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2"/>
  </p:notesMasterIdLst>
  <p:sldIdLst>
    <p:sldId id="256" r:id="rId2"/>
    <p:sldId id="317" r:id="rId3"/>
    <p:sldId id="309" r:id="rId4"/>
    <p:sldId id="400" r:id="rId5"/>
    <p:sldId id="278" r:id="rId6"/>
    <p:sldId id="318" r:id="rId7"/>
    <p:sldId id="312" r:id="rId8"/>
    <p:sldId id="313" r:id="rId9"/>
    <p:sldId id="319" r:id="rId10"/>
    <p:sldId id="371" r:id="rId11"/>
    <p:sldId id="401" r:id="rId12"/>
    <p:sldId id="321" r:id="rId13"/>
    <p:sldId id="322" r:id="rId14"/>
    <p:sldId id="323" r:id="rId15"/>
    <p:sldId id="324" r:id="rId16"/>
    <p:sldId id="325" r:id="rId17"/>
    <p:sldId id="326" r:id="rId18"/>
    <p:sldId id="327" r:id="rId19"/>
    <p:sldId id="328" r:id="rId20"/>
    <p:sldId id="329" r:id="rId21"/>
    <p:sldId id="330" r:id="rId22"/>
    <p:sldId id="331" r:id="rId23"/>
    <p:sldId id="332" r:id="rId24"/>
    <p:sldId id="333" r:id="rId25"/>
    <p:sldId id="334" r:id="rId26"/>
    <p:sldId id="335" r:id="rId27"/>
    <p:sldId id="336" r:id="rId28"/>
    <p:sldId id="337" r:id="rId29"/>
    <p:sldId id="338" r:id="rId30"/>
    <p:sldId id="402" r:id="rId31"/>
    <p:sldId id="363" r:id="rId32"/>
    <p:sldId id="364" r:id="rId33"/>
    <p:sldId id="365" r:id="rId34"/>
    <p:sldId id="366" r:id="rId35"/>
    <p:sldId id="281" r:id="rId36"/>
    <p:sldId id="369" r:id="rId37"/>
    <p:sldId id="370" r:id="rId38"/>
    <p:sldId id="372" r:id="rId39"/>
    <p:sldId id="368" r:id="rId40"/>
    <p:sldId id="403" r:id="rId41"/>
    <p:sldId id="396" r:id="rId42"/>
    <p:sldId id="398" r:id="rId43"/>
    <p:sldId id="397" r:id="rId44"/>
    <p:sldId id="367" r:id="rId45"/>
    <p:sldId id="407" r:id="rId46"/>
    <p:sldId id="408" r:id="rId47"/>
    <p:sldId id="409" r:id="rId48"/>
    <p:sldId id="410" r:id="rId49"/>
    <p:sldId id="404" r:id="rId50"/>
    <p:sldId id="399" r:id="rId51"/>
    <p:sldId id="282" r:id="rId52"/>
    <p:sldId id="283" r:id="rId53"/>
    <p:sldId id="284" r:id="rId54"/>
    <p:sldId id="406" r:id="rId55"/>
    <p:sldId id="298" r:id="rId56"/>
    <p:sldId id="285" r:id="rId57"/>
    <p:sldId id="286" r:id="rId58"/>
    <p:sldId id="287" r:id="rId59"/>
    <p:sldId id="288" r:id="rId60"/>
    <p:sldId id="289" r:id="rId61"/>
    <p:sldId id="290" r:id="rId62"/>
    <p:sldId id="291" r:id="rId63"/>
    <p:sldId id="292" r:id="rId64"/>
    <p:sldId id="295" r:id="rId65"/>
    <p:sldId id="296" r:id="rId66"/>
    <p:sldId id="297" r:id="rId67"/>
    <p:sldId id="299" r:id="rId68"/>
    <p:sldId id="293" r:id="rId69"/>
    <p:sldId id="300" r:id="rId70"/>
    <p:sldId id="301" r:id="rId71"/>
    <p:sldId id="302" r:id="rId72"/>
    <p:sldId id="303" r:id="rId73"/>
    <p:sldId id="306" r:id="rId74"/>
    <p:sldId id="304" r:id="rId75"/>
    <p:sldId id="305" r:id="rId76"/>
    <p:sldId id="307" r:id="rId77"/>
    <p:sldId id="405" r:id="rId78"/>
    <p:sldId id="373" r:id="rId79"/>
    <p:sldId id="374" r:id="rId80"/>
    <p:sldId id="375" r:id="rId81"/>
    <p:sldId id="376" r:id="rId82"/>
    <p:sldId id="377" r:id="rId83"/>
    <p:sldId id="378" r:id="rId84"/>
    <p:sldId id="379" r:id="rId85"/>
    <p:sldId id="380" r:id="rId86"/>
    <p:sldId id="381" r:id="rId87"/>
    <p:sldId id="382" r:id="rId88"/>
    <p:sldId id="383" r:id="rId89"/>
    <p:sldId id="384" r:id="rId90"/>
    <p:sldId id="385" r:id="rId91"/>
    <p:sldId id="386" r:id="rId92"/>
    <p:sldId id="387" r:id="rId93"/>
    <p:sldId id="388" r:id="rId94"/>
    <p:sldId id="389" r:id="rId95"/>
    <p:sldId id="390" r:id="rId96"/>
    <p:sldId id="391" r:id="rId97"/>
    <p:sldId id="392" r:id="rId98"/>
    <p:sldId id="393" r:id="rId99"/>
    <p:sldId id="394" r:id="rId100"/>
    <p:sldId id="395" r:id="rId10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822" autoAdjust="0"/>
  </p:normalViewPr>
  <p:slideViewPr>
    <p:cSldViewPr>
      <p:cViewPr>
        <p:scale>
          <a:sx n="75" d="100"/>
          <a:sy n="75" d="100"/>
        </p:scale>
        <p:origin x="-15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Bible Translation</a:t>
            </a:r>
          </a:p>
        </c:rich>
      </c:tx>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Sheet1!$B$1</c:f>
              <c:strCache>
                <c:ptCount val="1"/>
                <c:pt idx="0">
                  <c:v>Bible Translation</c:v>
                </c:pt>
              </c:strCache>
            </c:strRef>
          </c:tx>
          <c:explosion val="25"/>
          <c:cat>
            <c:strRef>
              <c:f>Sheet1!$A$2:$A$5</c:f>
              <c:strCache>
                <c:ptCount val="4"/>
                <c:pt idx="0">
                  <c:v>No Scripture</c:v>
                </c:pt>
                <c:pt idx="1">
                  <c:v>Complete Bible</c:v>
                </c:pt>
                <c:pt idx="2">
                  <c:v>NT</c:v>
                </c:pt>
                <c:pt idx="3">
                  <c:v>In Progress</c:v>
                </c:pt>
              </c:strCache>
            </c:strRef>
          </c:cat>
          <c:val>
            <c:numRef>
              <c:f>Sheet1!$B$2:$B$5</c:f>
              <c:numCache>
                <c:formatCode>General</c:formatCode>
                <c:ptCount val="4"/>
                <c:pt idx="0" formatCode="#,##0">
                  <c:v>2000</c:v>
                </c:pt>
                <c:pt idx="1">
                  <c:v>471</c:v>
                </c:pt>
                <c:pt idx="2">
                  <c:v>1223</c:v>
                </c:pt>
                <c:pt idx="3">
                  <c:v>1500</c:v>
                </c:pt>
              </c:numCache>
            </c:numRef>
          </c:val>
        </c:ser>
        <c:dLbls>
          <c:showLegendKey val="0"/>
          <c:showVal val="0"/>
          <c:showCatName val="0"/>
          <c:showSerName val="0"/>
          <c:showPercent val="0"/>
          <c:showBubbleSize val="0"/>
          <c:showLeaderLines val="1"/>
        </c:dLbls>
      </c:pie3DChart>
    </c:plotArea>
    <c:plotVisOnly val="1"/>
    <c:dispBlanksAs val="gap"/>
    <c:showDLblsOverMax val="0"/>
  </c:chart>
  <c:txPr>
    <a:bodyPr/>
    <a:lstStyle/>
    <a:p>
      <a:pPr>
        <a:defRPr sz="4000"/>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tx>
            <c:strRef>
              <c:f>Sheet1!$B$1</c:f>
              <c:strCache>
                <c:ptCount val="1"/>
                <c:pt idx="0">
                  <c:v>Translation</c:v>
                </c:pt>
              </c:strCache>
            </c:strRef>
          </c:tx>
          <c:explosion val="25"/>
          <c:cat>
            <c:strRef>
              <c:f>Sheet1!$A$2:$A$3</c:f>
              <c:strCache>
                <c:ptCount val="2"/>
                <c:pt idx="0">
                  <c:v>No Scripture</c:v>
                </c:pt>
                <c:pt idx="1">
                  <c:v>Some Scripture</c:v>
                </c:pt>
              </c:strCache>
            </c:strRef>
          </c:cat>
          <c:val>
            <c:numRef>
              <c:f>Sheet1!$B$2:$B$3</c:f>
              <c:numCache>
                <c:formatCode>#,##0</c:formatCode>
                <c:ptCount val="2"/>
                <c:pt idx="0">
                  <c:v>350000000</c:v>
                </c:pt>
                <c:pt idx="1">
                  <c:v>6550000000</c:v>
                </c:pt>
              </c:numCache>
            </c:numRef>
          </c:val>
        </c:ser>
        <c:dLbls>
          <c:showLegendKey val="0"/>
          <c:showVal val="0"/>
          <c:showCatName val="0"/>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0.60833</cdr:x>
      <cdr:y>0.27027</cdr:y>
    </cdr:from>
    <cdr:to>
      <cdr:x>0.89167</cdr:x>
      <cdr:y>0.51351</cdr:y>
    </cdr:to>
    <cdr:sp macro="" textlink="">
      <cdr:nvSpPr>
        <cdr:cNvPr id="2" name="TextBox 1"/>
        <cdr:cNvSpPr txBox="1"/>
      </cdr:nvSpPr>
      <cdr:spPr>
        <a:xfrm xmlns:a="http://schemas.openxmlformats.org/drawingml/2006/main">
          <a:off x="5562600" y="1524000"/>
          <a:ext cx="2590800" cy="1371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3200" b="1" dirty="0" smtClean="0">
              <a:solidFill>
                <a:schemeClr val="bg1"/>
              </a:solidFill>
            </a:rPr>
            <a:t>2,000+ </a:t>
          </a:r>
        </a:p>
        <a:p xmlns:a="http://schemas.openxmlformats.org/drawingml/2006/main">
          <a:r>
            <a:rPr lang="en-US" sz="3200" b="1" dirty="0" smtClean="0">
              <a:solidFill>
                <a:schemeClr val="bg1"/>
              </a:solidFill>
            </a:rPr>
            <a:t>No Scripture</a:t>
          </a:r>
          <a:endParaRPr lang="en-US" sz="3200" b="1" dirty="0">
            <a:solidFill>
              <a:schemeClr val="bg1"/>
            </a:solidFill>
          </a:endParaRPr>
        </a:p>
      </cdr:txBody>
    </cdr:sp>
  </cdr:relSizeAnchor>
  <cdr:relSizeAnchor xmlns:cdr="http://schemas.openxmlformats.org/drawingml/2006/chartDrawing">
    <cdr:from>
      <cdr:x>0.175</cdr:x>
      <cdr:y>0.27027</cdr:y>
    </cdr:from>
    <cdr:to>
      <cdr:x>0.45833</cdr:x>
      <cdr:y>0.51351</cdr:y>
    </cdr:to>
    <cdr:sp macro="" textlink="">
      <cdr:nvSpPr>
        <cdr:cNvPr id="3" name="TextBox 1"/>
        <cdr:cNvSpPr txBox="1"/>
      </cdr:nvSpPr>
      <cdr:spPr>
        <a:xfrm xmlns:a="http://schemas.openxmlformats.org/drawingml/2006/main">
          <a:off x="1600200" y="1524000"/>
          <a:ext cx="2590800" cy="13716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3200" b="1" dirty="0" smtClean="0">
              <a:solidFill>
                <a:sysClr val="window" lastClr="FFFFFF"/>
              </a:solidFill>
            </a:rPr>
            <a:t>1,500+ Works in Progress</a:t>
          </a:r>
          <a:endParaRPr lang="en-US" sz="3200" b="1" dirty="0">
            <a:solidFill>
              <a:sysClr val="window" lastClr="FFFFFF"/>
            </a:solidFill>
          </a:endParaRPr>
        </a:p>
      </cdr:txBody>
    </cdr:sp>
  </cdr:relSizeAnchor>
  <cdr:relSizeAnchor xmlns:cdr="http://schemas.openxmlformats.org/drawingml/2006/chartDrawing">
    <cdr:from>
      <cdr:x>0.175</cdr:x>
      <cdr:y>0.55405</cdr:y>
    </cdr:from>
    <cdr:to>
      <cdr:x>0.45833</cdr:x>
      <cdr:y>0.7973</cdr:y>
    </cdr:to>
    <cdr:sp macro="" textlink="">
      <cdr:nvSpPr>
        <cdr:cNvPr id="4" name="TextBox 1"/>
        <cdr:cNvSpPr txBox="1"/>
      </cdr:nvSpPr>
      <cdr:spPr>
        <a:xfrm xmlns:a="http://schemas.openxmlformats.org/drawingml/2006/main">
          <a:off x="1600200" y="3124200"/>
          <a:ext cx="2590800" cy="13716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3200" b="1" dirty="0" smtClean="0">
              <a:solidFill>
                <a:sysClr val="window" lastClr="FFFFFF"/>
              </a:solidFill>
            </a:rPr>
            <a:t>1,223 New Testament</a:t>
          </a:r>
          <a:endParaRPr lang="en-US" sz="3200" b="1" dirty="0">
            <a:solidFill>
              <a:sysClr val="window" lastClr="FFFFFF"/>
            </a:solidFill>
          </a:endParaRPr>
        </a:p>
      </cdr:txBody>
    </cdr:sp>
  </cdr:relSizeAnchor>
  <cdr:relSizeAnchor xmlns:cdr="http://schemas.openxmlformats.org/drawingml/2006/chartDrawing">
    <cdr:from>
      <cdr:x>0.6</cdr:x>
      <cdr:y>0.60811</cdr:y>
    </cdr:from>
    <cdr:to>
      <cdr:x>0.74167</cdr:x>
      <cdr:y>0.85135</cdr:y>
    </cdr:to>
    <cdr:sp macro="" textlink="">
      <cdr:nvSpPr>
        <cdr:cNvPr id="5" name="TextBox 1"/>
        <cdr:cNvSpPr txBox="1"/>
      </cdr:nvSpPr>
      <cdr:spPr>
        <a:xfrm xmlns:a="http://schemas.openxmlformats.org/drawingml/2006/main">
          <a:off x="5486400" y="3429000"/>
          <a:ext cx="1295400" cy="13716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3200" b="1" dirty="0" smtClean="0">
              <a:solidFill>
                <a:sysClr val="window" lastClr="FFFFFF"/>
              </a:solidFill>
            </a:rPr>
            <a:t>471 </a:t>
          </a:r>
        </a:p>
        <a:p xmlns:a="http://schemas.openxmlformats.org/drawingml/2006/main">
          <a:r>
            <a:rPr lang="en-US" sz="3200" b="1" dirty="0" smtClean="0">
              <a:solidFill>
                <a:sysClr val="window" lastClr="FFFFFF"/>
              </a:solidFill>
            </a:rPr>
            <a:t>Bible</a:t>
          </a:r>
          <a:endParaRPr lang="en-US" sz="3200" b="1" dirty="0">
            <a:solidFill>
              <a:sysClr val="window" lastClr="FFFFFF"/>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38A9B2-C5EA-4A50-9E26-81248803618F}" type="datetimeFigureOut">
              <a:rPr lang="en-US" smtClean="0"/>
              <a:pPr/>
              <a:t>6/29/2015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CDAF11-B386-432E-9525-F3ED058DF83F}" type="slidenum">
              <a:rPr lang="en-US" smtClean="0"/>
              <a:pPr/>
              <a:t>‹#›</a:t>
            </a:fld>
            <a:endParaRPr lang="en-US"/>
          </a:p>
        </p:txBody>
      </p:sp>
    </p:spTree>
    <p:extLst>
      <p:ext uri="{BB962C8B-B14F-4D97-AF65-F5344CB8AC3E}">
        <p14:creationId xmlns:p14="http://schemas.microsoft.com/office/powerpoint/2010/main" val="3548688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When people think of “The End of the World” various images and feelings come to mind: persecution, earthquakes, the Antichrist, the wrath of God, Armageddon, the final judgment and eternity. At the forefront of our thoughts is the question:</a:t>
            </a:r>
            <a:r>
              <a:rPr lang="en-US" baseline="0" dirty="0" smtClean="0"/>
              <a:t> could it be soon? But the Biblical question related to the coming “Day of the LORD” is not when but how should we live? </a:t>
            </a:r>
          </a:p>
          <a:p>
            <a:endParaRPr lang="en-US" baseline="0" dirty="0" smtClean="0"/>
          </a:p>
          <a:p>
            <a:r>
              <a:rPr lang="en-US" baseline="0" dirty="0" smtClean="0"/>
              <a:t>The return of our Master and the accompanying signs, traumatic events and judgment provide a strong sense of urgency to our devotion and ministry. Jesus’ parables of the 10 virgins, the talents and the sheep and the goats (Mathew 25) all convey the need to stay alert in the face of increasing deception to stand firm no matter how fierce the persecution and to serve our Lord faithfully. </a:t>
            </a:r>
          </a:p>
          <a:p>
            <a:endParaRPr lang="en-US" baseline="0" dirty="0" smtClean="0"/>
          </a:p>
          <a:p>
            <a:r>
              <a:rPr lang="en-US" baseline="0" dirty="0" smtClean="0"/>
              <a:t>Yet most of our attention and energy related to the End Times has more to do with satisfying our curiosity and looking for “signs of the times.” While there is certainly a place for this (i.e. a seminar like this one) our focus must remain steady upon Jesus, the coming King, and the mission he gave us that is the only hope for a world lost in darkness whose doom approaches. </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To understand</a:t>
            </a:r>
            <a:r>
              <a:rPr lang="en-US" baseline="0" dirty="0" smtClean="0"/>
              <a:t> the nature and timing of the Tribulation we must go back to the visions of Daniel in the 6</a:t>
            </a:r>
            <a:r>
              <a:rPr lang="en-US" baseline="30000" dirty="0" smtClean="0"/>
              <a:t>th</a:t>
            </a:r>
            <a:r>
              <a:rPr lang="en-US" baseline="0" dirty="0" smtClean="0"/>
              <a:t> century BC. This prophet of the Lord was taken into Babylon as a slave when he was a young man, in 605 BC. Serving through the reigns of 6 kings he witnessed the rise and fall of Babylon, as the Medes and Persians rose to power and conquered the impregnable city in 539 BC. Continuing to serve under Darius the Mede (likely another name for Cyrus the Persian, or a delegate of Cyrus), Daniel foresaw that the restoration of Israel after the 70 years in exile prophesied by Jeremiah. </a:t>
            </a:r>
          </a:p>
          <a:p>
            <a:endParaRPr lang="en-US" baseline="0" dirty="0" smtClean="0"/>
          </a:p>
          <a:p>
            <a:r>
              <a:rPr lang="en-US" baseline="0" dirty="0" smtClean="0"/>
              <a:t>This prophecy of the 70 “sevens” expounds the insights God granted Daniel in response to his prayer of confession and repentance on behalf of the nation. Essentially it reveals that while the restoration of Israel would begin after the 70 years of exile (which should probably be measured from 586 to 515 BC, when the temple was rebuilt; keep in mind that our dates won’t match the Jewish dates exactly because they used a 360 day calendar) God’s plans for His people were far more involved and far more significant than simply returning them to the land. His plans would involve not just 70 years, but 70 “sevens” or “weeks” of years. </a:t>
            </a:r>
          </a:p>
          <a:p>
            <a:endParaRPr lang="en-US" baseline="0" dirty="0" smtClean="0"/>
          </a:p>
          <a:p>
            <a:r>
              <a:rPr lang="en-US" baseline="0" dirty="0" smtClean="0"/>
              <a:t>The first 7 “weeks” were roughly what were required to rebuild the city of Jerusalem – first the temple and later the buildings and walls. These were followed by 62 “sevens” that led up to the coming of “The Anointed One” or Messiah who was “cut off,” to pay for our sins. In retrospect we can see that these 69 “weeks” of years have been completed but the final “week” of history is still awaiting fulfillment. This is why we expect the Tribulation to unfold in a seven year period of time as the culmination of God’s plan.</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13</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response to Daniel’s humble prayer of confession, which he knew was necessary for the restoration of God’s people (2 Chr. 7:14), God sent an angel to give Daniel</a:t>
            </a:r>
            <a:r>
              <a:rPr lang="en-US" baseline="0" dirty="0" smtClean="0"/>
              <a:t> the gift of understanding. The visions Daniel saw would have been impossible for him to comprehend, though many elements of them are understandable to us as we look back through the lens of history (especially </a:t>
            </a:r>
            <a:r>
              <a:rPr lang="en-US" baseline="0" dirty="0" err="1" smtClean="0"/>
              <a:t>ch</a:t>
            </a:r>
            <a:r>
              <a:rPr lang="en-US" baseline="0" dirty="0" smtClean="0"/>
              <a:t>. 11 and its detailed description of the intrigues between the Seleucids and </a:t>
            </a:r>
            <a:r>
              <a:rPr lang="en-US" baseline="0" dirty="0" err="1" smtClean="0"/>
              <a:t>Ptolymies</a:t>
            </a:r>
            <a:r>
              <a:rPr lang="en-US" baseline="0" dirty="0" smtClean="0"/>
              <a:t>, leading up to the atrocities committed by Antiochus IV </a:t>
            </a:r>
            <a:r>
              <a:rPr lang="en-US" baseline="0" dirty="0" err="1" smtClean="0"/>
              <a:t>Epiphanes</a:t>
            </a:r>
            <a:r>
              <a:rPr lang="en-US" baseline="0" dirty="0" smtClean="0"/>
              <a:t> around 167 BC). While the outer circle of the prophecies would have been fuzzy and unclear to Daniel and the people of God, the central focus of his vision would have been crystal clear: God’s purpose was to bring Salvation through the Revelation of the Messiah.</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14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Prophecy creates</a:t>
            </a:r>
            <a:r>
              <a:rPr lang="en-US" baseline="0" dirty="0" smtClean="0"/>
              <a:t> a constellation through the progressive revelation of God’s purposes and plans. The six purposes presented to Daniel create a perfect outline of the life and ministry of Jesus – the Messiah of Israel and Savior of the world.</a:t>
            </a:r>
          </a:p>
          <a:p>
            <a:endParaRPr lang="en-US" baseline="0" dirty="0" smtClean="0"/>
          </a:p>
          <a:p>
            <a:r>
              <a:rPr lang="en-US" baseline="0" dirty="0" smtClean="0"/>
              <a:t>God has chosen, throughout history, to reveal Himself and His ways progressively over time. As a result, prophecies created a “pattern of expectation” that provided the people with hope and motivation as they sought to follow God in their day. For example, God’s promise to David of a King to reign on his throne provided the people and kings of Israel with a model to look for and aspire to. Kings like Hezekiah and Josiah would have fostered great hope in the nation as these kings reigned in the ways of their forefather, David and experienced God’s blessing as a result. But the ultimate fulfillment of God’s promise to David would not be in a Jewish King but in a helpless baby who was descended from the tribe of Judah and the line of David – a baby that would be worshiped, rightfully, as a king – but who would not reign physically on earth until after the dramatic conclusion of history. Instead, he would reign spiritually, as the suffering servant of Isaiah’s vision (</a:t>
            </a:r>
            <a:r>
              <a:rPr lang="en-US" baseline="0" dirty="0" err="1" smtClean="0"/>
              <a:t>ch</a:t>
            </a:r>
            <a:r>
              <a:rPr lang="en-US" baseline="0" dirty="0" smtClean="0"/>
              <a:t>. 53), humbly paying the price for your sin and mine.</a:t>
            </a:r>
          </a:p>
          <a:p>
            <a:endParaRPr lang="en-US" baseline="0" dirty="0" smtClean="0"/>
          </a:p>
          <a:p>
            <a:r>
              <a:rPr lang="en-US" baseline="0" dirty="0" smtClean="0"/>
              <a:t>Similarly, the prophecies of Daniel, Ezekiel and others created patterns of expectation that saw partial fulfillments in historical figures like Antiochus IV (for Daniel 7,9 and 11) that pointed all the more clearly to the complete fulfillment to come in the person the NT identifies as the Antichrist. </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15</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God’s purposes</a:t>
            </a:r>
            <a:r>
              <a:rPr lang="en-US" baseline="0" dirty="0" smtClean="0"/>
              <a:t> have always been to bring Salvation through the Revelation of Himself. These purposes found their ultimate fulfillment in the person of Jesus Christ – the Son of God who became fully human in order to atone for the sins of humankind.</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16</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When we understand God’s purposes</a:t>
            </a:r>
            <a:r>
              <a:rPr lang="en-US" baseline="0" dirty="0" smtClean="0"/>
              <a:t> it helps us greatly to trust in His plans. Daniel was told that a word or decree would be issued “to restore and rebuild Jerusalem” (9:25), but whose word it would be and when would not have been clear to him or anyone else in Israel. They could well have believed that Cyrus’ decree allowing Jews to return to Israel was that very word, in 539 BC.</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17</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However, another decree was issued around 20 years later, confirming the previous</a:t>
            </a:r>
            <a:r>
              <a:rPr lang="en-US" baseline="0" dirty="0" smtClean="0"/>
              <a:t> one and granting the Jews authority to continue rebuilding the temple in the face of growing opposition.</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18</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Then</a:t>
            </a:r>
            <a:r>
              <a:rPr lang="en-US" baseline="0" dirty="0" smtClean="0"/>
              <a:t> a third “word” was granted, this time to Nehemiah. And it seems, looking back, that this was the decree to which Daniel was referring. </a:t>
            </a:r>
            <a:r>
              <a:rPr lang="en-US" baseline="0" dirty="0" err="1" smtClean="0"/>
              <a:t>Artaxerxes</a:t>
            </a:r>
            <a:r>
              <a:rPr lang="en-US" baseline="0" dirty="0" smtClean="0"/>
              <a:t> sent Nehemiah with letters of authorization in 444 BC to finally rebuild the </a:t>
            </a:r>
            <a:r>
              <a:rPr lang="en-US" i="1" baseline="0" dirty="0" smtClean="0"/>
              <a:t>walls</a:t>
            </a:r>
            <a:r>
              <a:rPr lang="en-US" i="0" baseline="0" dirty="0" smtClean="0"/>
              <a:t> of Jerusalem. Without walls a city has no defenses and is therefore completely dependent on protection from the controlling Empire. So the restoration of Jerusalem was not really ordered until this decree.</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19</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 could well be that behind the 70</a:t>
            </a:r>
            <a:r>
              <a:rPr lang="en-US" baseline="0" dirty="0" smtClean="0"/>
              <a:t> “sevens” Daniel saw regarding God’s plans for his people was the OT teaching of the Jubilee. Every seven years the people were to observe a Sabbath year, giving their fields a rest from planting. Modern farmers discovered the necessity of this and continue to apply it through crop rotation. Failing to do so causes fields to become unproductive and result in great famines and droughts like the mid-western “dust bowl” of the 1930s. </a:t>
            </a:r>
          </a:p>
          <a:p>
            <a:endParaRPr lang="en-US" baseline="0" dirty="0" smtClean="0"/>
          </a:p>
          <a:p>
            <a:r>
              <a:rPr lang="en-US" baseline="0" dirty="0" smtClean="0"/>
              <a:t>Then, every 7 Sabbath years, or every 49 years, the people were commanded to celebrate a Jubilee. In this year all land was to return to its ancestral owners who had to sell it for various reasons. Based on Jewish records and traditions there is no evidence that such a Jubilee was ever observed. This could explain why the first 7 “sevens” are separated from the following 62 as the time frame to fully “restore and rebuild” the city of Jerusalem. </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20</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God’s plans went far beyond the restoration of Jerusalem</a:t>
            </a:r>
            <a:r>
              <a:rPr lang="en-US" baseline="0" dirty="0" smtClean="0"/>
              <a:t> – His purpose was to bring salvation through the internal transformation of a New Covenant on their hearts (Jer. 31:31-33). But this could only be accomplished through the infinitely valuable sacrifice of a perfect Lamb – so the Anointed One, the Messiah, had to be rejected and “cut off.”</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21</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Using the 360</a:t>
            </a:r>
            <a:r>
              <a:rPr lang="en-US" baseline="0" dirty="0" smtClean="0"/>
              <a:t> day Jewish calendar and counting from the decree of </a:t>
            </a:r>
            <a:r>
              <a:rPr lang="en-US" baseline="0" dirty="0" err="1" smtClean="0"/>
              <a:t>Artaxerxes</a:t>
            </a:r>
            <a:r>
              <a:rPr lang="en-US" baseline="0" dirty="0" smtClean="0"/>
              <a:t> in 444, Daniel’s prophecy leads precisely to AD 33 and the execution of Jesus by Pontius Pilate. One scholar actually demonstrated that the prophecy works out to the very </a:t>
            </a:r>
            <a:r>
              <a:rPr lang="en-US" i="1" baseline="0" dirty="0" smtClean="0"/>
              <a:t>day</a:t>
            </a:r>
            <a:r>
              <a:rPr lang="en-US" i="0" baseline="0" dirty="0" smtClean="0"/>
              <a:t> of the triumphal entry into Jerusalem. </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22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are numerous issues</a:t>
            </a:r>
            <a:r>
              <a:rPr lang="en-US" baseline="0" dirty="0" smtClean="0"/>
              <a:t> and questions surrounding the End, but these five categories sum up the main points of discussion.</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Jesus echoed this quote from Daniel 9:26 when he described the “Birth pains” that would precede the arrival of the Day of the Lord – the destruction</a:t>
            </a:r>
            <a:r>
              <a:rPr lang="en-US" baseline="0" dirty="0" smtClean="0"/>
              <a:t> caused by war and the devastation of natural disasters (Matt. 24:6-8). Jesus also picked up on the “flood” comparison saying, “As it was in the days of Noah, so it will be at the coming of the Son of Man. For in the days before the flood, people were eating and drinking, marrying and giving in marriage, up to the day Noah entered the ark; and they knew nothing about what would happen until the flood came and took them all away” (Matt. 24:37-39)</a:t>
            </a:r>
          </a:p>
          <a:p>
            <a:endParaRPr lang="en-US" baseline="0" dirty="0" smtClean="0"/>
          </a:p>
          <a:p>
            <a:r>
              <a:rPr lang="en-US" baseline="0" dirty="0" smtClean="0"/>
              <a:t>As the persecution under Antiochus IV (167-164 BC) provided an initial fulfillment of this “pattern of expectation” so the destruction of Jerusalem in AD 70 was another fulfillment, confirming the accuracy of Biblical prophecy and giving a preview of what the ultimate fulfillment will look like in The End.</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23</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Like Hitler and other ruthless dictators</a:t>
            </a:r>
            <a:r>
              <a:rPr lang="en-US" baseline="0" dirty="0" smtClean="0"/>
              <a:t> throughout history, Antiochus IV embodied the spirit of antichrist in his opposition to the people of God. Along with the destruction and devastation that will mark the time of the end and the immediate approach of the Great Tribulation we should expect a significant increase in deception and desecration: and specifically, a massive, systematic persecution of Jews or Christians or both. </a:t>
            </a:r>
          </a:p>
          <a:p>
            <a:endParaRPr lang="en-US" baseline="0" dirty="0" smtClean="0"/>
          </a:p>
          <a:p>
            <a:r>
              <a:rPr lang="en-US" baseline="0" dirty="0" smtClean="0"/>
              <a:t>The rage of Antiochus IV killed tens of thousands of Jews over roughly three years in 167 BC and ended with the revolt of the </a:t>
            </a:r>
            <a:r>
              <a:rPr lang="en-US" baseline="0" dirty="0" err="1" smtClean="0"/>
              <a:t>Maccabees</a:t>
            </a:r>
            <a:r>
              <a:rPr lang="en-US" baseline="0" dirty="0" smtClean="0"/>
              <a:t>. The insane fury of Hitler cost the lives of 6 million Jews and millions of other minorities. Yet even these horrific genocides will pale in comparison to the deceptive power and malicious “victory” of the antichrist when he finally arises.  </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24</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 seems clear from Daniel and Revelation that the Tribulation will be a seven year period of time (assuming literal, calendar years)</a:t>
            </a:r>
            <a:r>
              <a:rPr lang="en-US" baseline="0" dirty="0" smtClean="0"/>
              <a:t> divided in the middle by a great betrayal and violation of a covenant with the Jews / Christians. This time of “peace” will almost certainly be marked by decreasing freedom for and increasing persecution of the people of God – leading up to the full unveiling of the Antichrist, along with the false prophet, who will defile God’s sanctuary (or His people, if the sanctuary is symbolic) and demand worship and allegiance through some kind of mark (whether a physical mark on the body or ID card people carry…). </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25</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central message of Daniel’s whole</a:t>
            </a:r>
            <a:r>
              <a:rPr lang="en-US" baseline="0" dirty="0" smtClean="0"/>
              <a:t> book is that God alone is the One True King. As Nebuchadnezzar, the Great King of Babylon, learned the hard way, “The Most High is sovereign over the kingdoms of men and gives them to anyone he chooses” (Dan. 4:17,25).</a:t>
            </a:r>
          </a:p>
          <a:p>
            <a:endParaRPr lang="en-US" baseline="0" dirty="0" smtClean="0"/>
          </a:p>
          <a:p>
            <a:r>
              <a:rPr lang="en-US" baseline="0" dirty="0" smtClean="0"/>
              <a:t>Though the “ruler to come” is seen as ruthless, conniving and powerful, his ultimate doom is absolutely certain – his end is decreed by The King and it will be “poured out on him” like a bowl full of flaming coals and molten lava. Revelation 19 describes how the story of the Antichrist and False Prophet ends – with their fiery condemnation and eternal torment. (Satan’s doom awaits the final battle and judgment after the Millennium.)</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26</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Daniel 9 may be one of the most helpful passages for understanding God’s purposes</a:t>
            </a:r>
            <a:r>
              <a:rPr lang="en-US" baseline="0" dirty="0" smtClean="0"/>
              <a:t> and plans for the End of the World. His desire, right up to the final judgment of every man, woman and child, is to bring salvation through the revelation of His Son. Understanding these purposes helps us to trust in His plans – even though the path to God’s final victory and vindication appears to pass through terrible suffering, loss and martyrdom.</a:t>
            </a:r>
          </a:p>
          <a:p>
            <a:endParaRPr lang="en-US" baseline="0" dirty="0" smtClean="0"/>
          </a:p>
          <a:p>
            <a:r>
              <a:rPr lang="en-US" baseline="0" dirty="0" smtClean="0"/>
              <a:t>This plan should not surprise us, since it was the same solution God provided for our sins: the rejection, suffering and death of His Son that produced his victory, our salvation and the exaltation of God’s name. In the same way the faithful people of God who are killed for their faith, “overcame him by the blood of the Lamb and the word of their testimony; they did not love their lives so much as to shrink from death.” (Rev. 12:11)</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27</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seven year time frame</a:t>
            </a:r>
            <a:r>
              <a:rPr lang="en-US" baseline="0" dirty="0" smtClean="0"/>
              <a:t> for the Tribulation from Daniel 9 and supported by Daniel 7:25’s “time, times and half a time,” would not necessarily lead us to expect a literal 7 year period of time. But the closing words of Daniel 12 add two additional time markers: 1290 and 1335 days. Interestingly, these are longer than the comparable time markers in Rev. 11:3 and 12:6, which provide the more round 1260 days (3.5 years of 360 days each) along with the equivalent 42 months. All of this together makes it likely that the 7 year time frame, divided in half, will be a literal, measurable time.</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28</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the Great Tribulation unfolds</a:t>
            </a:r>
            <a:r>
              <a:rPr lang="en-US" baseline="0" dirty="0" smtClean="0"/>
              <a:t> in the closing 3.5 years of Daniel’s final week of history, God’s wrath will be poured out – not on a portion of the land, sea and air, but on everything. Were this process to completely run its course, there would be no survivors. But, Jesus said, “for the sake of the elect those days will be shortened” (Matt 24:22). This is probably Jesus’ explanation of the “time, times and half a time” of Daniel’s prophecy – explaining that those years will feel like long, seemingly unending “times” but in the end, they will be cut short at the sovereign decree of God who will say, “It is done!” (Rev. 16:17)</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29</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Having established the purpose</a:t>
            </a:r>
            <a:r>
              <a:rPr lang="en-US" baseline="0" dirty="0" smtClean="0"/>
              <a:t> and probably time frame of the Tribulation, the primary question surrounding this “dark and terrible Day of the Lord” is whether Christians will have to go through it or not.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31</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are two</a:t>
            </a:r>
            <a:r>
              <a:rPr lang="en-US" baseline="0" dirty="0" smtClean="0"/>
              <a:t> primary views on this: those that believe Christians will be “</a:t>
            </a:r>
            <a:r>
              <a:rPr lang="en-US" baseline="0" dirty="0" err="1" smtClean="0"/>
              <a:t>raptured</a:t>
            </a:r>
            <a:r>
              <a:rPr lang="en-US" baseline="0" dirty="0" smtClean="0"/>
              <a:t>,” or caught up into heaven, with Jesus (the Pre-Tribulation view), and others who think believers will go through the tribulation (the Post-Tribulation view).</a:t>
            </a:r>
          </a:p>
          <a:p>
            <a:endParaRPr lang="en-US" baseline="0" dirty="0" smtClean="0"/>
          </a:p>
          <a:p>
            <a:r>
              <a:rPr lang="en-US" baseline="0" dirty="0" smtClean="0"/>
              <a:t>There are moderating views in between, such as a Mid-Tribulation rapture when the antichrist is fully revealed and a Pre-Wrath rapture before either the Trumpets or Bowls are poured out. But most of the arguments for those views are drawn from either the Pre or Post-</a:t>
            </a:r>
            <a:r>
              <a:rPr lang="en-US" baseline="0" dirty="0" err="1" smtClean="0"/>
              <a:t>Trib</a:t>
            </a:r>
            <a:r>
              <a:rPr lang="en-US" baseline="0" dirty="0" smtClean="0"/>
              <a:t> camps, so we will focus our discussion on those two positions.</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32</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Those who hold to a</a:t>
            </a:r>
            <a:r>
              <a:rPr lang="en-US" baseline="0" dirty="0" smtClean="0"/>
              <a:t> Pre-</a:t>
            </a:r>
            <a:r>
              <a:rPr lang="en-US" baseline="0" dirty="0" err="1" smtClean="0"/>
              <a:t>Trib</a:t>
            </a:r>
            <a:r>
              <a:rPr lang="en-US" baseline="0" dirty="0" smtClean="0"/>
              <a:t> view of the rapture see a clear distinction between the coming of Christ </a:t>
            </a:r>
            <a:r>
              <a:rPr lang="en-US" i="1" baseline="0" dirty="0" smtClean="0"/>
              <a:t>for</a:t>
            </a:r>
            <a:r>
              <a:rPr lang="en-US" i="0" baseline="0" dirty="0" smtClean="0"/>
              <a:t> the church in John 14 and 1 Thess. 4 and the coming of Christ </a:t>
            </a:r>
            <a:r>
              <a:rPr lang="en-US" i="1" baseline="0" dirty="0" smtClean="0"/>
              <a:t>with </a:t>
            </a:r>
            <a:r>
              <a:rPr lang="en-US" i="0" baseline="0" dirty="0" smtClean="0"/>
              <a:t>the church in Matthew 24 and Revelation 19. The former passages convey deep reassurance and comfort while the latter texts strike more of a tone of threat and judgment. </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33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While</a:t>
            </a:r>
            <a:r>
              <a:rPr lang="en-US" baseline="0" dirty="0" smtClean="0"/>
              <a:t> the Millennium is not the first event in the End Times sequence, the way one interprets this passage has a dramatic impact on the other events foretold in Scripture. If this 1,000 years is symbolic for a long period of time (and let’s remember that most of the numbers in Revelation are symbolic – built largely on combinations of 4,7,10 and 12 which all variously convey wholeness and completion) then it is natural to interpret the Tribulation as a symbolic age of suffering, given its designation as Daniel’s 70</a:t>
            </a:r>
            <a:r>
              <a:rPr lang="en-US" baseline="30000" dirty="0" smtClean="0"/>
              <a:t>th</a:t>
            </a:r>
            <a:r>
              <a:rPr lang="en-US" baseline="0" dirty="0" smtClean="0"/>
              <a:t> “Seven.” On the other hand, if we take the plain reading of this text then it seems that a literal period of time is intended even if the exact duration of it is symbolic. Our conclusion then would be that this long period of time will come </a:t>
            </a:r>
            <a:r>
              <a:rPr lang="en-US" i="1" baseline="0" dirty="0" smtClean="0"/>
              <a:t>after</a:t>
            </a:r>
            <a:r>
              <a:rPr lang="en-US" i="0" baseline="0" dirty="0" smtClean="0"/>
              <a:t> the events described in Revelation 1-19 which would also appear to describe actual events and people rather than merely symbolize nations and leaders such as Rome and Hitler. </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5</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word “rapture” comes from this passage in 1</a:t>
            </a:r>
            <a:r>
              <a:rPr lang="en-US" baseline="0" dirty="0" smtClean="0"/>
              <a:t> Thess. 4. Translated in the NIV as “caught up,” it means to “snatch away” or “seize” and can have a violent connotation – though here it clearly communicates suddenness rather than violence. </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34</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Mark Hitchcock presents seven reasons to support the Pre-</a:t>
            </a:r>
            <a:r>
              <a:rPr lang="en-US" dirty="0" err="1" smtClean="0"/>
              <a:t>Trib</a:t>
            </a:r>
            <a:r>
              <a:rPr lang="en-US" dirty="0" smtClean="0"/>
              <a:t> view: (</a:t>
            </a:r>
            <a:r>
              <a:rPr lang="en-US" i="1" dirty="0" smtClean="0"/>
              <a:t>101</a:t>
            </a:r>
            <a:r>
              <a:rPr lang="en-US" i="1" baseline="0" dirty="0" smtClean="0"/>
              <a:t> Answers to Questions about the End Times </a:t>
            </a:r>
            <a:r>
              <a:rPr lang="en-US" dirty="0" smtClean="0"/>
              <a:t>p. 96)</a:t>
            </a:r>
          </a:p>
          <a:p>
            <a:r>
              <a:rPr lang="en-US" dirty="0" smtClean="0"/>
              <a:t>P – Place of the church in Revelation (not after </a:t>
            </a:r>
            <a:r>
              <a:rPr lang="en-US" dirty="0" err="1" smtClean="0"/>
              <a:t>ch</a:t>
            </a:r>
            <a:r>
              <a:rPr lang="en-US" dirty="0" smtClean="0"/>
              <a:t>. 3)</a:t>
            </a:r>
          </a:p>
          <a:p>
            <a:r>
              <a:rPr lang="en-US" dirty="0" smtClean="0"/>
              <a:t>R – Removal of the restrainer</a:t>
            </a:r>
            <a:r>
              <a:rPr lang="en-US" baseline="0" dirty="0" smtClean="0"/>
              <a:t> = the Holy Spirit; how could the church / believers function without Him?</a:t>
            </a:r>
          </a:p>
          <a:p>
            <a:r>
              <a:rPr lang="en-US" baseline="0" dirty="0" smtClean="0"/>
              <a:t>E – Exemption from Divine Wrath</a:t>
            </a:r>
          </a:p>
          <a:p>
            <a:r>
              <a:rPr lang="en-US" baseline="0" dirty="0" smtClean="0"/>
              <a:t>T – Twenty-four elders – represent the fullness of the church</a:t>
            </a:r>
          </a:p>
          <a:p>
            <a:r>
              <a:rPr lang="en-US" baseline="0" dirty="0" smtClean="0"/>
              <a:t>R – Rapture as distinguished from the “revealing” or return of Christ</a:t>
            </a:r>
          </a:p>
          <a:p>
            <a:r>
              <a:rPr lang="en-US" baseline="0" dirty="0" smtClean="0"/>
              <a:t>I – Imminence – Jesus’ coming “like a thief”</a:t>
            </a:r>
          </a:p>
          <a:p>
            <a:r>
              <a:rPr lang="en-US" baseline="0" dirty="0" smtClean="0"/>
              <a:t>B – Blessed Hope – enduring the tribulation would not provide much comfort… </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35</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Most people who hold to  Pre-</a:t>
            </a:r>
            <a:r>
              <a:rPr lang="en-US" dirty="0" err="1" smtClean="0"/>
              <a:t>Trib</a:t>
            </a:r>
            <a:r>
              <a:rPr lang="en-US" dirty="0" smtClean="0"/>
              <a:t> view of the rapture ascribe to a school of theology called </a:t>
            </a:r>
            <a:r>
              <a:rPr lang="en-US" i="1" dirty="0" smtClean="0"/>
              <a:t>Classical </a:t>
            </a:r>
            <a:r>
              <a:rPr lang="en-US" i="1" dirty="0" err="1" smtClean="0"/>
              <a:t>Dispensationalism</a:t>
            </a:r>
            <a:r>
              <a:rPr lang="en-US" i="0" dirty="0" smtClean="0"/>
              <a:t>. This view</a:t>
            </a:r>
            <a:r>
              <a:rPr lang="en-US" i="0" baseline="0" dirty="0" smtClean="0"/>
              <a:t> was</a:t>
            </a:r>
            <a:r>
              <a:rPr lang="en-US" i="0" dirty="0" smtClean="0"/>
              <a:t> initially founded by John Darby in</a:t>
            </a:r>
            <a:r>
              <a:rPr lang="en-US" i="0" baseline="0" dirty="0" smtClean="0"/>
              <a:t> the 1830s and spread through the Brethren movement and the </a:t>
            </a:r>
            <a:r>
              <a:rPr lang="en-US" i="0" baseline="0" dirty="0" err="1" smtClean="0"/>
              <a:t>Scofield</a:t>
            </a:r>
            <a:r>
              <a:rPr lang="en-US" i="0" baseline="0" dirty="0" smtClean="0"/>
              <a:t> Reference Bible in the early 1900s. It grew rapidly among fundamentalists because of its literal approach to Scripture, somewhat in response to the liberal movement that was following a symbolic approach to get around some of the historically core doctrines of Christianity. </a:t>
            </a:r>
          </a:p>
          <a:p>
            <a:endParaRPr lang="en-US" i="0" baseline="0" dirty="0" smtClean="0"/>
          </a:p>
          <a:p>
            <a:r>
              <a:rPr lang="en-US" i="0" baseline="0" dirty="0" err="1" smtClean="0"/>
              <a:t>Dispensationalism</a:t>
            </a:r>
            <a:r>
              <a:rPr lang="en-US" i="0" baseline="0" dirty="0" smtClean="0"/>
              <a:t> itself has been developed and refined, but its primary feature is a clear distinction between Israel and the Church. To oversimplify, the promises God made to Abraham, Moses, David and others about the ethnic nation of Israel must be (at least primarily) applied to ethnic Israel. Unlike Covenant theologians, they do not see </a:t>
            </a:r>
            <a:r>
              <a:rPr lang="en-US" i="1" baseline="0" dirty="0" smtClean="0"/>
              <a:t>everything</a:t>
            </a:r>
            <a:r>
              <a:rPr lang="en-US" i="0" baseline="0" dirty="0" smtClean="0"/>
              <a:t> fulfilled in Jesus and the church (though, to be fair, neither do all Covenant theologians). </a:t>
            </a:r>
          </a:p>
          <a:p>
            <a:endParaRPr lang="en-US" i="0" baseline="0" dirty="0" smtClean="0"/>
          </a:p>
          <a:p>
            <a:r>
              <a:rPr lang="en-US" i="0" baseline="0" dirty="0" smtClean="0"/>
              <a:t>According to Dispensational thought, the present church age is a temporary “parenthesis” in the unfolding plan of God, brought on by the persistent rebellion and disbelief of the Jews, who ultimately rejected Jesus Himself. Expounded by Paul in Romans 9-11, the church age is intended to foster jealousy in the Jews and eventually result in the salvation of “all Israel.” This results in the expectation of a great revival among ethnic Jews during the Great Tribulation. </a:t>
            </a:r>
          </a:p>
          <a:p>
            <a:endParaRPr lang="en-US" i="0" baseline="0" dirty="0" smtClean="0"/>
          </a:p>
          <a:p>
            <a:r>
              <a:rPr lang="en-US" i="0" baseline="0" dirty="0" smtClean="0"/>
              <a:t>The Rapture of the church is God’s way of removing Gentile Christians from the picture so He can resume His primary story line with the Jews. </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36</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contrast to the Pre-</a:t>
            </a:r>
            <a:r>
              <a:rPr lang="en-US" dirty="0" err="1" smtClean="0"/>
              <a:t>Trib</a:t>
            </a:r>
            <a:r>
              <a:rPr lang="en-US" dirty="0" smtClean="0"/>
              <a:t> view, Post-Tribulation thinkers see much greater unity between the covenants – as</a:t>
            </a:r>
            <a:r>
              <a:rPr lang="en-US" baseline="0" dirty="0" smtClean="0"/>
              <a:t> in the fulfillment passages quoted from Matt. 5 and Luke 24. Jesus’ temptation in the wilderness presents him as successful where Israel failed. And the reconstitution of the 12 apostles in Acts 1 is the establishment of a “New People of God” in the church. </a:t>
            </a:r>
          </a:p>
          <a:p>
            <a:endParaRPr lang="en-US" baseline="0" dirty="0" smtClean="0"/>
          </a:p>
          <a:p>
            <a:r>
              <a:rPr lang="en-US" baseline="0" dirty="0" smtClean="0"/>
              <a:t>As such, the church age is not a “parenthesis” in God’s plan, it is the fulfillment of God’s plan. So He will not resume his storyline with ethnic Jews by setting aside the advance of the church, but will revive Israel and enfold ethnic Jews into the only haven for salvation: the church! </a:t>
            </a:r>
          </a:p>
          <a:p>
            <a:endParaRPr lang="en-US" baseline="0" dirty="0" smtClean="0"/>
          </a:p>
          <a:p>
            <a:r>
              <a:rPr lang="en-US" baseline="0" dirty="0" smtClean="0"/>
              <a:t>Post-</a:t>
            </a:r>
            <a:r>
              <a:rPr lang="en-US" baseline="0" dirty="0" err="1" smtClean="0"/>
              <a:t>Trib</a:t>
            </a:r>
            <a:r>
              <a:rPr lang="en-US" baseline="0" dirty="0" smtClean="0"/>
              <a:t> advocates agree that God will fulfill certain OT prophecies to Israel regarding restoration to the land and a king to rule on the throne of David during the Millennium – but they do not see this as a basis to believe in the removal of the church through a “secret rapture.”</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37</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Most Post-Tribulation teachers hold to their view because it seems to be the most straightforward way to interpret the key passages</a:t>
            </a:r>
            <a:r>
              <a:rPr lang="en-US" baseline="0" dirty="0" smtClean="0"/>
              <a:t> on the return of Christ. Notice the many parallels in the three passages above. All of these descriptions appear to be loud, globally visible </a:t>
            </a:r>
            <a:r>
              <a:rPr lang="en-US" baseline="0" dirty="0" err="1" smtClean="0"/>
              <a:t>theophanies</a:t>
            </a:r>
            <a:r>
              <a:rPr lang="en-US" baseline="0" dirty="0" smtClean="0"/>
              <a:t> (revelations of God). It is hard to imagine that Paul could have remotely expected the church in Thessalonica to decipher a “secret rapture” in the teachings of </a:t>
            </a:r>
            <a:r>
              <a:rPr lang="en-US" baseline="0" dirty="0" err="1" smtClean="0"/>
              <a:t>ch</a:t>
            </a:r>
            <a:r>
              <a:rPr lang="en-US" baseline="0" dirty="0" smtClean="0"/>
              <a:t>. 4. In fact, 1 Thess. 5 and 2 Thess. 2 provide some of the clearest teachings that seem to indicate Christians will have to be aware of and deal with the “man of lawlessness,” which would not have been relevant if they would simply be “snatched away.” </a:t>
            </a:r>
            <a:endParaRPr lang="en-US" dirty="0" smtClean="0"/>
          </a:p>
          <a:p>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38</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response to the Imminence teaching of the</a:t>
            </a:r>
            <a:r>
              <a:rPr lang="en-US" baseline="0" dirty="0" smtClean="0"/>
              <a:t> Pre-</a:t>
            </a:r>
            <a:r>
              <a:rPr lang="en-US" baseline="0" dirty="0" err="1" smtClean="0"/>
              <a:t>Trib</a:t>
            </a:r>
            <a:r>
              <a:rPr lang="en-US" baseline="0" dirty="0" smtClean="0"/>
              <a:t> view, the Post-</a:t>
            </a:r>
            <a:r>
              <a:rPr lang="en-US" baseline="0" dirty="0" err="1" smtClean="0"/>
              <a:t>Trib</a:t>
            </a:r>
            <a:r>
              <a:rPr lang="en-US" baseline="0" dirty="0" smtClean="0"/>
              <a:t> school quotes Jesus’ reference to the fig tree and Paul’s teachings in 1 Thess. 5. It is not Jesus’ coming itself that could happen at any moment, but the arrival of this sequence of End Times events.</a:t>
            </a:r>
          </a:p>
          <a:p>
            <a:endParaRPr lang="en-US" baseline="0" dirty="0" smtClean="0"/>
          </a:p>
          <a:p>
            <a:r>
              <a:rPr lang="en-US" baseline="0" dirty="0" smtClean="0"/>
              <a:t>Whereas Post-</a:t>
            </a:r>
            <a:r>
              <a:rPr lang="en-US" baseline="0" dirty="0" err="1" smtClean="0"/>
              <a:t>Tribbers</a:t>
            </a:r>
            <a:r>
              <a:rPr lang="en-US" baseline="0" dirty="0" smtClean="0"/>
              <a:t> affirm that Christians are not “appointed to suffer wrath but to receive salvation,” they understand this teaching and others (e.g. Rom 8:1) related to salvation from God’s condemning verdict in judgment, not from the various trials of the End Times. They point to the many teachings in Scripture that call God’s people to endure and persevere through many trials. In fact, it is this very perseverance and steadfastness even in the face of persecution and widespread martyrdom that will most powerfully demonstrate God’s glorious victory. The way we win is by losing.</a:t>
            </a:r>
          </a:p>
          <a:p>
            <a:endParaRPr lang="en-US" dirty="0" smtClean="0"/>
          </a:p>
          <a:p>
            <a:r>
              <a:rPr lang="en-US" dirty="0" smtClean="0"/>
              <a:t>(Rev. 3:10 can grammatically be translated, “I</a:t>
            </a:r>
            <a:r>
              <a:rPr lang="en-US" baseline="0" dirty="0" smtClean="0"/>
              <a:t> will preserve you </a:t>
            </a:r>
            <a:r>
              <a:rPr lang="en-US" i="1" baseline="0" dirty="0" smtClean="0"/>
              <a:t>through</a:t>
            </a:r>
            <a:r>
              <a:rPr lang="en-US" i="0" baseline="0" dirty="0" smtClean="0"/>
              <a:t> the hour of trial...” instead of “keep you from.” The Greek is </a:t>
            </a:r>
            <a:r>
              <a:rPr lang="en-US" i="1" baseline="0" dirty="0" err="1" smtClean="0"/>
              <a:t>tereo</a:t>
            </a:r>
            <a:r>
              <a:rPr lang="en-US" i="1" baseline="0" dirty="0" smtClean="0"/>
              <a:t> </a:t>
            </a:r>
            <a:r>
              <a:rPr lang="en-US" i="1" baseline="0" dirty="0" err="1" smtClean="0"/>
              <a:t>ek</a:t>
            </a:r>
            <a:r>
              <a:rPr lang="en-US" i="1" baseline="0" dirty="0" smtClean="0"/>
              <a:t> – </a:t>
            </a:r>
            <a:r>
              <a:rPr lang="en-US" i="0" baseline="0" dirty="0" smtClean="0"/>
              <a:t>it’s most natural reading would be “keep you from” but the preposition “</a:t>
            </a:r>
            <a:r>
              <a:rPr lang="en-US" i="0" baseline="0" dirty="0" err="1" smtClean="0"/>
              <a:t>ek</a:t>
            </a:r>
            <a:r>
              <a:rPr lang="en-US" i="0" baseline="0" dirty="0" smtClean="0"/>
              <a:t>” is far more flexible than our English “from.”) </a:t>
            </a:r>
            <a:endParaRPr lang="en-US" i="1"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39</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question of how people will be judged by God is closely related to question of the millennium</a:t>
            </a:r>
            <a:r>
              <a:rPr lang="en-US" baseline="0" dirty="0" smtClean="0"/>
              <a:t> and second coming of Christ. There are basically three views of the judgment that follow the three primary views of the Millennium and rapture: </a:t>
            </a:r>
          </a:p>
          <a:p>
            <a:pPr marL="228600" indent="-228600">
              <a:buAutoNum type="arabicParenR"/>
            </a:pPr>
            <a:r>
              <a:rPr lang="en-US" baseline="0" dirty="0" smtClean="0"/>
              <a:t>A-Mill.: there will be one final judgment of everyone – the righteous and the wicked – when Jesus returns and creates a new heaven &amp; earth; </a:t>
            </a:r>
          </a:p>
          <a:p>
            <a:pPr marL="228600" indent="-228600">
              <a:buAutoNum type="arabicParenR"/>
            </a:pPr>
            <a:r>
              <a:rPr lang="en-US" baseline="0" dirty="0" smtClean="0"/>
              <a:t>Pre-Mil, Post-Trib.: there will be two judgments: one of believers at the 2</a:t>
            </a:r>
            <a:r>
              <a:rPr lang="en-US" baseline="30000" dirty="0" smtClean="0"/>
              <a:t>nd</a:t>
            </a:r>
            <a:r>
              <a:rPr lang="en-US" baseline="0" dirty="0" smtClean="0"/>
              <a:t> Coming and “first resurrection” that precedes the </a:t>
            </a:r>
            <a:r>
              <a:rPr lang="en-US" baseline="0" dirty="0" err="1" smtClean="0"/>
              <a:t>Millenmium</a:t>
            </a:r>
            <a:r>
              <a:rPr lang="en-US" baseline="0" dirty="0" smtClean="0"/>
              <a:t> and one of non-believers at the end of the Millennium when the rest of the dead are raised.</a:t>
            </a:r>
          </a:p>
          <a:p>
            <a:pPr marL="228600" indent="-228600">
              <a:buAutoNum type="arabicParenR"/>
            </a:pPr>
            <a:r>
              <a:rPr lang="en-US" baseline="0" dirty="0" smtClean="0"/>
              <a:t>Pre-Mil, Pre-Trib.: there will be three judgments: one of believers at the rapture; one of Gentiles after the Tribulation to determine who will enter the Millennial kingdom; and one of the wicked after the Millennium.</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41</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Following the symbolic understanding</a:t>
            </a:r>
            <a:r>
              <a:rPr lang="en-US" baseline="0" dirty="0" smtClean="0"/>
              <a:t> of the Millennium and Tribulation of the A-Millennial school of thought, we are only awaiting the return of Christ to judge the living and the dead. So this is the simplest approach to final judgment-  seeing that everyone will stand before Jesus when he returns to separate the wheat from the weeds (Matt. 13:40-43) the sheep from the goats (Matt. 25:31-46).</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42</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those who expect the</a:t>
            </a:r>
            <a:r>
              <a:rPr lang="en-US" baseline="0" dirty="0" smtClean="0"/>
              <a:t> Rapture of believers before the Tribulation, our appearance before Jesus and the judgment of our works will take place separate from the other judgments and will have some bearing on our “rewards” but not on our salvation: </a:t>
            </a:r>
          </a:p>
          <a:p>
            <a:endParaRPr lang="en-US" baseline="0" dirty="0" smtClean="0"/>
          </a:p>
          <a:p>
            <a:r>
              <a:rPr lang="en-US" dirty="0" smtClean="0"/>
              <a:t>“If any man builds on this foundation using gold, silver, costly stones, wood, hay or straw, </a:t>
            </a:r>
            <a:r>
              <a:rPr lang="en-US" baseline="30000" dirty="0" smtClean="0"/>
              <a:t>13 </a:t>
            </a:r>
            <a:r>
              <a:rPr lang="en-US" dirty="0" smtClean="0"/>
              <a:t>his work will be shown for what it is, because the Day will bring it to light. It will be revealed with fire, and the fire will test the quality of each man’s work. </a:t>
            </a:r>
            <a:r>
              <a:rPr lang="en-US" baseline="30000" dirty="0" smtClean="0"/>
              <a:t>14 </a:t>
            </a:r>
            <a:r>
              <a:rPr lang="en-US" dirty="0" smtClean="0"/>
              <a:t>If what he has built survives, he will receive his reward. </a:t>
            </a:r>
            <a:r>
              <a:rPr lang="en-US" baseline="30000" dirty="0" smtClean="0"/>
              <a:t>15 </a:t>
            </a:r>
            <a:r>
              <a:rPr lang="en-US" dirty="0" smtClean="0"/>
              <a:t>If it is burned up, he will suffer loss; he himself will be saved, but only as one escaping through the flames.” 1 Cor. 3:12-15</a:t>
            </a:r>
          </a:p>
          <a:p>
            <a:endParaRPr lang="en-US" dirty="0" smtClean="0"/>
          </a:p>
          <a:p>
            <a:r>
              <a:rPr lang="en-US" dirty="0" smtClean="0"/>
              <a:t>Another judgment will follow when Christ returns “with” the church after the Tribulation – to determine who is worthy to enter the Millennial</a:t>
            </a:r>
            <a:r>
              <a:rPr lang="en-US" baseline="0" dirty="0" smtClean="0"/>
              <a:t> kingdom (Matt. 25:31-46) based on their treatment of the saints during the Tribulation. Thus, the sheep – those who are saved because their works have proven the authenticity of their faith in Christ –will be separated from the goats – those who are condemned because their works failed to prove their faith.</a:t>
            </a:r>
          </a:p>
          <a:p>
            <a:endParaRPr lang="en-US" baseline="0" dirty="0" smtClean="0"/>
          </a:p>
          <a:p>
            <a:r>
              <a:rPr lang="en-US" baseline="0" dirty="0" smtClean="0"/>
              <a:t>Still a third judgment will take place specific for the Jews: “</a:t>
            </a:r>
            <a:r>
              <a:rPr lang="en-US" dirty="0" smtClean="0"/>
              <a:t>As surely as I live, declares the Sovereign </a:t>
            </a:r>
            <a:r>
              <a:rPr lang="en-US" cap="small" dirty="0" smtClean="0"/>
              <a:t>Lord,</a:t>
            </a:r>
            <a:r>
              <a:rPr lang="en-US" dirty="0" smtClean="0"/>
              <a:t> I will rule over you with a mighty hand and an outstretched arm and with outpoured wrath. </a:t>
            </a:r>
            <a:r>
              <a:rPr lang="en-US" baseline="30000" dirty="0" smtClean="0"/>
              <a:t>34 </a:t>
            </a:r>
            <a:r>
              <a:rPr lang="en-US" dirty="0" smtClean="0"/>
              <a:t>I will bring you from the nations and gather you from the countries where you have been scattered—with a mighty hand and an outstretched arm and with outpoured wrath. </a:t>
            </a:r>
            <a:r>
              <a:rPr lang="en-US" baseline="30000" dirty="0" smtClean="0"/>
              <a:t>35 </a:t>
            </a:r>
            <a:r>
              <a:rPr lang="en-US" dirty="0" smtClean="0"/>
              <a:t>I will bring you into the desert of the nations and there, face to face, I will execute judgment upon you. </a:t>
            </a:r>
            <a:r>
              <a:rPr lang="en-US" baseline="30000" dirty="0" smtClean="0"/>
              <a:t>36 </a:t>
            </a:r>
            <a:r>
              <a:rPr lang="en-US" dirty="0" smtClean="0"/>
              <a:t>As I judged your fathers in the desert of the land of Egypt, so I will judge you, declares the Sovereign </a:t>
            </a:r>
            <a:r>
              <a:rPr lang="en-US" cap="small" dirty="0" smtClean="0"/>
              <a:t>Lord.</a:t>
            </a:r>
            <a:r>
              <a:rPr lang="en-US" dirty="0" smtClean="0"/>
              <a:t> </a:t>
            </a:r>
            <a:r>
              <a:rPr lang="en-US" baseline="30000" dirty="0" smtClean="0"/>
              <a:t>37 </a:t>
            </a:r>
            <a:r>
              <a:rPr lang="en-US" dirty="0" smtClean="0"/>
              <a:t>I will take note of you as you pass under my rod, and I will bring you into the bond of the covenant. </a:t>
            </a:r>
            <a:r>
              <a:rPr lang="en-US" baseline="30000" dirty="0" smtClean="0"/>
              <a:t>38 </a:t>
            </a:r>
            <a:r>
              <a:rPr lang="en-US" dirty="0" smtClean="0"/>
              <a:t>I will purge you of those who revolt and rebel against me. Although I will bring them out of the land where they are living, yet they will not enter the land of Israel. Then you will know that I am the </a:t>
            </a:r>
            <a:r>
              <a:rPr lang="en-US" cap="small" dirty="0" smtClean="0"/>
              <a:t>Lord.” Ezek. 20:33-38</a:t>
            </a:r>
          </a:p>
          <a:p>
            <a:endParaRPr lang="en-US" baseline="0" dirty="0" smtClean="0"/>
          </a:p>
          <a:p>
            <a:r>
              <a:rPr lang="en-US" baseline="0" dirty="0" smtClean="0"/>
              <a:t>This passage explains much of the purpose for the Tribulation and the Millennium from a Dispensational perspective: God is re-gathering, renewing and refining His people in order to restore them fully to the land and fulfill every promise he made to the nation of Israel. </a:t>
            </a:r>
          </a:p>
          <a:p>
            <a:endParaRPr lang="en-US" baseline="0" dirty="0" smtClean="0"/>
          </a:p>
          <a:p>
            <a:r>
              <a:rPr lang="en-US" baseline="0" dirty="0" smtClean="0"/>
              <a:t>Then a final judgment will take place after the Millennium and the final battle when Satan is released. “</a:t>
            </a:r>
            <a:r>
              <a:rPr lang="en-US" dirty="0" smtClean="0"/>
              <a:t>Then I saw a great white throne and him who was seated on it. Earth and sky fled from his presence, and there was no place for them. </a:t>
            </a:r>
            <a:r>
              <a:rPr lang="en-US" baseline="30000" dirty="0" smtClean="0"/>
              <a:t>12 </a:t>
            </a:r>
            <a:r>
              <a:rPr lang="en-US" dirty="0" smtClean="0"/>
              <a:t>And I saw the dead, great and small, standing before the throne, and books were opened. Another book was opened, which is the book of life. The dead were judged according to what they had done as recorded in the books. </a:t>
            </a:r>
            <a:r>
              <a:rPr lang="en-US" baseline="30000" dirty="0" smtClean="0"/>
              <a:t>13 </a:t>
            </a:r>
            <a:r>
              <a:rPr lang="en-US" dirty="0" smtClean="0"/>
              <a:t>The sea gave up the dead that were in it, and death and Hades gave up the dead that were in them, and each person was judged according to what he had done. </a:t>
            </a:r>
            <a:r>
              <a:rPr lang="en-US" baseline="30000" dirty="0" smtClean="0"/>
              <a:t>14 </a:t>
            </a:r>
            <a:r>
              <a:rPr lang="en-US" dirty="0" smtClean="0"/>
              <a:t>Then death and Hades were thrown into the lake of fire. The lake of fire is the second death. </a:t>
            </a:r>
            <a:r>
              <a:rPr lang="en-US" baseline="30000" dirty="0" smtClean="0"/>
              <a:t>15 </a:t>
            </a:r>
            <a:r>
              <a:rPr lang="en-US" dirty="0" smtClean="0"/>
              <a:t>If anyone’s name was not found written in the book of life, he was thrown into the lake of fire.” Rev. 20:11-15</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43</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Jesus often spoke of “storing up treasure in heavens,” rather than on earth</a:t>
            </a:r>
            <a:r>
              <a:rPr lang="en-US" baseline="0" dirty="0" smtClean="0"/>
              <a:t> (Matt. 6:19-20; 19:21). He was contrasting the short-lived results of living for earthly comforts or praise from men, saying that those who pray to be seen by men will receive their fleeting reward on earth – while those who pray in secret will be rewarded by the Father (Matt. 6:4). </a:t>
            </a:r>
          </a:p>
          <a:p>
            <a:endParaRPr lang="en-US" baseline="0" dirty="0" smtClean="0"/>
          </a:p>
          <a:p>
            <a:r>
              <a:rPr lang="en-US" baseline="0" dirty="0" smtClean="0"/>
              <a:t>There are two views on the rewards Jesus was referring to. Some believe there will be some kind of concrete, literal advantage for those who serve most faithfully and sacrifice the most during their lives on earth – possibly in the form of “jewels in a crown” as pictured in Revelation 4:10; or in the form of greater responsibility in the Millennium, the New Creation or both, following Rev. 20:1-10 and Jesus’ teachings about the “last being first” and the “greatest in the kingdom,” (Matt. 18:4, etc.). </a:t>
            </a:r>
          </a:p>
          <a:p>
            <a:endParaRPr lang="en-US" baseline="0" dirty="0" smtClean="0"/>
          </a:p>
          <a:p>
            <a:r>
              <a:rPr lang="en-US" baseline="0" dirty="0" smtClean="0"/>
              <a:t>The other view is that the “reward” is simply salvation itself and the blessing of a relationship with God. Those who hold to this view object to the pursuit of heavenly accolades based on some kind of point system that might make Christians into spiritual mercenaries, serving with the selfish agenda of “improving their eternity.” </a:t>
            </a:r>
          </a:p>
          <a:p>
            <a:endParaRPr lang="en-US" baseline="0" dirty="0" smtClean="0"/>
          </a:p>
          <a:p>
            <a:r>
              <a:rPr lang="en-US" baseline="0" dirty="0" smtClean="0"/>
              <a:t>C.S. Lewis provided a possible middle ground between these views, suggesting that the character we develop in our lives now will affect the degree to which we are able to fully experience and enjoy the presence of God in heaven. Those that grow closer to the Lord through devotion and ministry now will have a greater capacity for the spiritual glories of eternity. </a:t>
            </a:r>
          </a:p>
          <a:p>
            <a:endParaRPr lang="en-US" baseline="0" dirty="0" smtClean="0"/>
          </a:p>
          <a:p>
            <a:r>
              <a:rPr lang="en-US" baseline="0" dirty="0" smtClean="0"/>
              <a:t>As with other prophecies it seems that God does not want us to fully understand but He does want us to be faithful. There is a healthy fear of standing before our master and giving an account for how we have used the “talents” and time He has given us (Matt. 25:14-30). Yet this must be held alongside the blessed assurance we have that Jesus is our defense attorney – our advocate before the Father. He is both judge and legal counsel. And for those he represents, there is no fear of condemnation (Rom. 8:1), for He has paid the price fully for us. Rather there is a passionate desire to give our Lord the unhindered devotion and obedience he deserves for the infinite price he paid on our behalf. </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44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The Pre-Millennial view is my basic</a:t>
            </a:r>
            <a:r>
              <a:rPr lang="en-US" baseline="0" dirty="0" smtClean="0"/>
              <a:t> position and a historic distinctive of the EFCA. But keep in mind that for both our denomination and our church this is NOT considered a core doctrine. The EFCA statement of faith (both the 1950 and the 2008) was carefully crafted to front load the doctrines essential for salvation that require unity among churches and believers (the doctrines of God, Scripture, humanity, Jesus, the Spirit and salvation) while leaving room for different views on secondary matters like the mode of baptism and various views on the End Times.</a:t>
            </a:r>
          </a:p>
          <a:p>
            <a:endParaRPr lang="en-US" baseline="0" dirty="0" smtClean="0"/>
          </a:p>
          <a:p>
            <a:r>
              <a:rPr lang="en-US" baseline="0" dirty="0" smtClean="0"/>
              <a:t>The primary attitude that should characterize our discussion of apocalyptic prophecy is humility. In the days leading up to Jesus’ first coming the people least prepared were the most educated who had studied the relevant teachings about Messiah to excess. Yet when Jesus was born and when he began teaching and he did not fit their pre-conceived ideas about Messiah, these religious leaders quickly rejected him and worked against him. As Paul taught, “knowledge puffs up, but love builds up” (1 Cor. 8:1). </a:t>
            </a:r>
          </a:p>
          <a:p>
            <a:endParaRPr lang="en-US" baseline="0" dirty="0" smtClean="0"/>
          </a:p>
          <a:p>
            <a:r>
              <a:rPr lang="en-US" baseline="0" dirty="0" smtClean="0"/>
              <a:t>So as we study these things, we must let love be the driving pursuit, not knowledge. And we must beware of pride that fosters disunity. The visions and prophecies in Scripture are clear in what they are intended to convey but they are intentionally unclear on the details we are most eager to know. So even as we explore the different views that believers have held throughout church history we must leave open the possibility that God may do something that blows us all away and shatters all of the categories that scholars have constructed. </a:t>
            </a:r>
          </a:p>
          <a:p>
            <a:endParaRPr lang="en-US" baseline="0" dirty="0" smtClean="0"/>
          </a:p>
          <a:p>
            <a:r>
              <a:rPr lang="en-US" baseline="0" dirty="0" smtClean="0"/>
              <a:t>The Pre-Millennial view expects a literal period of time (probably an actual 1,000 years) during which Jesus Christ himself will reign on earth, following the teaching of Revelation 20:1-10. So the days we are currently living in are Pre-Millennial – before this 1,000 year reign of Christ. And the return of Christ will be Pre-Millennial, just before his physical reign he will come back in bodily form to gather his elect, defeat his enemies, see Satan bound and rule with the saints for 1,000 years. </a:t>
            </a:r>
          </a:p>
          <a:p>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6</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46</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a:t>
            </a:r>
            <a:r>
              <a:rPr lang="en-US" baseline="0" dirty="0" smtClean="0"/>
              <a:t> will NOT be: </a:t>
            </a:r>
          </a:p>
          <a:p>
            <a:pPr marL="228600" indent="-228600">
              <a:buAutoNum type="arabicPeriod"/>
            </a:pPr>
            <a:r>
              <a:rPr lang="en-US" b="1" baseline="0" dirty="0" smtClean="0"/>
              <a:t>Natural Evil </a:t>
            </a:r>
            <a:r>
              <a:rPr lang="en-US" baseline="0" dirty="0" smtClean="0"/>
              <a:t>– the </a:t>
            </a:r>
            <a:r>
              <a:rPr lang="en-US" baseline="0" dirty="0" err="1" smtClean="0"/>
              <a:t>choas</a:t>
            </a:r>
            <a:r>
              <a:rPr lang="en-US" baseline="0" dirty="0" smtClean="0"/>
              <a:t> and disorder of our fallen world, symbolized by the sea, will be no more. So there will be no more death, illness, suffering, sadness and pain. </a:t>
            </a:r>
          </a:p>
          <a:p>
            <a:pPr marL="228600" indent="-228600">
              <a:buAutoNum type="arabicPeriod"/>
            </a:pPr>
            <a:r>
              <a:rPr lang="en-US" b="1" baseline="0" dirty="0" smtClean="0"/>
              <a:t>Institutional Evil </a:t>
            </a:r>
            <a:r>
              <a:rPr lang="en-US" baseline="0" dirty="0" smtClean="0"/>
              <a:t>– the spiritual rulers and authorities will be permanently consigned to suffering and destruction, bound in the lake of fire for eternity. Likewise, the wicked people who carried out the will of the enemy will be punished and bound in outer darkness.</a:t>
            </a:r>
          </a:p>
          <a:p>
            <a:pPr marL="228600" indent="-228600">
              <a:buAutoNum type="arabicPeriod"/>
            </a:pPr>
            <a:r>
              <a:rPr lang="en-US" b="1" baseline="0" dirty="0" smtClean="0"/>
              <a:t>Personal Evil </a:t>
            </a:r>
            <a:r>
              <a:rPr lang="en-US" baseline="0" dirty="0" smtClean="0"/>
              <a:t>– finally, all sin and rebellion will be removed forever, consumed by the justice and holiness of our God, who is a consuming fire. The time for repentance and forgiveness of sins is NOW – “today is the day of salvation,” but the time soon approaches of the “Day of Vengeance of our God.” (Luke 4:15-21; citing Isaiah 61:1-2).</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47</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WILL be:</a:t>
            </a:r>
          </a:p>
          <a:p>
            <a:pPr marL="228600" indent="-228600">
              <a:buAutoNum type="arabicPeriod"/>
            </a:pPr>
            <a:r>
              <a:rPr lang="en-US" b="1" baseline="0" dirty="0" smtClean="0"/>
              <a:t>The Presence of God </a:t>
            </a:r>
            <a:r>
              <a:rPr lang="en-US" baseline="0" dirty="0" smtClean="0"/>
              <a:t>– the primary feature of the New creation will be the full revelation of God in His glory, and unlimited access to His presence. Night will be abolished because God’s light will permanently shine. As Adam and Eve walked with the Lord, naked and unashamed, so God’s people will again be restored to perfect relationship with Him!</a:t>
            </a:r>
          </a:p>
          <a:p>
            <a:pPr marL="228600" indent="-228600">
              <a:buAutoNum type="arabicPeriod"/>
            </a:pPr>
            <a:r>
              <a:rPr lang="en-US" b="1" baseline="0" dirty="0" smtClean="0"/>
              <a:t>The Peace of God </a:t>
            </a:r>
            <a:r>
              <a:rPr lang="en-US" baseline="0" dirty="0" smtClean="0"/>
              <a:t>– the imagery of Revelation, the details of the city of Jerusalem, the tree of life blooming in season, the prophecies of animals living together in harmony – all of this visually presents the Shalom of God, the wholeness and fullness of God’s original design for the world He made.</a:t>
            </a:r>
          </a:p>
          <a:p>
            <a:pPr marL="228600" indent="-228600">
              <a:buAutoNum type="arabicPeriod"/>
            </a:pPr>
            <a:r>
              <a:rPr lang="en-US" b="1" baseline="0" dirty="0" smtClean="0"/>
              <a:t>The People of God </a:t>
            </a:r>
            <a:r>
              <a:rPr lang="en-US" baseline="0" dirty="0" smtClean="0"/>
              <a:t>– the crown of God’s creation was humankind, made in His image. With the problem of sin finally and completely removed, the children of God will finally be able to meet the potential for which they were made. We are not meant to know what God has for us to do for all of eternity (and the main thing will simply be to enjoy the glorious presence of God), but it is safe to assume that our infinitely creative God has limitless plans and surprises in store – so that people can work, grow, fellowship with him and each other; delighting forever in the everlasting interchange of glory and love among the Triune Godhead and overflowing upon </a:t>
            </a:r>
            <a:r>
              <a:rPr lang="en-US" baseline="0" smtClean="0"/>
              <a:t>His children.</a:t>
            </a:r>
            <a:endParaRPr lang="en-US" baseline="0" dirty="0" smtClean="0"/>
          </a:p>
          <a:p>
            <a:pPr marL="228600" indent="-228600">
              <a:buAutoNum type="arabicPeriod"/>
            </a:pPr>
            <a:endParaRPr lang="en-US" baseline="0" dirty="0" smtClean="0"/>
          </a:p>
        </p:txBody>
      </p:sp>
      <p:sp>
        <p:nvSpPr>
          <p:cNvPr id="4" name="Slide Number Placeholder 3"/>
          <p:cNvSpPr>
            <a:spLocks noGrp="1"/>
          </p:cNvSpPr>
          <p:nvPr>
            <p:ph type="sldNum" sz="quarter" idx="10"/>
          </p:nvPr>
        </p:nvSpPr>
        <p:spPr/>
        <p:txBody>
          <a:bodyPr/>
          <a:lstStyle/>
          <a:p>
            <a:fld id="{46CDAF11-B386-432E-9525-F3ED058DF83F}" type="slidenum">
              <a:rPr lang="en-US" smtClean="0"/>
              <a:pPr/>
              <a:t>48</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 follows are notes on my sermon on Sept. 2, 2012 –</a:t>
            </a:r>
            <a:r>
              <a:rPr lang="en-US" i="1" dirty="0" smtClean="0"/>
              <a:t>The Wrath</a:t>
            </a:r>
            <a:r>
              <a:rPr lang="en-US" i="1" baseline="0" dirty="0" smtClean="0"/>
              <a:t> of God </a:t>
            </a:r>
            <a:r>
              <a:rPr lang="en-US" baseline="0" dirty="0" smtClean="0"/>
              <a:t>– a summary of Revelation leading up to a brief exposition of Rev. 16: http://www.sermoncloud.com/grace-efc/the-wrath-of-god/</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50</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One artist’s rendition</a:t>
            </a:r>
            <a:r>
              <a:rPr lang="en-US" baseline="0" dirty="0" smtClean="0"/>
              <a:t> of the four horsemen of the apocalypse</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55</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 are notes on my sermon that introduced the series, </a:t>
            </a:r>
            <a:r>
              <a:rPr lang="en-US" i="1" dirty="0" smtClean="0"/>
              <a:t>What</a:t>
            </a:r>
            <a:r>
              <a:rPr lang="en-US" i="1" baseline="0" dirty="0" smtClean="0"/>
              <a:t> to Expect When the World is Ending</a:t>
            </a:r>
            <a:r>
              <a:rPr lang="en-US" i="0" baseline="0" dirty="0" smtClean="0"/>
              <a:t> on August 26, 2012, which expounded the beginning of Matthew 24. http://www.sermoncloud.com/grace-efc/birth-pains/</a:t>
            </a:r>
          </a:p>
          <a:p>
            <a:endParaRPr lang="en-US" i="0" baseline="0" dirty="0" smtClean="0"/>
          </a:p>
          <a:p>
            <a:r>
              <a:rPr lang="en-US" i="0" baseline="0" dirty="0" smtClean="0"/>
              <a:t>Basically, Jesus said to look for “birth pains” that would increase in frequency and intensity as the Day of the Lord approaches: an increase in deception and false teaching; an increase in destruction – wars, disasters and especially persecution of Christians; and an increase in the declaration of </a:t>
            </a:r>
            <a:r>
              <a:rPr lang="en-US" i="0" baseline="0" smtClean="0"/>
              <a:t>the gospel</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78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contrast, many Christians throughout history have held to a Post-Millennial view that expects the second</a:t>
            </a:r>
            <a:r>
              <a:rPr lang="en-US" baseline="0" dirty="0" smtClean="0"/>
              <a:t> coming of Christ after (post) the Millennium. In other words, the “1,000” year reign of Christ is most likely a symbolic age of time during which Satan’s activities are limited, the gospel will be preached and the church spread throughout the world gradually conquering the enemies of God through the power of the risen Christ active through his people. When this world transformation is complete and the prayer, “Thy will be done, on earth as it is in heaven,” has become a reality, Jesus will return physically to judge all people and re-create the heavens and the earth. </a:t>
            </a:r>
          </a:p>
        </p:txBody>
      </p:sp>
      <p:sp>
        <p:nvSpPr>
          <p:cNvPr id="4" name="Slide Number Placeholder 3"/>
          <p:cNvSpPr>
            <a:spLocks noGrp="1"/>
          </p:cNvSpPr>
          <p:nvPr>
            <p:ph type="sldNum" sz="quarter" idx="10"/>
          </p:nvPr>
        </p:nvSpPr>
        <p:spPr/>
        <p:txBody>
          <a:bodyPr/>
          <a:lstStyle/>
          <a:p>
            <a:fld id="{46CDAF11-B386-432E-9525-F3ED058DF83F}"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A-Millennial view</a:t>
            </a:r>
            <a:r>
              <a:rPr lang="en-US" baseline="0" dirty="0" smtClean="0"/>
              <a:t> is very similar to the Post-Mill. Position since it sees the 1,000 years as a symbolic period of time in which we are currently living. So in that sense we are not waiting for or expecting a literal 1,000 year reign of Christ during human history – there will be “No Millennium.” Based on a symbolic interpretation of Revelation 20, this view presents a clear contrast with the Pre-Millennial position. The main difference between A-Mil and Post-Mil is the expectation for history. A-Mil proponents are actually closer to Pre-Mil in their expectation that the world will not increasingly become a better place before the return of Christ but that it will most likely get far worse and His return is the only thing that will bring true and lasting change. So A-Mil believers are sometimes called “</a:t>
            </a:r>
            <a:r>
              <a:rPr lang="en-US" baseline="0" dirty="0" err="1" smtClean="0"/>
              <a:t>Pessi-Millennialists</a:t>
            </a:r>
            <a:r>
              <a:rPr lang="en-US" baseline="0" dirty="0" smtClean="0"/>
              <a:t>” by Post-Mil folks who see themselves as “</a:t>
            </a:r>
            <a:r>
              <a:rPr lang="en-US" baseline="0" dirty="0" err="1" smtClean="0"/>
              <a:t>Opti-millennialists</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primary</a:t>
            </a:r>
            <a:r>
              <a:rPr lang="en-US" baseline="0" dirty="0" smtClean="0"/>
              <a:t> critique of the Pre-Mil view is that it is based on only one passage of Scripture in a highly symbolic book filled with images that are difficult to interpret with certainty. For example, most – if not all – of the numbers in the book of Revelation appear to by symbolic: the 144,000 sealed in chapter 7, the three-fold sequence of seven judgments in the seals, trumpets and bowls, the 24 elders around God’s throne, the 2 witnesses against the 2 beasts, etc. </a:t>
            </a:r>
          </a:p>
          <a:p>
            <a:endParaRPr lang="en-US" baseline="0" dirty="0" smtClean="0"/>
          </a:p>
          <a:p>
            <a:r>
              <a:rPr lang="en-US" baseline="0" dirty="0" smtClean="0"/>
              <a:t>The Pre-Millennial response to this challenge is simply this: just because a number or vision uses symbols does not mean that those symbols have no literal referent. For example, the 2 witnesses of Rev. 11 could very well be symbols of the prophetic and priestly ministries of the church – but that interpretation does not rule out the likelihood that they may also be two literal men testifying in the capitol city of the Antichrist who are killed and then raised to life as the tribulation concludes. Similarly, it seems the two beasts that emerge to serve the devil are presented as Daniel-like creatures but almost certainly depict real, literal men who become world leaders because of other teachings in Scripture like 2 Thess. 2 on the “man of lawlessness.”</a:t>
            </a:r>
          </a:p>
          <a:p>
            <a:endParaRPr lang="en-US" baseline="0" dirty="0" smtClean="0"/>
          </a:p>
          <a:p>
            <a:r>
              <a:rPr lang="en-US" baseline="0" dirty="0" smtClean="0"/>
              <a:t>Therefore, a “1,000” year reign of Christ is certainly symbolic of a long, complete, peaceful age. But this doesn’t mean that it </a:t>
            </a:r>
            <a:r>
              <a:rPr lang="en-US" i="1" baseline="0" dirty="0" smtClean="0"/>
              <a:t>won’t </a:t>
            </a:r>
            <a:r>
              <a:rPr lang="en-US" i="0" baseline="0" dirty="0" smtClean="0"/>
              <a:t>last 1,000 years (or so) according to our calendars. In many ways, a literal 1,000 years is the most natural thing to expect based on the simple reading of Revelation 20.</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Historically</a:t>
            </a:r>
            <a:r>
              <a:rPr lang="en-US" baseline="0" dirty="0" smtClean="0"/>
              <a:t> speaking, most believers in the early church were Pre-Millennial in their expectations. In fact, many were convinced Jesus would return in their own lifetimes based on his teachings in the Olivet Discourse (Matt. 24). This is a central reason that Paul wrote 1 and 2 Thessalonians – to explain the apparent “delay” in the fulfillment of Jesus’ promise to return. </a:t>
            </a:r>
          </a:p>
          <a:p>
            <a:endParaRPr lang="en-US" baseline="0" dirty="0" smtClean="0"/>
          </a:p>
          <a:p>
            <a:r>
              <a:rPr lang="en-US" baseline="0" dirty="0" smtClean="0"/>
              <a:t>Early church fathers like Justin Martyr and </a:t>
            </a:r>
            <a:r>
              <a:rPr lang="en-US" baseline="0" dirty="0" err="1" smtClean="0"/>
              <a:t>Irenaeus</a:t>
            </a:r>
            <a:r>
              <a:rPr lang="en-US" baseline="0" dirty="0" smtClean="0"/>
              <a:t> taught Christians to expect a literal 1,000 year reign of Christ after his return. But in the mid fourth century, the prominent Bishop Augustine grew increasingly concerned with the frenzied Pre-Millennial expectations and celebrations – feeling they were too focused on hopes for this world – so he followed and developed the symbolic understanding of the Millennium first presented by another early leader named </a:t>
            </a:r>
            <a:r>
              <a:rPr lang="en-US" baseline="0" dirty="0" err="1" smtClean="0"/>
              <a:t>Tyconicus</a:t>
            </a:r>
            <a:r>
              <a:rPr lang="en-US" baseline="0" dirty="0" smtClean="0"/>
              <a:t>. This view predominated almost exclusively in the church for 1,000 years and formed the basis for Post-Millennial beliefs all the way up to WWI and also the emergence of the A-Millennial camp in the Reformation and beyond. </a:t>
            </a:r>
          </a:p>
          <a:p>
            <a:endParaRPr lang="en-US" baseline="0" dirty="0" smtClean="0"/>
          </a:p>
          <a:p>
            <a:r>
              <a:rPr lang="en-US" baseline="0" dirty="0" smtClean="0"/>
              <a:t>In the end, the reason the Post-Millennial view faded from its longstanding prominence had more to do with history than it did with Scripture. The revivalism of the 18</a:t>
            </a:r>
            <a:r>
              <a:rPr lang="en-US" baseline="30000" dirty="0" smtClean="0"/>
              <a:t>th</a:t>
            </a:r>
            <a:r>
              <a:rPr lang="en-US" baseline="0" dirty="0" smtClean="0"/>
              <a:t> century and the optimism of the 19</a:t>
            </a:r>
            <a:r>
              <a:rPr lang="en-US" baseline="30000" dirty="0" smtClean="0"/>
              <a:t>th</a:t>
            </a:r>
            <a:r>
              <a:rPr lang="en-US" baseline="0" dirty="0" smtClean="0"/>
              <a:t> century gave way to the global carnage of the 20</a:t>
            </a:r>
            <a:r>
              <a:rPr lang="en-US" baseline="30000" dirty="0" smtClean="0"/>
              <a:t>th</a:t>
            </a:r>
            <a:r>
              <a:rPr lang="en-US" baseline="0" dirty="0" smtClean="0"/>
              <a:t> century in two world wars. A-Millennialism’s more realistic expectations of history moved it to the forefront for most branches of Christianity, while Pre-Millennialism re-emerged as the prominent view of Fundamentalists and then Evangelicals, built largely on the prophecy movement inspired by John Darby and made popular through the </a:t>
            </a:r>
            <a:r>
              <a:rPr lang="en-US" baseline="0" dirty="0" err="1" smtClean="0"/>
              <a:t>Scofield</a:t>
            </a:r>
            <a:r>
              <a:rPr lang="en-US" baseline="0" dirty="0" smtClean="0"/>
              <a:t> Reference Bible. </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those who see the Millennium as a symbolic</a:t>
            </a:r>
            <a:r>
              <a:rPr lang="en-US" baseline="0" dirty="0" smtClean="0"/>
              <a:t> age of time, it is very natural to interpret the Great Tribulation (Rev. 7:14, etc.) as a similarly symbolic picture of what Christians throughout the ages have gone through and should continue to expect. </a:t>
            </a:r>
          </a:p>
          <a:p>
            <a:endParaRPr lang="en-US" baseline="0" dirty="0" smtClean="0"/>
          </a:p>
          <a:p>
            <a:r>
              <a:rPr lang="en-US" baseline="0" dirty="0" smtClean="0"/>
              <a:t>On the other hand, for those of us who anticipate a literal reign of Christ </a:t>
            </a:r>
            <a:r>
              <a:rPr lang="en-US" i="1" baseline="0" dirty="0" smtClean="0"/>
              <a:t>after</a:t>
            </a:r>
            <a:r>
              <a:rPr lang="en-US" i="0" baseline="0" dirty="0" smtClean="0"/>
              <a:t> his return, The Tribulation is the next critical event of prophecy to understand. The passages above and numerous others present the general expectation of trials and tribulations (Greek: </a:t>
            </a:r>
            <a:r>
              <a:rPr lang="en-US" i="1" baseline="0" dirty="0" err="1" smtClean="0"/>
              <a:t>thlipsis</a:t>
            </a:r>
            <a:r>
              <a:rPr lang="en-US" i="1" baseline="0" dirty="0" smtClean="0"/>
              <a:t>) – </a:t>
            </a:r>
            <a:r>
              <a:rPr lang="en-US" i="0" baseline="0" dirty="0" smtClean="0"/>
              <a:t>“In this world you will have trouble </a:t>
            </a:r>
            <a:r>
              <a:rPr lang="en-US" i="1" baseline="0" dirty="0" smtClean="0"/>
              <a:t>(</a:t>
            </a:r>
            <a:r>
              <a:rPr lang="en-US" i="1" baseline="0" dirty="0" err="1" smtClean="0"/>
              <a:t>thlipsis</a:t>
            </a:r>
            <a:r>
              <a:rPr lang="en-US" i="1" baseline="0" dirty="0" smtClean="0"/>
              <a:t>),</a:t>
            </a:r>
            <a:r>
              <a:rPr lang="en-US" i="0" baseline="0" dirty="0" smtClean="0"/>
              <a:t> but take heart, I have overcome the world” (John 16:33); “We rejoice in our sufferings (</a:t>
            </a:r>
            <a:r>
              <a:rPr lang="en-US" i="1" baseline="0" dirty="0" err="1" smtClean="0"/>
              <a:t>thlipsis</a:t>
            </a:r>
            <a:r>
              <a:rPr lang="en-US" i="0" baseline="0" dirty="0" smtClean="0"/>
              <a:t>),” (Rom. 5:3). But Scripture also presents a specific period of time that has been called The Great Tribulation – the culmination and outpouring of all of the resources of the devil and also the overwhelming flood of God’s Wrath. </a:t>
            </a:r>
          </a:p>
          <a:p>
            <a:endParaRPr lang="en-US" i="0" baseline="0" dirty="0" smtClean="0"/>
          </a:p>
          <a:p>
            <a:r>
              <a:rPr lang="en-US" i="0" baseline="0" dirty="0" smtClean="0"/>
              <a:t>The question surrounding this terrifying period of time is </a:t>
            </a:r>
            <a:r>
              <a:rPr lang="en-US" b="1" i="0" baseline="0" dirty="0" smtClean="0"/>
              <a:t>“What will happen to believers?” </a:t>
            </a:r>
            <a:r>
              <a:rPr lang="en-US" i="0" baseline="0" dirty="0" smtClean="0"/>
              <a:t>Many evangelicals (largely in the school of Dispensational thought) are convinced that Christians will be “</a:t>
            </a:r>
            <a:r>
              <a:rPr lang="en-US" i="0" baseline="0" dirty="0" err="1" smtClean="0"/>
              <a:t>raptured</a:t>
            </a:r>
            <a:r>
              <a:rPr lang="en-US" i="0" baseline="0" dirty="0" smtClean="0"/>
              <a:t>” or snatched away by Jesus before the Tribulation begins – this is the Pre-Tribulation view of the Rapture. Others modify this position and see the rapture taking place halfway through the Tribulation (the Mid-</a:t>
            </a:r>
            <a:r>
              <a:rPr lang="en-US" i="0" baseline="0" dirty="0" err="1" smtClean="0"/>
              <a:t>Trib</a:t>
            </a:r>
            <a:r>
              <a:rPr lang="en-US" i="0" baseline="0" dirty="0" smtClean="0"/>
              <a:t> view) or 5/7 of the way through (the Pre-Wrath view). Still others hold to the Post-Tribulation Rapture that expects all believers to live (or die) through the Great Tribulation and then to be raised up at the return of Christ that will conclude the tribulation and begin the Millennium. </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ABA07A-5B69-4530-8BAB-5AFE75D76903}" type="datetimeFigureOut">
              <a:rPr lang="en-US" smtClean="0"/>
              <a:pPr/>
              <a:t>6/29/2015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DFE122-A9C0-48CE-AD7B-D5E492A976C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ABA07A-5B69-4530-8BAB-5AFE75D76903}" type="datetimeFigureOut">
              <a:rPr lang="en-US" smtClean="0"/>
              <a:pPr/>
              <a:t>6/29/2015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DFE122-A9C0-48CE-AD7B-D5E492A976C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ABA07A-5B69-4530-8BAB-5AFE75D76903}" type="datetimeFigureOut">
              <a:rPr lang="en-US" smtClean="0"/>
              <a:pPr/>
              <a:t>6/29/2015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DFE122-A9C0-48CE-AD7B-D5E492A976C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ABA07A-5B69-4530-8BAB-5AFE75D76903}" type="datetimeFigureOut">
              <a:rPr lang="en-US" smtClean="0"/>
              <a:pPr/>
              <a:t>6/29/2015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DFE122-A9C0-48CE-AD7B-D5E492A976C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ABA07A-5B69-4530-8BAB-5AFE75D76903}" type="datetimeFigureOut">
              <a:rPr lang="en-US" smtClean="0"/>
              <a:pPr/>
              <a:t>6/29/2015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DFE122-A9C0-48CE-AD7B-D5E492A976C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ABA07A-5B69-4530-8BAB-5AFE75D76903}" type="datetimeFigureOut">
              <a:rPr lang="en-US" smtClean="0"/>
              <a:pPr/>
              <a:t>6/29/2015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DFE122-A9C0-48CE-AD7B-D5E492A976C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ABA07A-5B69-4530-8BAB-5AFE75D76903}" type="datetimeFigureOut">
              <a:rPr lang="en-US" smtClean="0"/>
              <a:pPr/>
              <a:t>6/29/2015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DFE122-A9C0-48CE-AD7B-D5E492A976C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ABA07A-5B69-4530-8BAB-5AFE75D76903}" type="datetimeFigureOut">
              <a:rPr lang="en-US" smtClean="0"/>
              <a:pPr/>
              <a:t>6/29/2015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DFE122-A9C0-48CE-AD7B-D5E492A976C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ABA07A-5B69-4530-8BAB-5AFE75D76903}" type="datetimeFigureOut">
              <a:rPr lang="en-US" smtClean="0"/>
              <a:pPr/>
              <a:t>6/29/2015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DFE122-A9C0-48CE-AD7B-D5E492A976C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ABA07A-5B69-4530-8BAB-5AFE75D76903}" type="datetimeFigureOut">
              <a:rPr lang="en-US" smtClean="0"/>
              <a:pPr/>
              <a:t>6/29/2015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DFE122-A9C0-48CE-AD7B-D5E492A976C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ABA07A-5B69-4530-8BAB-5AFE75D76903}" type="datetimeFigureOut">
              <a:rPr lang="en-US" smtClean="0"/>
              <a:pPr/>
              <a:t>6/29/2015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DFE122-A9C0-48CE-AD7B-D5E492A976C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ABA07A-5B69-4530-8BAB-5AFE75D76903}" type="datetimeFigureOut">
              <a:rPr lang="en-US" smtClean="0"/>
              <a:pPr/>
              <a:t>6/29/2015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DFE122-A9C0-48CE-AD7B-D5E492A976C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90.xml.rels><?xml version="1.0" encoding="UTF-8" standalone="yes"?>
<Relationships xmlns="http://schemas.openxmlformats.org/package/2006/relationships"><Relationship Id="rId2" Type="http://schemas.openxmlformats.org/officeDocument/2006/relationships/hyperlink" Target="http://www.denverpost.com/breakingnews/ci_18820755"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6th-Seal-Sun-black-Red-Moon.jpg"/>
          <p:cNvPicPr>
            <a:picLocks noChangeAspect="1"/>
          </p:cNvPicPr>
          <p:nvPr/>
        </p:nvPicPr>
        <p:blipFill>
          <a:blip r:embed="rId2" cstate="print"/>
          <a:stretch>
            <a:fillRect/>
          </a:stretch>
        </p:blipFill>
        <p:spPr>
          <a:xfrm>
            <a:off x="0" y="0"/>
            <a:ext cx="9144000" cy="6849979"/>
          </a:xfrm>
          <a:prstGeom prst="rect">
            <a:avLst/>
          </a:prstGeom>
        </p:spPr>
      </p:pic>
      <p:sp>
        <p:nvSpPr>
          <p:cNvPr id="2" name="Title 1"/>
          <p:cNvSpPr>
            <a:spLocks noGrp="1"/>
          </p:cNvSpPr>
          <p:nvPr>
            <p:ph type="ctrTitle"/>
          </p:nvPr>
        </p:nvSpPr>
        <p:spPr>
          <a:xfrm>
            <a:off x="0" y="2057400"/>
            <a:ext cx="5791200" cy="2209800"/>
          </a:xfrm>
        </p:spPr>
        <p:txBody>
          <a:bodyPr/>
          <a:lstStyle/>
          <a:p>
            <a:pPr algn="l"/>
            <a:r>
              <a:rPr lang="en-US" dirty="0" smtClean="0">
                <a:solidFill>
                  <a:schemeClr val="bg1"/>
                </a:solidFill>
              </a:rPr>
              <a:t>What to Expect… </a:t>
            </a:r>
            <a:br>
              <a:rPr lang="en-US" dirty="0" smtClean="0">
                <a:solidFill>
                  <a:schemeClr val="bg1"/>
                </a:solidFill>
              </a:rPr>
            </a:br>
            <a:r>
              <a:rPr lang="en-US" dirty="0" smtClean="0">
                <a:solidFill>
                  <a:schemeClr val="bg1"/>
                </a:solidFill>
              </a:rPr>
              <a:t>When the World </a:t>
            </a:r>
            <a:br>
              <a:rPr lang="en-US" dirty="0" smtClean="0">
                <a:solidFill>
                  <a:schemeClr val="bg1"/>
                </a:solidFill>
              </a:rPr>
            </a:br>
            <a:r>
              <a:rPr lang="en-US" dirty="0" smtClean="0">
                <a:solidFill>
                  <a:schemeClr val="bg1"/>
                </a:solidFill>
              </a:rPr>
              <a:t>is Ending</a:t>
            </a:r>
            <a:endParaRPr lang="en-US"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Isosceles Triangle 47"/>
          <p:cNvSpPr/>
          <p:nvPr/>
        </p:nvSpPr>
        <p:spPr>
          <a:xfrm>
            <a:off x="6629400" y="2286000"/>
            <a:ext cx="2133600" cy="838200"/>
          </a:xfrm>
          <a:prstGeom prst="triangle">
            <a:avLst>
              <a:gd name="adj" fmla="val 100000"/>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46" name="Isosceles Triangle 45"/>
          <p:cNvSpPr/>
          <p:nvPr/>
        </p:nvSpPr>
        <p:spPr>
          <a:xfrm>
            <a:off x="5638800" y="3200400"/>
            <a:ext cx="2514600" cy="762000"/>
          </a:xfrm>
          <a:prstGeom prst="triangle">
            <a:avLst>
              <a:gd name="adj" fmla="val 0"/>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47" name="Isosceles Triangle 46"/>
          <p:cNvSpPr/>
          <p:nvPr/>
        </p:nvSpPr>
        <p:spPr>
          <a:xfrm flipV="1">
            <a:off x="6248400" y="3276600"/>
            <a:ext cx="2514600" cy="685800"/>
          </a:xfrm>
          <a:prstGeom prst="triangle">
            <a:avLst>
              <a:gd name="adj" fmla="val 10000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4" name="TextBox 3"/>
          <p:cNvSpPr txBox="1"/>
          <p:nvPr/>
        </p:nvSpPr>
        <p:spPr>
          <a:xfrm>
            <a:off x="685800" y="76200"/>
            <a:ext cx="7696200" cy="70788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4000" b="1" dirty="0" smtClean="0"/>
              <a:t>Historic Views on the Millennium</a:t>
            </a:r>
            <a:endParaRPr lang="en-US" sz="4000" b="1" dirty="0"/>
          </a:p>
        </p:txBody>
      </p:sp>
      <p:cxnSp>
        <p:nvCxnSpPr>
          <p:cNvPr id="6" name="Straight Connector 5"/>
          <p:cNvCxnSpPr/>
          <p:nvPr/>
        </p:nvCxnSpPr>
        <p:spPr>
          <a:xfrm>
            <a:off x="381000" y="4050268"/>
            <a:ext cx="8305800" cy="0"/>
          </a:xfrm>
          <a:prstGeom prst="line">
            <a:avLst/>
          </a:prstGeom>
          <a:ln w="5715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467600" y="3581400"/>
            <a:ext cx="0" cy="76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1295400" y="3505200"/>
            <a:ext cx="1676400" cy="461665"/>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en-US" sz="2400" b="1" dirty="0" smtClean="0"/>
              <a:t>Pre-Mill.</a:t>
            </a:r>
            <a:endParaRPr lang="en-US" sz="2400" b="1" dirty="0"/>
          </a:p>
        </p:txBody>
      </p:sp>
      <p:pic>
        <p:nvPicPr>
          <p:cNvPr id="36" name="Picture 35" descr="christianity_cross.png"/>
          <p:cNvPicPr>
            <a:picLocks noChangeAspect="1"/>
          </p:cNvPicPr>
          <p:nvPr/>
        </p:nvPicPr>
        <p:blipFill>
          <a:blip r:embed="rId3" cstate="print"/>
          <a:stretch>
            <a:fillRect/>
          </a:stretch>
        </p:blipFill>
        <p:spPr>
          <a:xfrm>
            <a:off x="-304800" y="1219200"/>
            <a:ext cx="2648712" cy="3009900"/>
          </a:xfrm>
          <a:prstGeom prst="rect">
            <a:avLst/>
          </a:prstGeom>
        </p:spPr>
      </p:pic>
      <p:cxnSp>
        <p:nvCxnSpPr>
          <p:cNvPr id="16" name="Straight Connector 15"/>
          <p:cNvCxnSpPr/>
          <p:nvPr/>
        </p:nvCxnSpPr>
        <p:spPr>
          <a:xfrm>
            <a:off x="3048000" y="3657600"/>
            <a:ext cx="0" cy="76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562600" y="3581400"/>
            <a:ext cx="0" cy="76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7315200" y="2667000"/>
            <a:ext cx="1600200" cy="461665"/>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b="1" dirty="0" smtClean="0"/>
              <a:t>Pre-Mill.</a:t>
            </a:r>
            <a:endParaRPr lang="en-US" sz="2400" b="1" dirty="0"/>
          </a:p>
        </p:txBody>
      </p:sp>
      <p:sp>
        <p:nvSpPr>
          <p:cNvPr id="19" name="TextBox 18"/>
          <p:cNvSpPr txBox="1"/>
          <p:nvPr/>
        </p:nvSpPr>
        <p:spPr>
          <a:xfrm>
            <a:off x="3124200" y="3505200"/>
            <a:ext cx="2362200" cy="461665"/>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en-US" sz="2400" b="1" dirty="0" smtClean="0"/>
              <a:t>Post-Mill.</a:t>
            </a:r>
            <a:endParaRPr lang="en-US" sz="2400" b="1" dirty="0"/>
          </a:p>
        </p:txBody>
      </p:sp>
      <p:sp>
        <p:nvSpPr>
          <p:cNvPr id="20" name="TextBox 19"/>
          <p:cNvSpPr txBox="1"/>
          <p:nvPr/>
        </p:nvSpPr>
        <p:spPr>
          <a:xfrm rot="17727207">
            <a:off x="2913216" y="2288261"/>
            <a:ext cx="1815606" cy="461665"/>
          </a:xfrm>
          <a:prstGeom prst="rect">
            <a:avLst/>
          </a:prstGeom>
          <a:noFill/>
        </p:spPr>
        <p:txBody>
          <a:bodyPr wrap="square" rtlCol="0">
            <a:spAutoFit/>
          </a:bodyPr>
          <a:lstStyle/>
          <a:p>
            <a:r>
              <a:rPr lang="en-US" sz="2400" b="1" dirty="0" smtClean="0"/>
              <a:t>Augustine</a:t>
            </a:r>
            <a:endParaRPr lang="en-US" sz="2400" b="1" dirty="0"/>
          </a:p>
        </p:txBody>
      </p:sp>
      <p:sp>
        <p:nvSpPr>
          <p:cNvPr id="21" name="TextBox 20"/>
          <p:cNvSpPr txBox="1"/>
          <p:nvPr/>
        </p:nvSpPr>
        <p:spPr>
          <a:xfrm>
            <a:off x="2744051" y="4419600"/>
            <a:ext cx="684949" cy="461665"/>
          </a:xfrm>
          <a:prstGeom prst="rect">
            <a:avLst/>
          </a:prstGeom>
          <a:noFill/>
        </p:spPr>
        <p:txBody>
          <a:bodyPr wrap="square" rtlCol="0">
            <a:spAutoFit/>
          </a:bodyPr>
          <a:lstStyle/>
          <a:p>
            <a:r>
              <a:rPr lang="en-US" sz="2400" dirty="0" smtClean="0"/>
              <a:t>350</a:t>
            </a:r>
            <a:endParaRPr lang="en-US" sz="2400" dirty="0"/>
          </a:p>
        </p:txBody>
      </p:sp>
      <p:sp>
        <p:nvSpPr>
          <p:cNvPr id="22" name="TextBox 21"/>
          <p:cNvSpPr txBox="1"/>
          <p:nvPr/>
        </p:nvSpPr>
        <p:spPr>
          <a:xfrm rot="17727207">
            <a:off x="2497702" y="2466987"/>
            <a:ext cx="1815606" cy="369332"/>
          </a:xfrm>
          <a:prstGeom prst="rect">
            <a:avLst/>
          </a:prstGeom>
          <a:noFill/>
        </p:spPr>
        <p:txBody>
          <a:bodyPr wrap="square" rtlCol="0">
            <a:spAutoFit/>
          </a:bodyPr>
          <a:lstStyle/>
          <a:p>
            <a:r>
              <a:rPr lang="en-US" dirty="0" err="1" smtClean="0"/>
              <a:t>Tyconicus</a:t>
            </a:r>
            <a:endParaRPr lang="en-US" dirty="0"/>
          </a:p>
        </p:txBody>
      </p:sp>
      <p:sp>
        <p:nvSpPr>
          <p:cNvPr id="24" name="TextBox 23"/>
          <p:cNvSpPr txBox="1"/>
          <p:nvPr/>
        </p:nvSpPr>
        <p:spPr>
          <a:xfrm>
            <a:off x="5181600" y="4343400"/>
            <a:ext cx="838200" cy="461665"/>
          </a:xfrm>
          <a:prstGeom prst="rect">
            <a:avLst/>
          </a:prstGeom>
          <a:noFill/>
        </p:spPr>
        <p:txBody>
          <a:bodyPr wrap="square" rtlCol="0">
            <a:spAutoFit/>
          </a:bodyPr>
          <a:lstStyle/>
          <a:p>
            <a:r>
              <a:rPr lang="en-US" sz="2400" dirty="0" smtClean="0"/>
              <a:t>1500</a:t>
            </a:r>
            <a:endParaRPr lang="en-US" sz="2400" dirty="0"/>
          </a:p>
        </p:txBody>
      </p:sp>
      <p:sp>
        <p:nvSpPr>
          <p:cNvPr id="28" name="TextBox 27"/>
          <p:cNvSpPr txBox="1"/>
          <p:nvPr/>
        </p:nvSpPr>
        <p:spPr>
          <a:xfrm>
            <a:off x="7086600" y="4338935"/>
            <a:ext cx="838200" cy="461665"/>
          </a:xfrm>
          <a:prstGeom prst="rect">
            <a:avLst/>
          </a:prstGeom>
          <a:noFill/>
        </p:spPr>
        <p:txBody>
          <a:bodyPr wrap="square" rtlCol="0">
            <a:spAutoFit/>
          </a:bodyPr>
          <a:lstStyle/>
          <a:p>
            <a:r>
              <a:rPr lang="en-US" sz="2400" dirty="0" smtClean="0"/>
              <a:t>1900</a:t>
            </a:r>
            <a:endParaRPr lang="en-US" sz="2400" dirty="0"/>
          </a:p>
        </p:txBody>
      </p:sp>
      <p:sp>
        <p:nvSpPr>
          <p:cNvPr id="34" name="TextBox 33"/>
          <p:cNvSpPr txBox="1"/>
          <p:nvPr/>
        </p:nvSpPr>
        <p:spPr>
          <a:xfrm rot="17727207">
            <a:off x="1173091" y="2390786"/>
            <a:ext cx="1815606" cy="369332"/>
          </a:xfrm>
          <a:prstGeom prst="rect">
            <a:avLst/>
          </a:prstGeom>
          <a:noFill/>
        </p:spPr>
        <p:txBody>
          <a:bodyPr wrap="square" rtlCol="0">
            <a:spAutoFit/>
          </a:bodyPr>
          <a:lstStyle/>
          <a:p>
            <a:r>
              <a:rPr lang="en-US" dirty="0" smtClean="0"/>
              <a:t>Justin Martyr</a:t>
            </a:r>
            <a:endParaRPr lang="en-US" dirty="0"/>
          </a:p>
        </p:txBody>
      </p:sp>
      <p:sp>
        <p:nvSpPr>
          <p:cNvPr id="35" name="TextBox 34"/>
          <p:cNvSpPr txBox="1"/>
          <p:nvPr/>
        </p:nvSpPr>
        <p:spPr>
          <a:xfrm rot="17727207">
            <a:off x="1519578" y="2364461"/>
            <a:ext cx="1815606" cy="461665"/>
          </a:xfrm>
          <a:prstGeom prst="rect">
            <a:avLst/>
          </a:prstGeom>
          <a:noFill/>
        </p:spPr>
        <p:txBody>
          <a:bodyPr wrap="square" rtlCol="0">
            <a:spAutoFit/>
          </a:bodyPr>
          <a:lstStyle/>
          <a:p>
            <a:r>
              <a:rPr lang="en-US" sz="2400" b="1" dirty="0" err="1" smtClean="0"/>
              <a:t>Irenaeus</a:t>
            </a:r>
            <a:endParaRPr lang="en-US" sz="2400" b="1" dirty="0"/>
          </a:p>
        </p:txBody>
      </p:sp>
      <p:sp>
        <p:nvSpPr>
          <p:cNvPr id="37" name="TextBox 36"/>
          <p:cNvSpPr txBox="1"/>
          <p:nvPr/>
        </p:nvSpPr>
        <p:spPr>
          <a:xfrm>
            <a:off x="7620000" y="3272135"/>
            <a:ext cx="1295400" cy="461665"/>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b="1" dirty="0" smtClean="0"/>
              <a:t>A-Mill.</a:t>
            </a:r>
            <a:endParaRPr lang="en-US" sz="2400" b="1" dirty="0"/>
          </a:p>
        </p:txBody>
      </p:sp>
      <p:sp>
        <p:nvSpPr>
          <p:cNvPr id="38" name="TextBox 37"/>
          <p:cNvSpPr txBox="1"/>
          <p:nvPr/>
        </p:nvSpPr>
        <p:spPr>
          <a:xfrm>
            <a:off x="7620000" y="4038600"/>
            <a:ext cx="838200" cy="369332"/>
          </a:xfrm>
          <a:prstGeom prst="rect">
            <a:avLst/>
          </a:prstGeom>
          <a:noFill/>
        </p:spPr>
        <p:txBody>
          <a:bodyPr wrap="square" rtlCol="0">
            <a:spAutoFit/>
          </a:bodyPr>
          <a:lstStyle/>
          <a:p>
            <a:r>
              <a:rPr lang="en-US" dirty="0" smtClean="0"/>
              <a:t>WWI</a:t>
            </a:r>
            <a:endParaRPr lang="en-US" dirty="0"/>
          </a:p>
        </p:txBody>
      </p:sp>
      <p:sp>
        <p:nvSpPr>
          <p:cNvPr id="39" name="TextBox 38"/>
          <p:cNvSpPr txBox="1"/>
          <p:nvPr/>
        </p:nvSpPr>
        <p:spPr>
          <a:xfrm rot="17727207">
            <a:off x="4971293" y="2072930"/>
            <a:ext cx="2124252" cy="369332"/>
          </a:xfrm>
          <a:prstGeom prst="rect">
            <a:avLst/>
          </a:prstGeom>
          <a:noFill/>
        </p:spPr>
        <p:txBody>
          <a:bodyPr wrap="square" rtlCol="0">
            <a:spAutoFit/>
          </a:bodyPr>
          <a:lstStyle/>
          <a:p>
            <a:r>
              <a:rPr lang="en-US" dirty="0" smtClean="0"/>
              <a:t>Calvin (a-Mil)</a:t>
            </a:r>
            <a:endParaRPr lang="en-US" dirty="0"/>
          </a:p>
        </p:txBody>
      </p:sp>
      <p:sp>
        <p:nvSpPr>
          <p:cNvPr id="40" name="TextBox 39"/>
          <p:cNvSpPr txBox="1"/>
          <p:nvPr/>
        </p:nvSpPr>
        <p:spPr>
          <a:xfrm rot="17727207">
            <a:off x="6557875" y="2907250"/>
            <a:ext cx="1102961" cy="369332"/>
          </a:xfrm>
          <a:prstGeom prst="rect">
            <a:avLst/>
          </a:prstGeom>
          <a:noFill/>
        </p:spPr>
        <p:txBody>
          <a:bodyPr wrap="square" rtlCol="0">
            <a:spAutoFit/>
          </a:bodyPr>
          <a:lstStyle/>
          <a:p>
            <a:r>
              <a:rPr lang="en-US" dirty="0" smtClean="0"/>
              <a:t>Warfield</a:t>
            </a:r>
            <a:endParaRPr lang="en-US" dirty="0"/>
          </a:p>
        </p:txBody>
      </p:sp>
      <p:sp>
        <p:nvSpPr>
          <p:cNvPr id="41" name="TextBox 40"/>
          <p:cNvSpPr txBox="1"/>
          <p:nvPr/>
        </p:nvSpPr>
        <p:spPr>
          <a:xfrm rot="17727207">
            <a:off x="7082177" y="1639639"/>
            <a:ext cx="1815606" cy="369332"/>
          </a:xfrm>
          <a:prstGeom prst="rect">
            <a:avLst/>
          </a:prstGeom>
          <a:noFill/>
        </p:spPr>
        <p:txBody>
          <a:bodyPr wrap="square" rtlCol="0">
            <a:spAutoFit/>
          </a:bodyPr>
          <a:lstStyle/>
          <a:p>
            <a:r>
              <a:rPr lang="en-US" b="1" dirty="0" err="1" smtClean="0"/>
              <a:t>Scofield</a:t>
            </a:r>
            <a:endParaRPr lang="en-US" b="1" dirty="0"/>
          </a:p>
        </p:txBody>
      </p:sp>
      <p:sp>
        <p:nvSpPr>
          <p:cNvPr id="42" name="TextBox 41"/>
          <p:cNvSpPr txBox="1"/>
          <p:nvPr/>
        </p:nvSpPr>
        <p:spPr>
          <a:xfrm rot="17727207">
            <a:off x="6155302" y="2085987"/>
            <a:ext cx="1815606" cy="369332"/>
          </a:xfrm>
          <a:prstGeom prst="rect">
            <a:avLst/>
          </a:prstGeom>
          <a:noFill/>
        </p:spPr>
        <p:txBody>
          <a:bodyPr wrap="square" rtlCol="0">
            <a:spAutoFit/>
          </a:bodyPr>
          <a:lstStyle/>
          <a:p>
            <a:r>
              <a:rPr lang="en-US" dirty="0" smtClean="0"/>
              <a:t>Darby</a:t>
            </a:r>
            <a:endParaRPr lang="en-US" dirty="0"/>
          </a:p>
        </p:txBody>
      </p:sp>
      <p:sp>
        <p:nvSpPr>
          <p:cNvPr id="45" name="TextBox 44"/>
          <p:cNvSpPr txBox="1"/>
          <p:nvPr/>
        </p:nvSpPr>
        <p:spPr>
          <a:xfrm rot="17727207">
            <a:off x="5428494" y="2205938"/>
            <a:ext cx="2124252" cy="369332"/>
          </a:xfrm>
          <a:prstGeom prst="rect">
            <a:avLst/>
          </a:prstGeom>
          <a:noFill/>
        </p:spPr>
        <p:txBody>
          <a:bodyPr wrap="square" rtlCol="0">
            <a:spAutoFit/>
          </a:bodyPr>
          <a:lstStyle/>
          <a:p>
            <a:r>
              <a:rPr lang="en-US" dirty="0" smtClean="0"/>
              <a:t>Edwards</a:t>
            </a:r>
            <a:endParaRPr lang="en-US" dirty="0"/>
          </a:p>
        </p:txBody>
      </p:sp>
      <p:sp>
        <p:nvSpPr>
          <p:cNvPr id="30" name="TextBox 29"/>
          <p:cNvSpPr txBox="1"/>
          <p:nvPr/>
        </p:nvSpPr>
        <p:spPr>
          <a:xfrm>
            <a:off x="5638800" y="3505200"/>
            <a:ext cx="1524000" cy="461665"/>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b="1" dirty="0" smtClean="0">
                <a:solidFill>
                  <a:schemeClr val="bg1"/>
                </a:solidFill>
              </a:rPr>
              <a:t>Post-Mill</a:t>
            </a:r>
            <a:r>
              <a:rPr lang="en-US" sz="2400" b="1" dirty="0" smtClean="0"/>
              <a:t>.</a:t>
            </a:r>
            <a:endParaRPr lang="en-US" sz="2400" b="1" dirty="0"/>
          </a:p>
        </p:txBody>
      </p:sp>
      <p:sp>
        <p:nvSpPr>
          <p:cNvPr id="49" name="TextBox 48"/>
          <p:cNvSpPr txBox="1"/>
          <p:nvPr/>
        </p:nvSpPr>
        <p:spPr>
          <a:xfrm rot="17727207">
            <a:off x="7679302" y="1400186"/>
            <a:ext cx="1815606" cy="369332"/>
          </a:xfrm>
          <a:prstGeom prst="rect">
            <a:avLst/>
          </a:prstGeom>
          <a:noFill/>
        </p:spPr>
        <p:txBody>
          <a:bodyPr wrap="square" rtlCol="0">
            <a:spAutoFit/>
          </a:bodyPr>
          <a:lstStyle/>
          <a:p>
            <a:r>
              <a:rPr lang="en-US" dirty="0" smtClean="0"/>
              <a:t>Ladd</a:t>
            </a:r>
            <a:endParaRPr lang="en-US" dirty="0"/>
          </a:p>
        </p:txBody>
      </p:sp>
      <p:sp>
        <p:nvSpPr>
          <p:cNvPr id="50" name="TextBox 49"/>
          <p:cNvSpPr txBox="1"/>
          <p:nvPr/>
        </p:nvSpPr>
        <p:spPr>
          <a:xfrm>
            <a:off x="4419600" y="4876800"/>
            <a:ext cx="4343400" cy="954107"/>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en-US" sz="2400" b="1" dirty="0" smtClean="0">
                <a:solidFill>
                  <a:schemeClr val="tx1"/>
                </a:solidFill>
              </a:rPr>
              <a:t>A-Mill. Adherents:</a:t>
            </a:r>
          </a:p>
          <a:p>
            <a:pPr algn="ctr"/>
            <a:r>
              <a:rPr lang="en-US" sz="1600" b="1" dirty="0" smtClean="0">
                <a:solidFill>
                  <a:schemeClr val="tx1"/>
                </a:solidFill>
              </a:rPr>
              <a:t>Catholic, Orthodox, Lutheran, Reformed, Anglican, Methodist</a:t>
            </a:r>
            <a:endParaRPr lang="en-US" sz="1600" b="1" dirty="0">
              <a:solidFill>
                <a:schemeClr val="tx1"/>
              </a:solidFill>
            </a:endParaRPr>
          </a:p>
        </p:txBody>
      </p:sp>
      <p:sp>
        <p:nvSpPr>
          <p:cNvPr id="51" name="TextBox 50"/>
          <p:cNvSpPr txBox="1"/>
          <p:nvPr/>
        </p:nvSpPr>
        <p:spPr>
          <a:xfrm>
            <a:off x="3657600" y="914400"/>
            <a:ext cx="5105400" cy="707886"/>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en-US" sz="2400" b="1" dirty="0" smtClean="0">
                <a:solidFill>
                  <a:schemeClr val="tx1"/>
                </a:solidFill>
              </a:rPr>
              <a:t>Pre-Mill. Adherents:</a:t>
            </a:r>
          </a:p>
          <a:p>
            <a:pPr algn="ctr"/>
            <a:r>
              <a:rPr lang="en-US" sz="1600" b="1" dirty="0" smtClean="0">
                <a:solidFill>
                  <a:schemeClr val="tx1"/>
                </a:solidFill>
              </a:rPr>
              <a:t>Plymouth Brethren, Fundamentalists, Evangelicals</a:t>
            </a:r>
            <a:endParaRPr lang="en-US" sz="2400" b="1" dirty="0">
              <a:solidFill>
                <a:schemeClr val="tx1"/>
              </a:solidFill>
            </a:endParaRP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World Religions</a:t>
            </a:r>
            <a:endParaRPr lang="en-US" b="1" dirty="0"/>
          </a:p>
        </p:txBody>
      </p:sp>
      <p:pic>
        <p:nvPicPr>
          <p:cNvPr id="4" name="Picture 3" descr="Prevailing_world_religions_map.png"/>
          <p:cNvPicPr>
            <a:picLocks noChangeAspect="1"/>
          </p:cNvPicPr>
          <p:nvPr/>
        </p:nvPicPr>
        <p:blipFill>
          <a:blip r:embed="rId2" cstate="print"/>
          <a:stretch>
            <a:fillRect/>
          </a:stretch>
        </p:blipFill>
        <p:spPr>
          <a:xfrm>
            <a:off x="0" y="1313144"/>
            <a:ext cx="9144000" cy="4231711"/>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6th-Seal-Sun-black-Red-Moon.jpg"/>
          <p:cNvPicPr>
            <a:picLocks noChangeAspect="1"/>
          </p:cNvPicPr>
          <p:nvPr/>
        </p:nvPicPr>
        <p:blipFill>
          <a:blip r:embed="rId2" cstate="print"/>
          <a:stretch>
            <a:fillRect/>
          </a:stretch>
        </p:blipFill>
        <p:spPr>
          <a:xfrm>
            <a:off x="0" y="0"/>
            <a:ext cx="9144000" cy="6849979"/>
          </a:xfrm>
          <a:prstGeom prst="rect">
            <a:avLst/>
          </a:prstGeom>
        </p:spPr>
      </p:pic>
      <p:sp>
        <p:nvSpPr>
          <p:cNvPr id="2" name="Title 1"/>
          <p:cNvSpPr>
            <a:spLocks noGrp="1"/>
          </p:cNvSpPr>
          <p:nvPr>
            <p:ph type="ctrTitle"/>
          </p:nvPr>
        </p:nvSpPr>
        <p:spPr>
          <a:xfrm>
            <a:off x="0" y="2057400"/>
            <a:ext cx="5791200" cy="2209800"/>
          </a:xfrm>
        </p:spPr>
        <p:txBody>
          <a:bodyPr/>
          <a:lstStyle/>
          <a:p>
            <a:pPr algn="l"/>
            <a:r>
              <a:rPr lang="en-US" dirty="0" smtClean="0">
                <a:solidFill>
                  <a:schemeClr val="bg1"/>
                </a:solidFill>
              </a:rPr>
              <a:t>2. The Tribulation</a:t>
            </a:r>
            <a:endParaRPr lang="en-US" dirty="0">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Great Tribulation</a:t>
            </a:r>
            <a:endParaRPr lang="en-US" b="1" dirty="0"/>
          </a:p>
        </p:txBody>
      </p:sp>
      <p:sp>
        <p:nvSpPr>
          <p:cNvPr id="3" name="Content Placeholder 2"/>
          <p:cNvSpPr>
            <a:spLocks noGrp="1"/>
          </p:cNvSpPr>
          <p:nvPr>
            <p:ph idx="1"/>
          </p:nvPr>
        </p:nvSpPr>
        <p:spPr>
          <a:xfrm>
            <a:off x="457200" y="1524000"/>
            <a:ext cx="8229600" cy="4724400"/>
          </a:xfrm>
        </p:spPr>
        <p:txBody>
          <a:bodyPr>
            <a:noAutofit/>
          </a:bodyPr>
          <a:lstStyle/>
          <a:p>
            <a:pPr marL="0" indent="0">
              <a:buNone/>
            </a:pPr>
            <a:r>
              <a:rPr lang="en-US" sz="2500" dirty="0" smtClean="0"/>
              <a:t>“These are they who have come out of the </a:t>
            </a:r>
            <a:r>
              <a:rPr lang="en-US" sz="2500" b="1" dirty="0" smtClean="0"/>
              <a:t>great tribulation</a:t>
            </a:r>
            <a:r>
              <a:rPr lang="en-US" sz="2500" dirty="0" smtClean="0"/>
              <a:t>.” 		 				</a:t>
            </a:r>
            <a:r>
              <a:rPr lang="en-US" sz="2500" b="1" dirty="0" smtClean="0"/>
              <a:t>Revelation 7:14</a:t>
            </a:r>
          </a:p>
          <a:p>
            <a:pPr marL="0" indent="0">
              <a:buNone/>
            </a:pPr>
            <a:r>
              <a:rPr lang="en-US" sz="2500" dirty="0" smtClean="0"/>
              <a:t>“For then there will be </a:t>
            </a:r>
            <a:r>
              <a:rPr lang="en-US" sz="2500" b="1" dirty="0" smtClean="0"/>
              <a:t>great</a:t>
            </a:r>
            <a:r>
              <a:rPr lang="en-US" sz="2500" dirty="0" smtClean="0"/>
              <a:t> </a:t>
            </a:r>
            <a:r>
              <a:rPr lang="en-US" sz="2500" b="1" dirty="0" smtClean="0"/>
              <a:t>tribulation</a:t>
            </a:r>
            <a:r>
              <a:rPr lang="en-US" sz="2500" dirty="0" smtClean="0"/>
              <a:t>, unequaled from the beginning of the world until now—and never to be equaled again..” 				</a:t>
            </a:r>
            <a:r>
              <a:rPr lang="en-US" sz="2500" b="1" dirty="0" smtClean="0"/>
              <a:t>Matthew 24:21 (ESV) </a:t>
            </a:r>
          </a:p>
          <a:p>
            <a:pPr marL="0" indent="0">
              <a:buNone/>
            </a:pPr>
            <a:r>
              <a:rPr lang="en-US" sz="2500" dirty="0" smtClean="0"/>
              <a:t>“Cries of fear are heard – terror, not peace… How awful that day will be! None will be like it. It will be </a:t>
            </a:r>
            <a:r>
              <a:rPr lang="en-US" sz="2500" b="1" dirty="0" smtClean="0"/>
              <a:t>a time of trouble</a:t>
            </a:r>
            <a:r>
              <a:rPr lang="en-US" sz="2500" dirty="0" smtClean="0"/>
              <a:t> for Jacob, but he will be saved out of it.” 	</a:t>
            </a:r>
            <a:r>
              <a:rPr lang="en-US" sz="2500" b="1" dirty="0" smtClean="0"/>
              <a:t>Jeremiah 30:5,7</a:t>
            </a:r>
          </a:p>
          <a:p>
            <a:pPr marL="0" indent="0">
              <a:buNone/>
            </a:pPr>
            <a:r>
              <a:rPr lang="en-US" sz="2500" dirty="0" smtClean="0"/>
              <a:t>“There will be </a:t>
            </a:r>
            <a:r>
              <a:rPr lang="en-US" sz="2500" b="1" dirty="0" smtClean="0"/>
              <a:t>a time of distress </a:t>
            </a:r>
            <a:r>
              <a:rPr lang="en-US" sz="2500" dirty="0" smtClean="0"/>
              <a:t>such as has not happened from the beginning of nations until then.” </a:t>
            </a:r>
            <a:r>
              <a:rPr lang="en-US" sz="2500" b="1" dirty="0" smtClean="0"/>
              <a:t>Daniel 12:1 </a:t>
            </a:r>
          </a:p>
          <a:p>
            <a:pPr marL="0" indent="0">
              <a:buNone/>
            </a:pPr>
            <a:endParaRPr lang="en-US" sz="2500" b="1" i="1" dirty="0" smtClean="0"/>
          </a:p>
        </p:txBody>
      </p:sp>
      <p:cxnSp>
        <p:nvCxnSpPr>
          <p:cNvPr id="7" name="Straight Connector 6"/>
          <p:cNvCxnSpPr/>
          <p:nvPr/>
        </p:nvCxnSpPr>
        <p:spPr>
          <a:xfrm>
            <a:off x="457200" y="1295400"/>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Daniel 9:26-27</a:t>
            </a:r>
            <a:endParaRPr lang="en-US" b="1" dirty="0"/>
          </a:p>
        </p:txBody>
      </p:sp>
      <p:sp>
        <p:nvSpPr>
          <p:cNvPr id="3" name="Content Placeholder 2"/>
          <p:cNvSpPr>
            <a:spLocks noGrp="1"/>
          </p:cNvSpPr>
          <p:nvPr>
            <p:ph idx="1"/>
          </p:nvPr>
        </p:nvSpPr>
        <p:spPr>
          <a:xfrm>
            <a:off x="457200" y="1524000"/>
            <a:ext cx="8229600" cy="4724400"/>
          </a:xfrm>
        </p:spPr>
        <p:txBody>
          <a:bodyPr>
            <a:normAutofit fontScale="92500" lnSpcReduction="10000"/>
          </a:bodyPr>
          <a:lstStyle/>
          <a:p>
            <a:pPr marL="0" indent="0">
              <a:buNone/>
            </a:pPr>
            <a:r>
              <a:rPr lang="en-US" dirty="0" smtClean="0"/>
              <a:t>“After the sixty-two ‘sevens,’ the Anointed One will be cut off and will have nothing. The people of the ruler who will come will destroy the city and the sanctuary. The end will come like a flood: War will continue until the end, and </a:t>
            </a:r>
            <a:r>
              <a:rPr lang="en-US" b="1" dirty="0" smtClean="0"/>
              <a:t>desolations have been decreed</a:t>
            </a:r>
            <a:r>
              <a:rPr lang="en-US" dirty="0" smtClean="0"/>
              <a:t>. </a:t>
            </a:r>
            <a:r>
              <a:rPr lang="en-US" b="1" baseline="30000" dirty="0" smtClean="0"/>
              <a:t>27 </a:t>
            </a:r>
            <a:r>
              <a:rPr lang="en-US" b="1" dirty="0" smtClean="0">
                <a:solidFill>
                  <a:srgbClr val="FF0000"/>
                </a:solidFill>
              </a:rPr>
              <a:t>He will confirm a covenant with many for one ‘seven.’ In the middle of the ‘seven’ he will put an end to sacrifice and offering</a:t>
            </a:r>
            <a:r>
              <a:rPr lang="en-US" dirty="0" smtClean="0"/>
              <a:t>. And on a wing of the temple he will set up an </a:t>
            </a:r>
            <a:r>
              <a:rPr lang="en-US" b="1" dirty="0" smtClean="0"/>
              <a:t>abomination that causes desolation</a:t>
            </a:r>
            <a:r>
              <a:rPr lang="en-US" dirty="0" smtClean="0"/>
              <a:t>, until the end that is decreed is poured out on him.”</a:t>
            </a:r>
            <a:endParaRPr lang="en-US" sz="3600" b="1" i="1" dirty="0" smtClean="0"/>
          </a:p>
        </p:txBody>
      </p:sp>
      <p:cxnSp>
        <p:nvCxnSpPr>
          <p:cNvPr id="7" name="Straight Connector 6"/>
          <p:cNvCxnSpPr/>
          <p:nvPr/>
        </p:nvCxnSpPr>
        <p:spPr>
          <a:xfrm>
            <a:off x="457200" y="1295400"/>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Understanding God’s Purposes</a:t>
            </a:r>
            <a:br>
              <a:rPr lang="en-US" dirty="0" smtClean="0"/>
            </a:br>
            <a:r>
              <a:rPr lang="en-US" dirty="0" smtClean="0"/>
              <a:t>Helps us to Trust in His Plans</a:t>
            </a:r>
            <a:endParaRPr lang="en-US" dirty="0"/>
          </a:p>
        </p:txBody>
      </p:sp>
      <p:cxnSp>
        <p:nvCxnSpPr>
          <p:cNvPr id="5" name="Straight Connector 4"/>
          <p:cNvCxnSpPr/>
          <p:nvPr/>
        </p:nvCxnSpPr>
        <p:spPr>
          <a:xfrm>
            <a:off x="597617" y="1567030"/>
            <a:ext cx="8089183"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Content Placeholder 6"/>
          <p:cNvSpPr txBox="1">
            <a:spLocks/>
          </p:cNvSpPr>
          <p:nvPr/>
        </p:nvSpPr>
        <p:spPr>
          <a:xfrm>
            <a:off x="595742" y="1975668"/>
            <a:ext cx="8091057" cy="425269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b="1" dirty="0" smtClean="0"/>
              <a:t>Understanding</a:t>
            </a:r>
            <a:r>
              <a:rPr lang="en-US" dirty="0" smtClean="0"/>
              <a:t> is the result of prayer</a:t>
            </a:r>
            <a:r>
              <a:rPr lang="en-US" dirty="0"/>
              <a:t> </a:t>
            </a:r>
            <a:r>
              <a:rPr lang="en-US" dirty="0" smtClean="0"/>
              <a:t>(9:20-23)</a:t>
            </a:r>
          </a:p>
          <a:p>
            <a:pPr marL="0" indent="0">
              <a:buFont typeface="Arial"/>
              <a:buNone/>
            </a:pPr>
            <a:endParaRPr lang="en-US" b="1" dirty="0" smtClean="0"/>
          </a:p>
          <a:p>
            <a:pPr marL="0" indent="0">
              <a:buFont typeface="Arial"/>
              <a:buNone/>
            </a:pPr>
            <a:endParaRPr lang="en-US" b="1" dirty="0" smtClean="0"/>
          </a:p>
          <a:p>
            <a:pPr marL="0" indent="0">
              <a:buFont typeface="Arial"/>
              <a:buNone/>
            </a:pPr>
            <a:r>
              <a:rPr lang="en-US" b="1" dirty="0" smtClean="0"/>
              <a:t>Purposes </a:t>
            </a:r>
            <a:r>
              <a:rPr lang="en-US" dirty="0" smtClean="0"/>
              <a:t>			(9:24)</a:t>
            </a:r>
          </a:p>
          <a:p>
            <a:pPr marL="0" indent="0">
              <a:buFont typeface="Arial"/>
              <a:buNone/>
            </a:pPr>
            <a:endParaRPr lang="en-US" dirty="0" smtClean="0"/>
          </a:p>
          <a:p>
            <a:pPr marL="0" indent="0">
              <a:buFont typeface="Arial"/>
              <a:buNone/>
            </a:pPr>
            <a:endParaRPr lang="en-US" dirty="0" smtClean="0"/>
          </a:p>
          <a:p>
            <a:pPr marL="0" indent="0">
              <a:buFont typeface="Arial"/>
              <a:buNone/>
            </a:pPr>
            <a:r>
              <a:rPr lang="en-US" b="1" dirty="0" smtClean="0"/>
              <a:t>Plans</a:t>
            </a:r>
            <a:r>
              <a:rPr lang="en-US" dirty="0" smtClean="0"/>
              <a:t> 				(9:25-27)</a:t>
            </a:r>
          </a:p>
        </p:txBody>
      </p:sp>
      <p:grpSp>
        <p:nvGrpSpPr>
          <p:cNvPr id="3" name="Group 15"/>
          <p:cNvGrpSpPr/>
          <p:nvPr/>
        </p:nvGrpSpPr>
        <p:grpSpPr>
          <a:xfrm>
            <a:off x="2022419" y="2602864"/>
            <a:ext cx="6879031" cy="3777899"/>
            <a:chOff x="2022419" y="2602864"/>
            <a:chExt cx="6879031" cy="3777899"/>
          </a:xfrm>
        </p:grpSpPr>
        <p:sp>
          <p:nvSpPr>
            <p:cNvPr id="7" name="Content Placeholder 6"/>
            <p:cNvSpPr txBox="1">
              <a:spLocks/>
            </p:cNvSpPr>
            <p:nvPr/>
          </p:nvSpPr>
          <p:spPr>
            <a:xfrm>
              <a:off x="5157946" y="2602864"/>
              <a:ext cx="3743504" cy="3777899"/>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514350" indent="-514350">
                <a:buFont typeface="Arial"/>
                <a:buAutoNum type="arabicPeriod"/>
              </a:pPr>
              <a:r>
                <a:rPr lang="en-US" sz="2800" dirty="0" smtClean="0"/>
                <a:t>Finish transgression</a:t>
              </a:r>
            </a:p>
            <a:p>
              <a:pPr marL="514350" indent="-514350">
                <a:buFont typeface="Arial"/>
                <a:buAutoNum type="arabicPeriod"/>
              </a:pPr>
              <a:r>
                <a:rPr lang="en-US" sz="2800" dirty="0" smtClean="0"/>
                <a:t>End sin</a:t>
              </a:r>
            </a:p>
            <a:p>
              <a:pPr marL="514350" indent="-514350">
                <a:buFont typeface="Arial"/>
                <a:buAutoNum type="arabicPeriod"/>
              </a:pPr>
              <a:r>
                <a:rPr lang="en-US" sz="2800" dirty="0" smtClean="0"/>
                <a:t>Atone for wickedness</a:t>
              </a:r>
            </a:p>
            <a:p>
              <a:pPr marL="514350" indent="-514350">
                <a:buFont typeface="Arial"/>
                <a:buAutoNum type="arabicPeriod"/>
              </a:pPr>
              <a:r>
                <a:rPr lang="en-US" sz="2800" dirty="0" smtClean="0"/>
                <a:t>Bring righteousness</a:t>
              </a:r>
            </a:p>
            <a:p>
              <a:pPr marL="514350" indent="-514350">
                <a:buFont typeface="Arial"/>
                <a:buAutoNum type="arabicPeriod"/>
              </a:pPr>
              <a:r>
                <a:rPr lang="en-US" sz="2800" dirty="0" smtClean="0"/>
                <a:t>Seal up prophecy</a:t>
              </a:r>
            </a:p>
            <a:p>
              <a:pPr marL="514350" indent="-514350">
                <a:buFont typeface="Arial"/>
                <a:buAutoNum type="arabicPeriod"/>
              </a:pPr>
              <a:r>
                <a:rPr lang="en-US" sz="2800" dirty="0" smtClean="0"/>
                <a:t>Anoint Most Holy</a:t>
              </a:r>
            </a:p>
          </p:txBody>
        </p:sp>
        <p:cxnSp>
          <p:nvCxnSpPr>
            <p:cNvPr id="8" name="Straight Connector 7"/>
            <p:cNvCxnSpPr/>
            <p:nvPr/>
          </p:nvCxnSpPr>
          <p:spPr>
            <a:xfrm flipV="1">
              <a:off x="2022419" y="2602864"/>
              <a:ext cx="3135527" cy="1113274"/>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2022419" y="4406054"/>
              <a:ext cx="1771577" cy="1175993"/>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4436780" y="6005405"/>
              <a:ext cx="721166" cy="375358"/>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4" name="Group 18"/>
          <p:cNvGrpSpPr/>
          <p:nvPr/>
        </p:nvGrpSpPr>
        <p:grpSpPr>
          <a:xfrm>
            <a:off x="2516266" y="2602864"/>
            <a:ext cx="6170534" cy="2461746"/>
            <a:chOff x="2516266" y="2602864"/>
            <a:chExt cx="6170534" cy="2461746"/>
          </a:xfrm>
        </p:grpSpPr>
        <p:sp>
          <p:nvSpPr>
            <p:cNvPr id="17" name="TextBox 16"/>
            <p:cNvSpPr txBox="1"/>
            <p:nvPr/>
          </p:nvSpPr>
          <p:spPr>
            <a:xfrm>
              <a:off x="2516266" y="3010543"/>
              <a:ext cx="2618171" cy="70788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sz="4000" b="1" dirty="0" smtClean="0"/>
                <a:t>Salvation</a:t>
              </a:r>
              <a:endParaRPr lang="en-US" sz="4000" b="1" dirty="0"/>
            </a:p>
          </p:txBody>
        </p:sp>
        <p:sp>
          <p:nvSpPr>
            <p:cNvPr id="18" name="Rectangle 17"/>
            <p:cNvSpPr/>
            <p:nvPr/>
          </p:nvSpPr>
          <p:spPr>
            <a:xfrm>
              <a:off x="5157946" y="2602864"/>
              <a:ext cx="3528854" cy="2461746"/>
            </a:xfrm>
            <a:prstGeom prst="rect">
              <a:avLst/>
            </a:prstGeom>
            <a:solidFill>
              <a:schemeClr val="accent2">
                <a:lumMod val="40000"/>
                <a:lumOff val="60000"/>
                <a:alpha val="27000"/>
              </a:schemeClr>
            </a:solidFill>
            <a:ln w="57150" cmpd="sng">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0" name="Group 21"/>
          <p:cNvGrpSpPr/>
          <p:nvPr/>
        </p:nvGrpSpPr>
        <p:grpSpPr>
          <a:xfrm>
            <a:off x="2680881" y="4829412"/>
            <a:ext cx="6005919" cy="1398952"/>
            <a:chOff x="2680881" y="4829412"/>
            <a:chExt cx="6005919" cy="1398952"/>
          </a:xfrm>
        </p:grpSpPr>
        <p:sp>
          <p:nvSpPr>
            <p:cNvPr id="20" name="TextBox 19"/>
            <p:cNvSpPr txBox="1"/>
            <p:nvPr/>
          </p:nvSpPr>
          <p:spPr>
            <a:xfrm>
              <a:off x="2680881" y="4829412"/>
              <a:ext cx="2453556" cy="707886"/>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n-US" sz="4000" b="1" dirty="0" smtClean="0"/>
                <a:t>Revelation</a:t>
              </a:r>
              <a:endParaRPr lang="en-US" sz="4000" b="1" dirty="0"/>
            </a:p>
          </p:txBody>
        </p:sp>
        <p:sp>
          <p:nvSpPr>
            <p:cNvPr id="21" name="Rectangle 20"/>
            <p:cNvSpPr/>
            <p:nvPr/>
          </p:nvSpPr>
          <p:spPr>
            <a:xfrm>
              <a:off x="5157946" y="5064610"/>
              <a:ext cx="3528854" cy="1163754"/>
            </a:xfrm>
            <a:prstGeom prst="rect">
              <a:avLst/>
            </a:prstGeom>
            <a:solidFill>
              <a:schemeClr val="accent6">
                <a:alpha val="24000"/>
              </a:schemeClr>
            </a:solidFill>
            <a:ln w="57150" cmpd="sng">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027957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dissolv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jesus on cross silhouette.bmp"/>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 y="156798"/>
            <a:ext cx="9247605" cy="6099484"/>
          </a:xfrm>
          <a:prstGeom prst="rect">
            <a:avLst/>
          </a:prstGeom>
        </p:spPr>
      </p:pic>
      <p:sp>
        <p:nvSpPr>
          <p:cNvPr id="7" name="Content Placeholder 6"/>
          <p:cNvSpPr>
            <a:spLocks noGrp="1"/>
          </p:cNvSpPr>
          <p:nvPr>
            <p:ph idx="1"/>
          </p:nvPr>
        </p:nvSpPr>
        <p:spPr>
          <a:xfrm>
            <a:off x="205531" y="382839"/>
            <a:ext cx="4090149" cy="663136"/>
          </a:xfrm>
        </p:spPr>
        <p:txBody>
          <a:bodyPr>
            <a:normAutofit/>
          </a:bodyPr>
          <a:lstStyle/>
          <a:p>
            <a:pPr marL="0" indent="0">
              <a:buNone/>
            </a:pPr>
            <a:r>
              <a:rPr lang="en-US" dirty="0" smtClean="0">
                <a:solidFill>
                  <a:schemeClr val="bg1"/>
                </a:solidFill>
              </a:rPr>
              <a:t>“Finish transgression.”</a:t>
            </a:r>
            <a:endParaRPr lang="en-US" b="1" dirty="0" smtClean="0">
              <a:solidFill>
                <a:schemeClr val="bg1"/>
              </a:solidFill>
            </a:endParaRPr>
          </a:p>
        </p:txBody>
      </p:sp>
      <p:sp>
        <p:nvSpPr>
          <p:cNvPr id="8" name="Content Placeholder 6"/>
          <p:cNvSpPr txBox="1">
            <a:spLocks/>
          </p:cNvSpPr>
          <p:nvPr/>
        </p:nvSpPr>
        <p:spPr>
          <a:xfrm>
            <a:off x="5628284" y="1045975"/>
            <a:ext cx="3397676" cy="66313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dirty="0" smtClean="0">
                <a:solidFill>
                  <a:schemeClr val="bg1"/>
                </a:solidFill>
              </a:rPr>
              <a:t>“End sin.”</a:t>
            </a:r>
            <a:endParaRPr lang="en-US" b="1" dirty="0" smtClean="0">
              <a:solidFill>
                <a:schemeClr val="bg1"/>
              </a:solidFill>
            </a:endParaRPr>
          </a:p>
        </p:txBody>
      </p:sp>
      <p:sp>
        <p:nvSpPr>
          <p:cNvPr id="9" name="Content Placeholder 6"/>
          <p:cNvSpPr txBox="1">
            <a:spLocks/>
          </p:cNvSpPr>
          <p:nvPr/>
        </p:nvSpPr>
        <p:spPr>
          <a:xfrm>
            <a:off x="1316923" y="2338428"/>
            <a:ext cx="2773225" cy="1126832"/>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dirty="0" smtClean="0">
                <a:solidFill>
                  <a:schemeClr val="bg1"/>
                </a:solidFill>
              </a:rPr>
              <a:t>“Atone for </a:t>
            </a:r>
          </a:p>
          <a:p>
            <a:pPr marL="0" indent="0">
              <a:buFont typeface="Arial"/>
              <a:buNone/>
            </a:pPr>
            <a:r>
              <a:rPr lang="en-US" dirty="0" smtClean="0">
                <a:solidFill>
                  <a:schemeClr val="bg1"/>
                </a:solidFill>
              </a:rPr>
              <a:t>wickedness.”</a:t>
            </a:r>
            <a:endParaRPr lang="en-US" b="1" dirty="0" smtClean="0">
              <a:solidFill>
                <a:schemeClr val="bg1"/>
              </a:solidFill>
            </a:endParaRPr>
          </a:p>
        </p:txBody>
      </p:sp>
      <p:sp>
        <p:nvSpPr>
          <p:cNvPr id="10" name="Content Placeholder 6"/>
          <p:cNvSpPr txBox="1">
            <a:spLocks/>
          </p:cNvSpPr>
          <p:nvPr/>
        </p:nvSpPr>
        <p:spPr>
          <a:xfrm>
            <a:off x="5180034" y="2852598"/>
            <a:ext cx="3397676" cy="1225323"/>
          </a:xfrm>
          <a:prstGeom prst="rect">
            <a:avLst/>
          </a:prstGeom>
        </p:spPr>
        <p:txBody>
          <a:bodyPr vert="horz" lIns="91440" tIns="45720" rIns="91440" bIns="45720" rtlCol="0">
            <a:normAutofit fontScale="925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dirty="0" smtClean="0">
                <a:solidFill>
                  <a:schemeClr val="bg1"/>
                </a:solidFill>
              </a:rPr>
              <a:t>“Bring in everlasting</a:t>
            </a:r>
          </a:p>
          <a:p>
            <a:pPr marL="0" indent="0">
              <a:buFont typeface="Arial"/>
              <a:buNone/>
            </a:pPr>
            <a:r>
              <a:rPr lang="en-US" dirty="0" smtClean="0">
                <a:solidFill>
                  <a:schemeClr val="bg1"/>
                </a:solidFill>
              </a:rPr>
              <a:t>Righteousness.”</a:t>
            </a:r>
          </a:p>
        </p:txBody>
      </p:sp>
      <p:sp>
        <p:nvSpPr>
          <p:cNvPr id="11" name="Content Placeholder 6"/>
          <p:cNvSpPr txBox="1">
            <a:spLocks/>
          </p:cNvSpPr>
          <p:nvPr/>
        </p:nvSpPr>
        <p:spPr>
          <a:xfrm>
            <a:off x="357931" y="4313929"/>
            <a:ext cx="4090149" cy="66313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dirty="0" smtClean="0">
                <a:solidFill>
                  <a:schemeClr val="bg1"/>
                </a:solidFill>
              </a:rPr>
              <a:t>“Seal up prophecy.”</a:t>
            </a:r>
            <a:endParaRPr lang="en-US" b="1" dirty="0" smtClean="0">
              <a:solidFill>
                <a:schemeClr val="bg1"/>
              </a:solidFill>
            </a:endParaRPr>
          </a:p>
        </p:txBody>
      </p:sp>
      <p:sp>
        <p:nvSpPr>
          <p:cNvPr id="12" name="Content Placeholder 6"/>
          <p:cNvSpPr txBox="1">
            <a:spLocks/>
          </p:cNvSpPr>
          <p:nvPr/>
        </p:nvSpPr>
        <p:spPr>
          <a:xfrm>
            <a:off x="4935810" y="4974943"/>
            <a:ext cx="4090149" cy="66313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dirty="0" smtClean="0">
                <a:solidFill>
                  <a:schemeClr val="bg1"/>
                </a:solidFill>
              </a:rPr>
              <a:t>“Anoint Most Holy.”</a:t>
            </a:r>
            <a:endParaRPr lang="en-US" b="1" dirty="0" smtClean="0">
              <a:solidFill>
                <a:schemeClr val="bg1"/>
              </a:solidFill>
            </a:endParaRPr>
          </a:p>
        </p:txBody>
      </p:sp>
      <p:sp>
        <p:nvSpPr>
          <p:cNvPr id="6" name="4-Point Star 5"/>
          <p:cNvSpPr/>
          <p:nvPr/>
        </p:nvSpPr>
        <p:spPr>
          <a:xfrm>
            <a:off x="4128015" y="382839"/>
            <a:ext cx="640130" cy="663136"/>
          </a:xfrm>
          <a:prstGeom prst="star4">
            <a:avLst/>
          </a:prstGeom>
          <a:ln w="38100" cmpd="sng">
            <a:solidFill>
              <a:schemeClr val="bg1"/>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
        <p:nvSpPr>
          <p:cNvPr id="13" name="4-Point Star 12"/>
          <p:cNvSpPr/>
          <p:nvPr/>
        </p:nvSpPr>
        <p:spPr>
          <a:xfrm>
            <a:off x="2179608" y="1675292"/>
            <a:ext cx="640130" cy="663136"/>
          </a:xfrm>
          <a:prstGeom prst="star4">
            <a:avLst/>
          </a:prstGeom>
          <a:ln w="38100" cmpd="sng">
            <a:solidFill>
              <a:schemeClr val="bg1"/>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
        <p:nvSpPr>
          <p:cNvPr id="14" name="4-Point Star 13"/>
          <p:cNvSpPr/>
          <p:nvPr/>
        </p:nvSpPr>
        <p:spPr>
          <a:xfrm>
            <a:off x="6099025" y="1675292"/>
            <a:ext cx="640130" cy="663136"/>
          </a:xfrm>
          <a:prstGeom prst="star4">
            <a:avLst/>
          </a:prstGeom>
          <a:ln w="38100" cmpd="sng">
            <a:solidFill>
              <a:schemeClr val="bg1"/>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
        <p:nvSpPr>
          <p:cNvPr id="15" name="4-Point Star 14"/>
          <p:cNvSpPr/>
          <p:nvPr/>
        </p:nvSpPr>
        <p:spPr>
          <a:xfrm>
            <a:off x="4448080" y="2802124"/>
            <a:ext cx="640130" cy="663136"/>
          </a:xfrm>
          <a:prstGeom prst="star4">
            <a:avLst/>
          </a:prstGeom>
          <a:ln w="38100" cmpd="sng">
            <a:solidFill>
              <a:schemeClr val="bg1"/>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
        <p:nvSpPr>
          <p:cNvPr id="16" name="4-Point Star 15"/>
          <p:cNvSpPr/>
          <p:nvPr/>
        </p:nvSpPr>
        <p:spPr>
          <a:xfrm>
            <a:off x="3881961" y="4244508"/>
            <a:ext cx="640130" cy="663136"/>
          </a:xfrm>
          <a:prstGeom prst="star4">
            <a:avLst/>
          </a:prstGeom>
          <a:ln w="38100" cmpd="sng">
            <a:solidFill>
              <a:schemeClr val="bg1"/>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
        <p:nvSpPr>
          <p:cNvPr id="17" name="4-Point Star 16"/>
          <p:cNvSpPr/>
          <p:nvPr/>
        </p:nvSpPr>
        <p:spPr>
          <a:xfrm>
            <a:off x="4450625" y="4974943"/>
            <a:ext cx="640130" cy="663136"/>
          </a:xfrm>
          <a:prstGeom prst="star4">
            <a:avLst/>
          </a:prstGeom>
          <a:ln w="38100" cmpd="sng">
            <a:solidFill>
              <a:schemeClr val="bg1"/>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52111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God’s Purposes:</a:t>
            </a:r>
            <a:endParaRPr lang="en-US" dirty="0"/>
          </a:p>
        </p:txBody>
      </p:sp>
      <p:cxnSp>
        <p:nvCxnSpPr>
          <p:cNvPr id="5" name="Straight Connector 4"/>
          <p:cNvCxnSpPr/>
          <p:nvPr/>
        </p:nvCxnSpPr>
        <p:spPr>
          <a:xfrm>
            <a:off x="597617" y="1567030"/>
            <a:ext cx="8089183" cy="0"/>
          </a:xfrm>
          <a:prstGeom prst="line">
            <a:avLst/>
          </a:prstGeom>
        </p:spPr>
        <p:style>
          <a:lnRef idx="2">
            <a:schemeClr val="accent1"/>
          </a:lnRef>
          <a:fillRef idx="0">
            <a:schemeClr val="accent1"/>
          </a:fillRef>
          <a:effectRef idx="1">
            <a:schemeClr val="accent1"/>
          </a:effectRef>
          <a:fontRef idx="minor">
            <a:schemeClr val="tx1"/>
          </a:fontRef>
        </p:style>
      </p:cxnSp>
      <p:sp>
        <p:nvSpPr>
          <p:cNvPr id="7" name="Content Placeholder 6"/>
          <p:cNvSpPr>
            <a:spLocks noGrp="1"/>
          </p:cNvSpPr>
          <p:nvPr>
            <p:ph idx="1"/>
          </p:nvPr>
        </p:nvSpPr>
        <p:spPr>
          <a:xfrm>
            <a:off x="457200" y="1567031"/>
            <a:ext cx="8229600" cy="4300370"/>
          </a:xfrm>
        </p:spPr>
        <p:txBody>
          <a:bodyPr>
            <a:normAutofit fontScale="92500" lnSpcReduction="20000"/>
          </a:bodyPr>
          <a:lstStyle/>
          <a:p>
            <a:pPr marL="0" indent="0">
              <a:buNone/>
            </a:pPr>
            <a:r>
              <a:rPr lang="en-US" dirty="0" smtClean="0"/>
              <a:t>“In </a:t>
            </a:r>
            <a:r>
              <a:rPr lang="en-US" dirty="0"/>
              <a:t>the past God spoke to our ancestors through the prophets at many times and in various ways, </a:t>
            </a:r>
            <a:r>
              <a:rPr lang="en-US" baseline="30000" dirty="0"/>
              <a:t>2 </a:t>
            </a:r>
            <a:r>
              <a:rPr lang="en-US" dirty="0"/>
              <a:t>but in these last days he has spoken to us by his Son, whom he appointed heir of all things, and through whom also he made the universe. </a:t>
            </a:r>
            <a:r>
              <a:rPr lang="en-US" baseline="30000" dirty="0"/>
              <a:t>3 </a:t>
            </a:r>
            <a:r>
              <a:rPr lang="en-US" dirty="0"/>
              <a:t>The Son is the radiance of God’s glory and the exact representation of his being, sustaining all things by his powerful word. After he had provided purification for sins, he sat down at the right hand of the Majesty in heaven</a:t>
            </a:r>
            <a:r>
              <a:rPr lang="en-US" dirty="0" smtClean="0"/>
              <a:t>.” 			</a:t>
            </a:r>
            <a:r>
              <a:rPr lang="en-US" b="1" dirty="0" smtClean="0"/>
              <a:t>Hebrews 1:1-3</a:t>
            </a:r>
            <a:endParaRPr lang="en-US" b="1" dirty="0"/>
          </a:p>
        </p:txBody>
      </p:sp>
      <p:grpSp>
        <p:nvGrpSpPr>
          <p:cNvPr id="3" name="Group 5"/>
          <p:cNvGrpSpPr/>
          <p:nvPr/>
        </p:nvGrpSpPr>
        <p:grpSpPr>
          <a:xfrm>
            <a:off x="457200" y="4500133"/>
            <a:ext cx="8458200" cy="1617953"/>
            <a:chOff x="924296" y="3697342"/>
            <a:chExt cx="8458200" cy="1617953"/>
          </a:xfrm>
        </p:grpSpPr>
        <p:sp>
          <p:nvSpPr>
            <p:cNvPr id="9" name="Rectangle 8"/>
            <p:cNvSpPr/>
            <p:nvPr/>
          </p:nvSpPr>
          <p:spPr>
            <a:xfrm>
              <a:off x="924296" y="3697342"/>
              <a:ext cx="8458200" cy="1367267"/>
            </a:xfrm>
            <a:prstGeom prst="rect">
              <a:avLst/>
            </a:prstGeom>
            <a:solidFill>
              <a:schemeClr val="accent2">
                <a:lumMod val="40000"/>
                <a:lumOff val="60000"/>
                <a:alpha val="27000"/>
              </a:schemeClr>
            </a:solidFill>
            <a:ln w="57150" cmpd="sng">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a:off x="6334496" y="4607409"/>
              <a:ext cx="2618171" cy="70788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sz="4000" b="1" dirty="0" smtClean="0"/>
                <a:t>Salvation</a:t>
              </a:r>
              <a:endParaRPr lang="en-US" sz="4000" b="1" dirty="0"/>
            </a:p>
          </p:txBody>
        </p:sp>
      </p:grpSp>
      <p:grpSp>
        <p:nvGrpSpPr>
          <p:cNvPr id="4" name="Group 9"/>
          <p:cNvGrpSpPr/>
          <p:nvPr/>
        </p:nvGrpSpPr>
        <p:grpSpPr>
          <a:xfrm>
            <a:off x="457200" y="859144"/>
            <a:ext cx="8458200" cy="3674158"/>
            <a:chOff x="1491926" y="3634488"/>
            <a:chExt cx="8458200" cy="3674158"/>
          </a:xfrm>
        </p:grpSpPr>
        <p:sp>
          <p:nvSpPr>
            <p:cNvPr id="11" name="TextBox 10"/>
            <p:cNvSpPr txBox="1"/>
            <p:nvPr/>
          </p:nvSpPr>
          <p:spPr>
            <a:xfrm>
              <a:off x="7393391" y="3634488"/>
              <a:ext cx="2453556" cy="707886"/>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n-US" sz="4000" b="1" dirty="0" smtClean="0"/>
                <a:t>Revelation</a:t>
              </a:r>
              <a:endParaRPr lang="en-US" sz="4000" b="1" dirty="0"/>
            </a:p>
          </p:txBody>
        </p:sp>
        <p:sp>
          <p:nvSpPr>
            <p:cNvPr id="12" name="Rectangle 11"/>
            <p:cNvSpPr/>
            <p:nvPr/>
          </p:nvSpPr>
          <p:spPr>
            <a:xfrm>
              <a:off x="1491926" y="4375544"/>
              <a:ext cx="8458200" cy="2933102"/>
            </a:xfrm>
            <a:prstGeom prst="rect">
              <a:avLst/>
            </a:prstGeom>
            <a:solidFill>
              <a:schemeClr val="accent6">
                <a:alpha val="24000"/>
              </a:schemeClr>
            </a:solidFill>
            <a:ln w="57150" cmpd="sng">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59039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par>
                                <p:cTn id="8" presetID="9"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dissolve">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597617" y="2724150"/>
            <a:ext cx="8089183" cy="0"/>
          </a:xfrm>
          <a:prstGeom prst="line">
            <a:avLst/>
          </a:prstGeom>
        </p:spPr>
        <p:style>
          <a:lnRef idx="2">
            <a:schemeClr val="accent1"/>
          </a:lnRef>
          <a:fillRef idx="0">
            <a:schemeClr val="accent1"/>
          </a:fillRef>
          <a:effectRef idx="1">
            <a:schemeClr val="accent1"/>
          </a:effectRef>
          <a:fontRef idx="minor">
            <a:schemeClr val="tx1"/>
          </a:fontRef>
        </p:style>
      </p:cxnSp>
      <p:sp>
        <p:nvSpPr>
          <p:cNvPr id="7" name="Content Placeholder 6"/>
          <p:cNvSpPr>
            <a:spLocks noGrp="1"/>
          </p:cNvSpPr>
          <p:nvPr>
            <p:ph idx="1"/>
          </p:nvPr>
        </p:nvSpPr>
        <p:spPr>
          <a:xfrm>
            <a:off x="654767" y="3105150"/>
            <a:ext cx="876300" cy="647699"/>
          </a:xfrm>
        </p:spPr>
        <p:txBody>
          <a:bodyPr>
            <a:normAutofit/>
          </a:bodyPr>
          <a:lstStyle/>
          <a:p>
            <a:pPr marL="0" indent="0">
              <a:buNone/>
            </a:pPr>
            <a:r>
              <a:rPr lang="en-US" dirty="0" smtClean="0"/>
              <a:t>605</a:t>
            </a:r>
            <a:endParaRPr lang="en-US" dirty="0"/>
          </a:p>
        </p:txBody>
      </p:sp>
      <p:cxnSp>
        <p:nvCxnSpPr>
          <p:cNvPr id="6" name="Straight Connector 5"/>
          <p:cNvCxnSpPr/>
          <p:nvPr/>
        </p:nvCxnSpPr>
        <p:spPr>
          <a:xfrm flipV="1">
            <a:off x="1054817" y="2343150"/>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V="1">
            <a:off x="1752953" y="2343150"/>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4098668" y="2353824"/>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V="1">
            <a:off x="2437755" y="2355460"/>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V="1">
            <a:off x="5171595" y="2336410"/>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V="1">
            <a:off x="6143110" y="2360036"/>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flipV="1">
            <a:off x="7185408" y="2376244"/>
            <a:ext cx="0" cy="762000"/>
          </a:xfrm>
          <a:prstGeom prst="line">
            <a:avLst/>
          </a:prstGeom>
        </p:spPr>
        <p:style>
          <a:lnRef idx="2">
            <a:schemeClr val="accent1"/>
          </a:lnRef>
          <a:fillRef idx="0">
            <a:schemeClr val="accent1"/>
          </a:fillRef>
          <a:effectRef idx="1">
            <a:schemeClr val="accent1"/>
          </a:effectRef>
          <a:fontRef idx="minor">
            <a:schemeClr val="tx1"/>
          </a:fontRef>
        </p:style>
      </p:cxnSp>
      <p:sp>
        <p:nvSpPr>
          <p:cNvPr id="15" name="Content Placeholder 6"/>
          <p:cNvSpPr txBox="1">
            <a:spLocks/>
          </p:cNvSpPr>
          <p:nvPr/>
        </p:nvSpPr>
        <p:spPr>
          <a:xfrm>
            <a:off x="2738686" y="3100144"/>
            <a:ext cx="876300" cy="647699"/>
          </a:xfrm>
          <a:prstGeom prst="rect">
            <a:avLst/>
          </a:prstGeom>
        </p:spPr>
        <p:txBody>
          <a:bodyPr vert="horz" lIns="91440" tIns="45720" rIns="91440" bIns="45720" rtlCol="0">
            <a:norm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519</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8" name="Content Placeholder 6"/>
          <p:cNvSpPr txBox="1">
            <a:spLocks/>
          </p:cNvSpPr>
          <p:nvPr/>
        </p:nvSpPr>
        <p:spPr>
          <a:xfrm>
            <a:off x="1999605" y="3105150"/>
            <a:ext cx="876300" cy="647699"/>
          </a:xfrm>
          <a:prstGeom prst="rect">
            <a:avLst/>
          </a:prstGeom>
        </p:spPr>
        <p:txBody>
          <a:bodyPr vert="horz" lIns="91440" tIns="45720" rIns="91440" bIns="45720" rtlCol="0">
            <a:norm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539</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9" name="Content Placeholder 6"/>
          <p:cNvSpPr txBox="1">
            <a:spLocks/>
          </p:cNvSpPr>
          <p:nvPr/>
        </p:nvSpPr>
        <p:spPr>
          <a:xfrm>
            <a:off x="909305" y="1565131"/>
            <a:ext cx="1646155" cy="742193"/>
          </a:xfrm>
          <a:prstGeom prst="rect">
            <a:avLst/>
          </a:prstGeom>
          <a:solidFill>
            <a:schemeClr val="accent1">
              <a:lumMod val="40000"/>
              <a:lumOff val="60000"/>
            </a:schemeClr>
          </a:solidFill>
        </p:spPr>
        <p:style>
          <a:lnRef idx="2">
            <a:schemeClr val="accent4"/>
          </a:lnRef>
          <a:fillRef idx="1">
            <a:schemeClr val="lt1"/>
          </a:fillRef>
          <a:effectRef idx="0">
            <a:schemeClr val="accent4"/>
          </a:effectRef>
          <a:fontRef idx="minor">
            <a:schemeClr val="dk1"/>
          </a:fontRef>
        </p:style>
        <p:txBody>
          <a:bodyPr vert="horz" lIns="91440" tIns="45720" rIns="91440" bIns="45720" rtlCol="0">
            <a:norm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3600" b="1" i="0" u="none" strike="noStrike" kern="1200" cap="none" spc="0" normalizeH="0" baseline="0" noProof="0" dirty="0" smtClean="0">
                <a:ln>
                  <a:noFill/>
                </a:ln>
                <a:solidFill>
                  <a:schemeClr val="tx1"/>
                </a:solidFill>
                <a:effectLst/>
                <a:uLnTx/>
                <a:uFillTx/>
                <a:latin typeface="+mn-lt"/>
                <a:ea typeface="+mn-ea"/>
                <a:cs typeface="+mn-cs"/>
              </a:rPr>
              <a:t>Daniel</a:t>
            </a:r>
            <a:endParaRPr kumimoji="0" lang="en-US" sz="3600" b="1" i="0" u="none" strike="noStrike" kern="1200" cap="none" spc="0" normalizeH="0" baseline="0" noProof="0" dirty="0">
              <a:ln>
                <a:noFill/>
              </a:ln>
              <a:solidFill>
                <a:schemeClr val="tx1"/>
              </a:solidFill>
              <a:effectLst/>
              <a:uLnTx/>
              <a:uFillTx/>
              <a:latin typeface="+mn-lt"/>
              <a:ea typeface="+mn-ea"/>
              <a:cs typeface="+mn-cs"/>
            </a:endParaRPr>
          </a:p>
        </p:txBody>
      </p:sp>
      <p:sp>
        <p:nvSpPr>
          <p:cNvPr id="29" name="Content Placeholder 6"/>
          <p:cNvSpPr txBox="1">
            <a:spLocks/>
          </p:cNvSpPr>
          <p:nvPr/>
        </p:nvSpPr>
        <p:spPr>
          <a:xfrm>
            <a:off x="3707552" y="3096774"/>
            <a:ext cx="876300" cy="647699"/>
          </a:xfrm>
          <a:prstGeom prst="rect">
            <a:avLst/>
          </a:prstGeom>
        </p:spPr>
        <p:txBody>
          <a:bodyPr vert="horz" lIns="91440" tIns="45720" rIns="91440" bIns="45720" rtlCol="0">
            <a:norm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444</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32" name="Content Placeholder 6"/>
          <p:cNvSpPr txBox="1">
            <a:spLocks/>
          </p:cNvSpPr>
          <p:nvPr/>
        </p:nvSpPr>
        <p:spPr>
          <a:xfrm>
            <a:off x="5746870" y="3083936"/>
            <a:ext cx="876300" cy="647699"/>
          </a:xfrm>
          <a:prstGeom prst="rect">
            <a:avLst/>
          </a:prstGeom>
        </p:spPr>
        <p:txBody>
          <a:bodyPr vert="horz" lIns="91440" tIns="45720" rIns="91440" bIns="45720" rtlCol="0">
            <a:norm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200" noProof="0" dirty="0"/>
              <a:t>2</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00</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33" name="Content Placeholder 6"/>
          <p:cNvSpPr txBox="1">
            <a:spLocks/>
          </p:cNvSpPr>
          <p:nvPr/>
        </p:nvSpPr>
        <p:spPr>
          <a:xfrm>
            <a:off x="457200" y="3754583"/>
            <a:ext cx="8096249" cy="2533059"/>
          </a:xfrm>
          <a:prstGeom prst="rect">
            <a:avLst/>
          </a:prstGeom>
        </p:spPr>
        <p:style>
          <a:lnRef idx="2">
            <a:schemeClr val="accent3"/>
          </a:lnRef>
          <a:fillRef idx="1">
            <a:schemeClr val="lt1"/>
          </a:fillRef>
          <a:effectRef idx="0">
            <a:schemeClr val="accent3"/>
          </a:effectRef>
          <a:fontRef idx="minor">
            <a:schemeClr val="dk1"/>
          </a:fontRef>
        </p:style>
        <p:txBody>
          <a:bodyPr vert="horz" lIns="91440" tIns="45720" rIns="91440" bIns="45720" rtlCol="0">
            <a:normAutofit fontScale="77500" lnSpcReduction="20000"/>
          </a:bodyPr>
          <a:lstStyle/>
          <a:p>
            <a:r>
              <a:rPr lang="en-US" sz="3200" dirty="0"/>
              <a:t>“In the first year of Cyrus king of Persia, in order to fulfill the word of the </a:t>
            </a:r>
            <a:r>
              <a:rPr lang="en-US" sz="3200" cap="small" dirty="0"/>
              <a:t>Lord</a:t>
            </a:r>
            <a:r>
              <a:rPr lang="en-US" sz="3200" dirty="0"/>
              <a:t> spoken by Jeremiah, the </a:t>
            </a:r>
            <a:r>
              <a:rPr lang="en-US" sz="3200" cap="small" dirty="0"/>
              <a:t>Lord</a:t>
            </a:r>
            <a:r>
              <a:rPr lang="en-US" sz="3200" dirty="0"/>
              <a:t> moved the heart of Cyrus king of Persia to make a proclamation… “‘The </a:t>
            </a:r>
            <a:r>
              <a:rPr lang="en-US" sz="3200" cap="small" dirty="0"/>
              <a:t>Lord,</a:t>
            </a:r>
            <a:r>
              <a:rPr lang="en-US" sz="3200" dirty="0"/>
              <a:t> the God of heaven …has appointed me to build a temple for him at Jerusalem in Judah. Anyone of his people among you—may the </a:t>
            </a:r>
            <a:r>
              <a:rPr lang="en-US" sz="3200" cap="small" dirty="0"/>
              <a:t>Lord</a:t>
            </a:r>
            <a:r>
              <a:rPr lang="en-US" sz="3200" dirty="0"/>
              <a:t> his God be with him, and let him go up.’” </a:t>
            </a:r>
            <a:r>
              <a:rPr lang="en-US" sz="3200" i="1" dirty="0" smtClean="0"/>
              <a:t>									</a:t>
            </a:r>
            <a:r>
              <a:rPr lang="en-US" sz="3200" b="1" dirty="0" smtClean="0"/>
              <a:t>2 Chronicles </a:t>
            </a:r>
            <a:r>
              <a:rPr lang="en-US" sz="3200" b="1" dirty="0"/>
              <a:t>36:22-</a:t>
            </a:r>
            <a:r>
              <a:rPr lang="en-US" sz="3200" b="1" dirty="0" smtClean="0"/>
              <a:t>23</a:t>
            </a:r>
            <a:endParaRPr lang="en-US" sz="3200" b="1" dirty="0"/>
          </a:p>
        </p:txBody>
      </p:sp>
      <p:cxnSp>
        <p:nvCxnSpPr>
          <p:cNvPr id="24" name="Straight Connector 23"/>
          <p:cNvCxnSpPr/>
          <p:nvPr/>
        </p:nvCxnSpPr>
        <p:spPr>
          <a:xfrm flipV="1">
            <a:off x="3170809" y="2360036"/>
            <a:ext cx="0" cy="762000"/>
          </a:xfrm>
          <a:prstGeom prst="line">
            <a:avLst/>
          </a:prstGeom>
        </p:spPr>
        <p:style>
          <a:lnRef idx="2">
            <a:schemeClr val="accent1"/>
          </a:lnRef>
          <a:fillRef idx="0">
            <a:schemeClr val="accent1"/>
          </a:fillRef>
          <a:effectRef idx="1">
            <a:schemeClr val="accent1"/>
          </a:effectRef>
          <a:fontRef idx="minor">
            <a:schemeClr val="tx1"/>
          </a:fontRef>
        </p:style>
      </p:cxnSp>
      <p:sp>
        <p:nvSpPr>
          <p:cNvPr id="25" name="Content Placeholder 6"/>
          <p:cNvSpPr txBox="1">
            <a:spLocks/>
          </p:cNvSpPr>
          <p:nvPr/>
        </p:nvSpPr>
        <p:spPr>
          <a:xfrm>
            <a:off x="4752601" y="3067050"/>
            <a:ext cx="876300" cy="647699"/>
          </a:xfrm>
          <a:prstGeom prst="rect">
            <a:avLst/>
          </a:prstGeom>
        </p:spPr>
        <p:txBody>
          <a:bodyPr vert="horz" lIns="91440" tIns="45720" rIns="91440" bIns="45720" rtlCol="0">
            <a:norm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300</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26" name="Content Placeholder 6"/>
          <p:cNvSpPr txBox="1">
            <a:spLocks/>
          </p:cNvSpPr>
          <p:nvPr/>
        </p:nvSpPr>
        <p:spPr>
          <a:xfrm>
            <a:off x="6747258" y="3106884"/>
            <a:ext cx="876300" cy="647699"/>
          </a:xfrm>
          <a:prstGeom prst="rect">
            <a:avLst/>
          </a:prstGeom>
        </p:spPr>
        <p:txBody>
          <a:bodyPr vert="horz" lIns="91440" tIns="45720" rIns="91440" bIns="45720" rtlCol="0">
            <a:norm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200" dirty="0"/>
              <a:t>1</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00</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cxnSp>
        <p:nvCxnSpPr>
          <p:cNvPr id="27" name="Straight Connector 26"/>
          <p:cNvCxnSpPr/>
          <p:nvPr/>
        </p:nvCxnSpPr>
        <p:spPr>
          <a:xfrm flipV="1">
            <a:off x="8162698" y="2343150"/>
            <a:ext cx="0" cy="762000"/>
          </a:xfrm>
          <a:prstGeom prst="line">
            <a:avLst/>
          </a:prstGeom>
        </p:spPr>
        <p:style>
          <a:lnRef idx="2">
            <a:schemeClr val="accent1"/>
          </a:lnRef>
          <a:fillRef idx="0">
            <a:schemeClr val="accent1"/>
          </a:fillRef>
          <a:effectRef idx="1">
            <a:schemeClr val="accent1"/>
          </a:effectRef>
          <a:fontRef idx="minor">
            <a:schemeClr val="tx1"/>
          </a:fontRef>
        </p:style>
      </p:cxnSp>
      <p:sp>
        <p:nvSpPr>
          <p:cNvPr id="34" name="Content Placeholder 6"/>
          <p:cNvSpPr txBox="1">
            <a:spLocks/>
          </p:cNvSpPr>
          <p:nvPr/>
        </p:nvSpPr>
        <p:spPr>
          <a:xfrm>
            <a:off x="7724548" y="3073790"/>
            <a:ext cx="876300" cy="647699"/>
          </a:xfrm>
          <a:prstGeom prst="rect">
            <a:avLst/>
          </a:prstGeom>
        </p:spPr>
        <p:txBody>
          <a:bodyPr vert="horz" lIns="91440" tIns="45720" rIns="91440" bIns="45720" rtlCol="0">
            <a:norm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lang="en-US" sz="3200" dirty="0"/>
              <a:t>1</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31" name="Content Placeholder 6"/>
          <p:cNvSpPr txBox="1">
            <a:spLocks/>
          </p:cNvSpPr>
          <p:nvPr/>
        </p:nvSpPr>
        <p:spPr>
          <a:xfrm rot="18380489">
            <a:off x="7433292" y="1400375"/>
            <a:ext cx="1571807" cy="69760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3600" b="1" i="0" u="none" strike="noStrike" kern="1200" cap="none" spc="0" normalizeH="0" baseline="0" noProof="0" dirty="0" smtClean="0">
                <a:ln>
                  <a:noFill/>
                </a:ln>
                <a:solidFill>
                  <a:schemeClr val="bg1"/>
                </a:solidFill>
                <a:effectLst/>
                <a:uLnTx/>
                <a:uFillTx/>
                <a:latin typeface="+mn-lt"/>
                <a:ea typeface="+mn-ea"/>
                <a:cs typeface="+mn-cs"/>
              </a:rPr>
              <a:t>Jesus</a:t>
            </a:r>
            <a:endParaRPr kumimoji="0" lang="en-US" sz="3600" b="1" i="0" u="none" strike="noStrike" kern="1200" cap="none" spc="0" normalizeH="0" baseline="0" noProof="0" dirty="0">
              <a:ln>
                <a:noFill/>
              </a:ln>
              <a:solidFill>
                <a:schemeClr val="bg1"/>
              </a:solidFill>
              <a:effectLst/>
              <a:uLnTx/>
              <a:uFillTx/>
              <a:latin typeface="+mn-lt"/>
              <a:ea typeface="+mn-ea"/>
              <a:cs typeface="+mn-cs"/>
            </a:endParaRPr>
          </a:p>
        </p:txBody>
      </p:sp>
      <p:sp>
        <p:nvSpPr>
          <p:cNvPr id="28" name="Content Placeholder 6"/>
          <p:cNvSpPr txBox="1">
            <a:spLocks/>
          </p:cNvSpPr>
          <p:nvPr/>
        </p:nvSpPr>
        <p:spPr>
          <a:xfrm rot="18380489">
            <a:off x="1870258" y="1147512"/>
            <a:ext cx="2659329" cy="56680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2800" b="1" i="0" u="none" strike="noStrike" kern="1200" cap="none" spc="0" normalizeH="0" baseline="0" noProof="0" dirty="0" smtClean="0">
                <a:ln>
                  <a:noFill/>
                </a:ln>
                <a:solidFill>
                  <a:schemeClr val="bg1"/>
                </a:solidFill>
                <a:effectLst/>
                <a:uLnTx/>
                <a:uFillTx/>
                <a:latin typeface="+mn-lt"/>
                <a:ea typeface="+mn-ea"/>
                <a:cs typeface="+mn-cs"/>
              </a:rPr>
              <a:t>Cyrus: Temple</a:t>
            </a:r>
            <a:endParaRPr kumimoji="0" lang="en-US" sz="2800" b="1" i="0" u="none" strike="noStrike" kern="1200" cap="none" spc="0" normalizeH="0" baseline="0" noProof="0" dirty="0">
              <a:ln>
                <a:noFill/>
              </a:ln>
              <a:solidFill>
                <a:schemeClr val="bg1"/>
              </a:solidFill>
              <a:effectLst/>
              <a:uLnTx/>
              <a:uFillTx/>
              <a:latin typeface="+mn-lt"/>
              <a:ea typeface="+mn-ea"/>
              <a:cs typeface="+mn-cs"/>
            </a:endParaRPr>
          </a:p>
        </p:txBody>
      </p:sp>
      <p:sp>
        <p:nvSpPr>
          <p:cNvPr id="2" name="TextBox 1"/>
          <p:cNvSpPr txBox="1"/>
          <p:nvPr/>
        </p:nvSpPr>
        <p:spPr>
          <a:xfrm>
            <a:off x="4374069" y="191926"/>
            <a:ext cx="4179380" cy="1200328"/>
          </a:xfrm>
          <a:prstGeom prst="rect">
            <a:avLst/>
          </a:prstGeom>
          <a:noFill/>
        </p:spPr>
        <p:txBody>
          <a:bodyPr wrap="square" rtlCol="0">
            <a:spAutoFit/>
          </a:bodyPr>
          <a:lstStyle/>
          <a:p>
            <a:r>
              <a:rPr lang="en-US" sz="2400" dirty="0" smtClean="0"/>
              <a:t>“The word that goes out to restore and rebuild Jerusalem.” </a:t>
            </a:r>
            <a:r>
              <a:rPr lang="en-US" sz="2400" b="1" dirty="0" smtClean="0"/>
              <a:t>Daniel 9:25</a:t>
            </a:r>
            <a:endParaRPr lang="en-US" sz="2400" b="1" dirty="0"/>
          </a:p>
        </p:txBody>
      </p:sp>
    </p:spTree>
    <p:extLst>
      <p:ext uri="{BB962C8B-B14F-4D97-AF65-F5344CB8AC3E}">
        <p14:creationId xmlns:p14="http://schemas.microsoft.com/office/powerpoint/2010/main" val="28751091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597617" y="2724150"/>
            <a:ext cx="8089183" cy="0"/>
          </a:xfrm>
          <a:prstGeom prst="line">
            <a:avLst/>
          </a:prstGeom>
        </p:spPr>
        <p:style>
          <a:lnRef idx="2">
            <a:schemeClr val="accent1"/>
          </a:lnRef>
          <a:fillRef idx="0">
            <a:schemeClr val="accent1"/>
          </a:fillRef>
          <a:effectRef idx="1">
            <a:schemeClr val="accent1"/>
          </a:effectRef>
          <a:fontRef idx="minor">
            <a:schemeClr val="tx1"/>
          </a:fontRef>
        </p:style>
      </p:cxnSp>
      <p:sp>
        <p:nvSpPr>
          <p:cNvPr id="7" name="Content Placeholder 6"/>
          <p:cNvSpPr>
            <a:spLocks noGrp="1"/>
          </p:cNvSpPr>
          <p:nvPr>
            <p:ph idx="1"/>
          </p:nvPr>
        </p:nvSpPr>
        <p:spPr>
          <a:xfrm>
            <a:off x="654767" y="3105150"/>
            <a:ext cx="876300" cy="647699"/>
          </a:xfrm>
        </p:spPr>
        <p:txBody>
          <a:bodyPr>
            <a:normAutofit/>
          </a:bodyPr>
          <a:lstStyle/>
          <a:p>
            <a:pPr marL="0" indent="0">
              <a:buNone/>
            </a:pPr>
            <a:r>
              <a:rPr lang="en-US" dirty="0" smtClean="0"/>
              <a:t>605</a:t>
            </a:r>
            <a:endParaRPr lang="en-US" dirty="0"/>
          </a:p>
        </p:txBody>
      </p:sp>
      <p:cxnSp>
        <p:nvCxnSpPr>
          <p:cNvPr id="6" name="Straight Connector 5"/>
          <p:cNvCxnSpPr/>
          <p:nvPr/>
        </p:nvCxnSpPr>
        <p:spPr>
          <a:xfrm flipV="1">
            <a:off x="1054817" y="2343150"/>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V="1">
            <a:off x="1752953" y="2343150"/>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4098668" y="2353824"/>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V="1">
            <a:off x="2437755" y="2355460"/>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V="1">
            <a:off x="5171595" y="2336410"/>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V="1">
            <a:off x="6143110" y="2360036"/>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flipV="1">
            <a:off x="7185408" y="2376244"/>
            <a:ext cx="0" cy="762000"/>
          </a:xfrm>
          <a:prstGeom prst="line">
            <a:avLst/>
          </a:prstGeom>
        </p:spPr>
        <p:style>
          <a:lnRef idx="2">
            <a:schemeClr val="accent1"/>
          </a:lnRef>
          <a:fillRef idx="0">
            <a:schemeClr val="accent1"/>
          </a:fillRef>
          <a:effectRef idx="1">
            <a:schemeClr val="accent1"/>
          </a:effectRef>
          <a:fontRef idx="minor">
            <a:schemeClr val="tx1"/>
          </a:fontRef>
        </p:style>
      </p:cxnSp>
      <p:sp>
        <p:nvSpPr>
          <p:cNvPr id="15" name="Content Placeholder 6"/>
          <p:cNvSpPr txBox="1">
            <a:spLocks/>
          </p:cNvSpPr>
          <p:nvPr/>
        </p:nvSpPr>
        <p:spPr>
          <a:xfrm>
            <a:off x="2738686" y="3100144"/>
            <a:ext cx="876300" cy="647699"/>
          </a:xfrm>
          <a:prstGeom prst="rect">
            <a:avLst/>
          </a:prstGeom>
        </p:spPr>
        <p:txBody>
          <a:bodyPr vert="horz" lIns="91440" tIns="45720" rIns="91440" bIns="45720" rtlCol="0">
            <a:norm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519</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8" name="Content Placeholder 6"/>
          <p:cNvSpPr txBox="1">
            <a:spLocks/>
          </p:cNvSpPr>
          <p:nvPr/>
        </p:nvSpPr>
        <p:spPr>
          <a:xfrm>
            <a:off x="1999605" y="3105150"/>
            <a:ext cx="876300" cy="647699"/>
          </a:xfrm>
          <a:prstGeom prst="rect">
            <a:avLst/>
          </a:prstGeom>
        </p:spPr>
        <p:txBody>
          <a:bodyPr vert="horz" lIns="91440" tIns="45720" rIns="91440" bIns="45720" rtlCol="0">
            <a:norm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539</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9" name="Content Placeholder 6"/>
          <p:cNvSpPr txBox="1">
            <a:spLocks/>
          </p:cNvSpPr>
          <p:nvPr/>
        </p:nvSpPr>
        <p:spPr>
          <a:xfrm>
            <a:off x="909305" y="1565131"/>
            <a:ext cx="1646155" cy="742193"/>
          </a:xfrm>
          <a:prstGeom prst="rect">
            <a:avLst/>
          </a:prstGeom>
          <a:solidFill>
            <a:schemeClr val="accent1">
              <a:lumMod val="40000"/>
              <a:lumOff val="60000"/>
            </a:schemeClr>
          </a:solidFill>
        </p:spPr>
        <p:style>
          <a:lnRef idx="2">
            <a:schemeClr val="accent4"/>
          </a:lnRef>
          <a:fillRef idx="1">
            <a:schemeClr val="lt1"/>
          </a:fillRef>
          <a:effectRef idx="0">
            <a:schemeClr val="accent4"/>
          </a:effectRef>
          <a:fontRef idx="minor">
            <a:schemeClr val="dk1"/>
          </a:fontRef>
        </p:style>
        <p:txBody>
          <a:bodyPr vert="horz" lIns="91440" tIns="45720" rIns="91440" bIns="45720" rtlCol="0">
            <a:norm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3600" b="1" i="0" u="none" strike="noStrike" kern="1200" cap="none" spc="0" normalizeH="0" baseline="0" noProof="0" dirty="0" smtClean="0">
                <a:ln>
                  <a:noFill/>
                </a:ln>
                <a:solidFill>
                  <a:schemeClr val="tx1"/>
                </a:solidFill>
                <a:effectLst/>
                <a:uLnTx/>
                <a:uFillTx/>
                <a:latin typeface="+mn-lt"/>
                <a:ea typeface="+mn-ea"/>
                <a:cs typeface="+mn-cs"/>
              </a:rPr>
              <a:t>Daniel</a:t>
            </a:r>
            <a:endParaRPr kumimoji="0" lang="en-US" sz="3600" b="1" i="0" u="none" strike="noStrike" kern="1200" cap="none" spc="0" normalizeH="0" baseline="0" noProof="0" dirty="0">
              <a:ln>
                <a:noFill/>
              </a:ln>
              <a:solidFill>
                <a:schemeClr val="tx1"/>
              </a:solidFill>
              <a:effectLst/>
              <a:uLnTx/>
              <a:uFillTx/>
              <a:latin typeface="+mn-lt"/>
              <a:ea typeface="+mn-ea"/>
              <a:cs typeface="+mn-cs"/>
            </a:endParaRPr>
          </a:p>
        </p:txBody>
      </p:sp>
      <p:sp>
        <p:nvSpPr>
          <p:cNvPr id="29" name="Content Placeholder 6"/>
          <p:cNvSpPr txBox="1">
            <a:spLocks/>
          </p:cNvSpPr>
          <p:nvPr/>
        </p:nvSpPr>
        <p:spPr>
          <a:xfrm>
            <a:off x="3707552" y="3096774"/>
            <a:ext cx="876300" cy="647699"/>
          </a:xfrm>
          <a:prstGeom prst="rect">
            <a:avLst/>
          </a:prstGeom>
        </p:spPr>
        <p:txBody>
          <a:bodyPr vert="horz" lIns="91440" tIns="45720" rIns="91440" bIns="45720" rtlCol="0">
            <a:norm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444</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32" name="Content Placeholder 6"/>
          <p:cNvSpPr txBox="1">
            <a:spLocks/>
          </p:cNvSpPr>
          <p:nvPr/>
        </p:nvSpPr>
        <p:spPr>
          <a:xfrm>
            <a:off x="5746870" y="3083936"/>
            <a:ext cx="876300" cy="647699"/>
          </a:xfrm>
          <a:prstGeom prst="rect">
            <a:avLst/>
          </a:prstGeom>
        </p:spPr>
        <p:txBody>
          <a:bodyPr vert="horz" lIns="91440" tIns="45720" rIns="91440" bIns="45720" rtlCol="0">
            <a:norm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200" noProof="0" dirty="0"/>
              <a:t>2</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00</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33" name="Content Placeholder 6"/>
          <p:cNvSpPr txBox="1">
            <a:spLocks/>
          </p:cNvSpPr>
          <p:nvPr/>
        </p:nvSpPr>
        <p:spPr>
          <a:xfrm>
            <a:off x="457200" y="3927063"/>
            <a:ext cx="8096249" cy="1623626"/>
          </a:xfrm>
          <a:prstGeom prst="rect">
            <a:avLst/>
          </a:prstGeom>
        </p:spPr>
        <p:style>
          <a:lnRef idx="2">
            <a:schemeClr val="accent3"/>
          </a:lnRef>
          <a:fillRef idx="1">
            <a:schemeClr val="lt1"/>
          </a:fillRef>
          <a:effectRef idx="0">
            <a:schemeClr val="accent3"/>
          </a:effectRef>
          <a:fontRef idx="minor">
            <a:schemeClr val="dk1"/>
          </a:fontRef>
        </p:style>
        <p:txBody>
          <a:bodyPr vert="horz" lIns="91440" tIns="45720" rIns="91440" bIns="45720" rtlCol="0">
            <a:normAutofit fontScale="92500" lnSpcReduction="20000"/>
          </a:bodyPr>
          <a:lstStyle/>
          <a:p>
            <a:r>
              <a:rPr lang="en-US" sz="3200" dirty="0" smtClean="0"/>
              <a:t>“Let the temple be rebuilt… I, Darius, have decreed it. Let it be carried out with diligence.” </a:t>
            </a:r>
            <a:r>
              <a:rPr lang="en-US" sz="3200" i="1" dirty="0" smtClean="0"/>
              <a:t>													</a:t>
            </a:r>
            <a:r>
              <a:rPr lang="en-US" sz="3200" b="1" dirty="0" smtClean="0"/>
              <a:t>Ezra 6:3,12</a:t>
            </a:r>
            <a:endParaRPr lang="en-US" sz="3200" b="1" dirty="0"/>
          </a:p>
        </p:txBody>
      </p:sp>
      <p:cxnSp>
        <p:nvCxnSpPr>
          <p:cNvPr id="24" name="Straight Connector 23"/>
          <p:cNvCxnSpPr/>
          <p:nvPr/>
        </p:nvCxnSpPr>
        <p:spPr>
          <a:xfrm flipV="1">
            <a:off x="3170809" y="2360036"/>
            <a:ext cx="0" cy="762000"/>
          </a:xfrm>
          <a:prstGeom prst="line">
            <a:avLst/>
          </a:prstGeom>
        </p:spPr>
        <p:style>
          <a:lnRef idx="2">
            <a:schemeClr val="accent1"/>
          </a:lnRef>
          <a:fillRef idx="0">
            <a:schemeClr val="accent1"/>
          </a:fillRef>
          <a:effectRef idx="1">
            <a:schemeClr val="accent1"/>
          </a:effectRef>
          <a:fontRef idx="minor">
            <a:schemeClr val="tx1"/>
          </a:fontRef>
        </p:style>
      </p:cxnSp>
      <p:sp>
        <p:nvSpPr>
          <p:cNvPr id="25" name="Content Placeholder 6"/>
          <p:cNvSpPr txBox="1">
            <a:spLocks/>
          </p:cNvSpPr>
          <p:nvPr/>
        </p:nvSpPr>
        <p:spPr>
          <a:xfrm>
            <a:off x="4752601" y="3067050"/>
            <a:ext cx="876300" cy="647699"/>
          </a:xfrm>
          <a:prstGeom prst="rect">
            <a:avLst/>
          </a:prstGeom>
        </p:spPr>
        <p:txBody>
          <a:bodyPr vert="horz" lIns="91440" tIns="45720" rIns="91440" bIns="45720" rtlCol="0">
            <a:norm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300</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26" name="Content Placeholder 6"/>
          <p:cNvSpPr txBox="1">
            <a:spLocks/>
          </p:cNvSpPr>
          <p:nvPr/>
        </p:nvSpPr>
        <p:spPr>
          <a:xfrm>
            <a:off x="6747258" y="3106884"/>
            <a:ext cx="876300" cy="647699"/>
          </a:xfrm>
          <a:prstGeom prst="rect">
            <a:avLst/>
          </a:prstGeom>
        </p:spPr>
        <p:txBody>
          <a:bodyPr vert="horz" lIns="91440" tIns="45720" rIns="91440" bIns="45720" rtlCol="0">
            <a:norm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200" dirty="0"/>
              <a:t>1</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00</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cxnSp>
        <p:nvCxnSpPr>
          <p:cNvPr id="27" name="Straight Connector 26"/>
          <p:cNvCxnSpPr/>
          <p:nvPr/>
        </p:nvCxnSpPr>
        <p:spPr>
          <a:xfrm flipV="1">
            <a:off x="8162698" y="2343150"/>
            <a:ext cx="0" cy="762000"/>
          </a:xfrm>
          <a:prstGeom prst="line">
            <a:avLst/>
          </a:prstGeom>
        </p:spPr>
        <p:style>
          <a:lnRef idx="2">
            <a:schemeClr val="accent1"/>
          </a:lnRef>
          <a:fillRef idx="0">
            <a:schemeClr val="accent1"/>
          </a:fillRef>
          <a:effectRef idx="1">
            <a:schemeClr val="accent1"/>
          </a:effectRef>
          <a:fontRef idx="minor">
            <a:schemeClr val="tx1"/>
          </a:fontRef>
        </p:style>
      </p:cxnSp>
      <p:sp>
        <p:nvSpPr>
          <p:cNvPr id="34" name="Content Placeholder 6"/>
          <p:cNvSpPr txBox="1">
            <a:spLocks/>
          </p:cNvSpPr>
          <p:nvPr/>
        </p:nvSpPr>
        <p:spPr>
          <a:xfrm>
            <a:off x="7724548" y="3073790"/>
            <a:ext cx="876300" cy="647699"/>
          </a:xfrm>
          <a:prstGeom prst="rect">
            <a:avLst/>
          </a:prstGeom>
        </p:spPr>
        <p:txBody>
          <a:bodyPr vert="horz" lIns="91440" tIns="45720" rIns="91440" bIns="45720" rtlCol="0">
            <a:norm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lang="en-US" sz="3200" dirty="0"/>
              <a:t>1</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31" name="Content Placeholder 6"/>
          <p:cNvSpPr txBox="1">
            <a:spLocks/>
          </p:cNvSpPr>
          <p:nvPr/>
        </p:nvSpPr>
        <p:spPr>
          <a:xfrm rot="18380489">
            <a:off x="7433292" y="1400375"/>
            <a:ext cx="1571807" cy="69760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3600" b="1" i="0" u="none" strike="noStrike" kern="1200" cap="none" spc="0" normalizeH="0" baseline="0" noProof="0" dirty="0" smtClean="0">
                <a:ln>
                  <a:noFill/>
                </a:ln>
                <a:solidFill>
                  <a:schemeClr val="bg1"/>
                </a:solidFill>
                <a:effectLst/>
                <a:uLnTx/>
                <a:uFillTx/>
                <a:latin typeface="+mn-lt"/>
                <a:ea typeface="+mn-ea"/>
                <a:cs typeface="+mn-cs"/>
              </a:rPr>
              <a:t>Jesus</a:t>
            </a:r>
            <a:endParaRPr kumimoji="0" lang="en-US" sz="3600" b="1" i="0" u="none" strike="noStrike" kern="1200" cap="none" spc="0" normalizeH="0" baseline="0" noProof="0" dirty="0">
              <a:ln>
                <a:noFill/>
              </a:ln>
              <a:solidFill>
                <a:schemeClr val="bg1"/>
              </a:solidFill>
              <a:effectLst/>
              <a:uLnTx/>
              <a:uFillTx/>
              <a:latin typeface="+mn-lt"/>
              <a:ea typeface="+mn-ea"/>
              <a:cs typeface="+mn-cs"/>
            </a:endParaRPr>
          </a:p>
        </p:txBody>
      </p:sp>
      <p:sp>
        <p:nvSpPr>
          <p:cNvPr id="2" name="TextBox 1"/>
          <p:cNvSpPr txBox="1"/>
          <p:nvPr/>
        </p:nvSpPr>
        <p:spPr>
          <a:xfrm>
            <a:off x="4374069" y="191926"/>
            <a:ext cx="4179380" cy="1200328"/>
          </a:xfrm>
          <a:prstGeom prst="rect">
            <a:avLst/>
          </a:prstGeom>
          <a:noFill/>
        </p:spPr>
        <p:txBody>
          <a:bodyPr wrap="square" rtlCol="0">
            <a:spAutoFit/>
          </a:bodyPr>
          <a:lstStyle/>
          <a:p>
            <a:r>
              <a:rPr lang="en-US" sz="2400" dirty="0" smtClean="0"/>
              <a:t>“The word that goes out to restore and rebuild Jerusalem.” </a:t>
            </a:r>
            <a:r>
              <a:rPr lang="en-US" sz="2400" b="1" dirty="0" smtClean="0"/>
              <a:t>Daniel 9:25</a:t>
            </a:r>
            <a:endParaRPr lang="en-US" sz="2400" b="1" dirty="0"/>
          </a:p>
        </p:txBody>
      </p:sp>
      <p:sp>
        <p:nvSpPr>
          <p:cNvPr id="30" name="Content Placeholder 6"/>
          <p:cNvSpPr txBox="1">
            <a:spLocks/>
          </p:cNvSpPr>
          <p:nvPr/>
        </p:nvSpPr>
        <p:spPr>
          <a:xfrm rot="18380489">
            <a:off x="2762816" y="1597864"/>
            <a:ext cx="1675828" cy="56680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2800" b="1" i="0" u="none" strike="noStrike" kern="1200" cap="none" spc="0" normalizeH="0" baseline="0" noProof="0" dirty="0" smtClean="0">
                <a:ln>
                  <a:noFill/>
                </a:ln>
                <a:solidFill>
                  <a:schemeClr val="bg1"/>
                </a:solidFill>
                <a:effectLst/>
                <a:uLnTx/>
                <a:uFillTx/>
                <a:latin typeface="+mn-lt"/>
                <a:ea typeface="+mn-ea"/>
                <a:cs typeface="+mn-cs"/>
              </a:rPr>
              <a:t>Darius I</a:t>
            </a:r>
            <a:endParaRPr kumimoji="0" lang="en-US" sz="2800" b="1" i="0" u="none" strike="noStrike" kern="1200" cap="none" spc="0" normalizeH="0" baseline="0" noProof="0" dirty="0">
              <a:ln>
                <a:noFill/>
              </a:ln>
              <a:solidFill>
                <a:schemeClr val="bg1"/>
              </a:solidFill>
              <a:effectLst/>
              <a:uLnTx/>
              <a:uFillTx/>
              <a:latin typeface="+mn-lt"/>
              <a:ea typeface="+mn-ea"/>
              <a:cs typeface="+mn-cs"/>
            </a:endParaRPr>
          </a:p>
        </p:txBody>
      </p:sp>
      <p:sp>
        <p:nvSpPr>
          <p:cNvPr id="35" name="Content Placeholder 6"/>
          <p:cNvSpPr txBox="1">
            <a:spLocks/>
          </p:cNvSpPr>
          <p:nvPr/>
        </p:nvSpPr>
        <p:spPr>
          <a:xfrm rot="18380489">
            <a:off x="2037094" y="1728251"/>
            <a:ext cx="1840311" cy="56680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2800" b="1" i="0" u="none" strike="noStrike" kern="1200" cap="none" spc="0" normalizeH="0" baseline="0" noProof="0" dirty="0" smtClean="0">
                <a:ln>
                  <a:noFill/>
                </a:ln>
                <a:solidFill>
                  <a:schemeClr val="bg1"/>
                </a:solidFill>
                <a:effectLst/>
                <a:uLnTx/>
                <a:uFillTx/>
                <a:latin typeface="+mn-lt"/>
                <a:ea typeface="+mn-ea"/>
                <a:cs typeface="+mn-cs"/>
              </a:rPr>
              <a:t>Cyrus: </a:t>
            </a:r>
            <a:endParaRPr kumimoji="0" lang="en-US" sz="2800" b="1"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19495837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597617" y="2724150"/>
            <a:ext cx="8089183" cy="0"/>
          </a:xfrm>
          <a:prstGeom prst="line">
            <a:avLst/>
          </a:prstGeom>
        </p:spPr>
        <p:style>
          <a:lnRef idx="2">
            <a:schemeClr val="accent1"/>
          </a:lnRef>
          <a:fillRef idx="0">
            <a:schemeClr val="accent1"/>
          </a:fillRef>
          <a:effectRef idx="1">
            <a:schemeClr val="accent1"/>
          </a:effectRef>
          <a:fontRef idx="minor">
            <a:schemeClr val="tx1"/>
          </a:fontRef>
        </p:style>
      </p:cxnSp>
      <p:sp>
        <p:nvSpPr>
          <p:cNvPr id="7" name="Content Placeholder 6"/>
          <p:cNvSpPr>
            <a:spLocks noGrp="1"/>
          </p:cNvSpPr>
          <p:nvPr>
            <p:ph idx="1"/>
          </p:nvPr>
        </p:nvSpPr>
        <p:spPr>
          <a:xfrm>
            <a:off x="654767" y="3105150"/>
            <a:ext cx="876300" cy="647699"/>
          </a:xfrm>
        </p:spPr>
        <p:txBody>
          <a:bodyPr>
            <a:normAutofit/>
          </a:bodyPr>
          <a:lstStyle/>
          <a:p>
            <a:pPr marL="0" indent="0">
              <a:buNone/>
            </a:pPr>
            <a:r>
              <a:rPr lang="en-US" dirty="0" smtClean="0"/>
              <a:t>605</a:t>
            </a:r>
            <a:endParaRPr lang="en-US" dirty="0"/>
          </a:p>
        </p:txBody>
      </p:sp>
      <p:cxnSp>
        <p:nvCxnSpPr>
          <p:cNvPr id="6" name="Straight Connector 5"/>
          <p:cNvCxnSpPr/>
          <p:nvPr/>
        </p:nvCxnSpPr>
        <p:spPr>
          <a:xfrm flipV="1">
            <a:off x="1054817" y="2343150"/>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V="1">
            <a:off x="1752953" y="2343150"/>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4098668" y="2353824"/>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V="1">
            <a:off x="2437755" y="2355460"/>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V="1">
            <a:off x="5171595" y="2336410"/>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V="1">
            <a:off x="6143110" y="2360036"/>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flipV="1">
            <a:off x="7185408" y="2376244"/>
            <a:ext cx="0" cy="762000"/>
          </a:xfrm>
          <a:prstGeom prst="line">
            <a:avLst/>
          </a:prstGeom>
        </p:spPr>
        <p:style>
          <a:lnRef idx="2">
            <a:schemeClr val="accent1"/>
          </a:lnRef>
          <a:fillRef idx="0">
            <a:schemeClr val="accent1"/>
          </a:fillRef>
          <a:effectRef idx="1">
            <a:schemeClr val="accent1"/>
          </a:effectRef>
          <a:fontRef idx="minor">
            <a:schemeClr val="tx1"/>
          </a:fontRef>
        </p:style>
      </p:cxnSp>
      <p:sp>
        <p:nvSpPr>
          <p:cNvPr id="15" name="Content Placeholder 6"/>
          <p:cNvSpPr txBox="1">
            <a:spLocks/>
          </p:cNvSpPr>
          <p:nvPr/>
        </p:nvSpPr>
        <p:spPr>
          <a:xfrm>
            <a:off x="2738686" y="3100144"/>
            <a:ext cx="876300" cy="647699"/>
          </a:xfrm>
          <a:prstGeom prst="rect">
            <a:avLst/>
          </a:prstGeom>
        </p:spPr>
        <p:txBody>
          <a:bodyPr vert="horz" lIns="91440" tIns="45720" rIns="91440" bIns="45720" rtlCol="0">
            <a:norm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519</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8" name="Content Placeholder 6"/>
          <p:cNvSpPr txBox="1">
            <a:spLocks/>
          </p:cNvSpPr>
          <p:nvPr/>
        </p:nvSpPr>
        <p:spPr>
          <a:xfrm>
            <a:off x="1999605" y="3105150"/>
            <a:ext cx="876300" cy="647699"/>
          </a:xfrm>
          <a:prstGeom prst="rect">
            <a:avLst/>
          </a:prstGeom>
        </p:spPr>
        <p:txBody>
          <a:bodyPr vert="horz" lIns="91440" tIns="45720" rIns="91440" bIns="45720" rtlCol="0">
            <a:norm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539</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9" name="Content Placeholder 6"/>
          <p:cNvSpPr txBox="1">
            <a:spLocks/>
          </p:cNvSpPr>
          <p:nvPr/>
        </p:nvSpPr>
        <p:spPr>
          <a:xfrm>
            <a:off x="909305" y="1565131"/>
            <a:ext cx="1646155" cy="742193"/>
          </a:xfrm>
          <a:prstGeom prst="rect">
            <a:avLst/>
          </a:prstGeom>
          <a:solidFill>
            <a:schemeClr val="accent1">
              <a:lumMod val="40000"/>
              <a:lumOff val="60000"/>
            </a:schemeClr>
          </a:solidFill>
        </p:spPr>
        <p:style>
          <a:lnRef idx="2">
            <a:schemeClr val="accent4"/>
          </a:lnRef>
          <a:fillRef idx="1">
            <a:schemeClr val="lt1"/>
          </a:fillRef>
          <a:effectRef idx="0">
            <a:schemeClr val="accent4"/>
          </a:effectRef>
          <a:fontRef idx="minor">
            <a:schemeClr val="dk1"/>
          </a:fontRef>
        </p:style>
        <p:txBody>
          <a:bodyPr vert="horz" lIns="91440" tIns="45720" rIns="91440" bIns="45720" rtlCol="0">
            <a:norm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3600" b="1" i="0" u="none" strike="noStrike" kern="1200" cap="none" spc="0" normalizeH="0" baseline="0" noProof="0" dirty="0" smtClean="0">
                <a:ln>
                  <a:noFill/>
                </a:ln>
                <a:solidFill>
                  <a:schemeClr val="tx1"/>
                </a:solidFill>
                <a:effectLst/>
                <a:uLnTx/>
                <a:uFillTx/>
                <a:latin typeface="+mn-lt"/>
                <a:ea typeface="+mn-ea"/>
                <a:cs typeface="+mn-cs"/>
              </a:rPr>
              <a:t>Daniel</a:t>
            </a:r>
            <a:endParaRPr kumimoji="0" lang="en-US" sz="3600" b="1" i="0" u="none" strike="noStrike" kern="1200" cap="none" spc="0" normalizeH="0" baseline="0" noProof="0" dirty="0">
              <a:ln>
                <a:noFill/>
              </a:ln>
              <a:solidFill>
                <a:schemeClr val="tx1"/>
              </a:solidFill>
              <a:effectLst/>
              <a:uLnTx/>
              <a:uFillTx/>
              <a:latin typeface="+mn-lt"/>
              <a:ea typeface="+mn-ea"/>
              <a:cs typeface="+mn-cs"/>
            </a:endParaRPr>
          </a:p>
        </p:txBody>
      </p:sp>
      <p:sp>
        <p:nvSpPr>
          <p:cNvPr id="29" name="Content Placeholder 6"/>
          <p:cNvSpPr txBox="1">
            <a:spLocks/>
          </p:cNvSpPr>
          <p:nvPr/>
        </p:nvSpPr>
        <p:spPr>
          <a:xfrm>
            <a:off x="3614985" y="3096774"/>
            <a:ext cx="1137615" cy="647699"/>
          </a:xfrm>
          <a:prstGeom prst="rect">
            <a:avLst/>
          </a:prstGeom>
        </p:spPr>
        <p:txBody>
          <a:bodyPr vert="horz" lIns="91440" tIns="45720" rIns="91440" bIns="45720" rtlCol="0">
            <a:normAutofit fontScale="92500" lnSpcReduction="10000"/>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4000" b="1" i="0" u="none" strike="noStrike" kern="1200" cap="none" spc="0" normalizeH="0" baseline="0" noProof="0" dirty="0" smtClean="0">
                <a:ln>
                  <a:noFill/>
                </a:ln>
                <a:solidFill>
                  <a:schemeClr val="tx1"/>
                </a:solidFill>
                <a:effectLst/>
                <a:uLnTx/>
                <a:uFillTx/>
                <a:latin typeface="+mn-lt"/>
                <a:ea typeface="+mn-ea"/>
                <a:cs typeface="+mn-cs"/>
              </a:rPr>
              <a:t>444</a:t>
            </a:r>
            <a:endParaRPr kumimoji="0" lang="en-US" sz="3200" b="1" i="0" u="none" strike="noStrike" kern="1200" cap="none" spc="0" normalizeH="0" baseline="0" noProof="0" dirty="0">
              <a:ln>
                <a:noFill/>
              </a:ln>
              <a:solidFill>
                <a:schemeClr val="tx1"/>
              </a:solidFill>
              <a:effectLst/>
              <a:uLnTx/>
              <a:uFillTx/>
              <a:latin typeface="+mn-lt"/>
              <a:ea typeface="+mn-ea"/>
              <a:cs typeface="+mn-cs"/>
            </a:endParaRPr>
          </a:p>
        </p:txBody>
      </p:sp>
      <p:sp>
        <p:nvSpPr>
          <p:cNvPr id="32" name="Content Placeholder 6"/>
          <p:cNvSpPr txBox="1">
            <a:spLocks/>
          </p:cNvSpPr>
          <p:nvPr/>
        </p:nvSpPr>
        <p:spPr>
          <a:xfrm>
            <a:off x="5746870" y="3083936"/>
            <a:ext cx="876300" cy="647699"/>
          </a:xfrm>
          <a:prstGeom prst="rect">
            <a:avLst/>
          </a:prstGeom>
        </p:spPr>
        <p:txBody>
          <a:bodyPr vert="horz" lIns="91440" tIns="45720" rIns="91440" bIns="45720" rtlCol="0">
            <a:norm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200" noProof="0" dirty="0"/>
              <a:t>2</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00</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33" name="Content Placeholder 6"/>
          <p:cNvSpPr txBox="1">
            <a:spLocks/>
          </p:cNvSpPr>
          <p:nvPr/>
        </p:nvSpPr>
        <p:spPr>
          <a:xfrm>
            <a:off x="457200" y="3927063"/>
            <a:ext cx="8096249" cy="1623626"/>
          </a:xfrm>
          <a:prstGeom prst="rect">
            <a:avLst/>
          </a:prstGeom>
        </p:spPr>
        <p:style>
          <a:lnRef idx="2">
            <a:schemeClr val="accent3"/>
          </a:lnRef>
          <a:fillRef idx="1">
            <a:schemeClr val="lt1"/>
          </a:fillRef>
          <a:effectRef idx="0">
            <a:schemeClr val="accent3"/>
          </a:effectRef>
          <a:fontRef idx="minor">
            <a:schemeClr val="dk1"/>
          </a:fontRef>
        </p:style>
        <p:txBody>
          <a:bodyPr vert="horz" lIns="91440" tIns="45720" rIns="91440" bIns="45720" rtlCol="0">
            <a:normAutofit fontScale="85000" lnSpcReduction="10000"/>
          </a:bodyPr>
          <a:lstStyle/>
          <a:p>
            <a:r>
              <a:rPr lang="en-US" sz="3200" dirty="0" smtClean="0"/>
              <a:t>“Because the gracious hand of my God was upon me, the king granted my requests. So I went to the governors of Trans-Euphrates and gave them the king’s letters.” 					</a:t>
            </a:r>
            <a:r>
              <a:rPr lang="en-US" sz="3200" b="1" dirty="0" smtClean="0"/>
              <a:t>Nehemiah 2:8-9</a:t>
            </a:r>
            <a:endParaRPr lang="en-US" sz="3200" b="1" dirty="0"/>
          </a:p>
        </p:txBody>
      </p:sp>
      <p:cxnSp>
        <p:nvCxnSpPr>
          <p:cNvPr id="24" name="Straight Connector 23"/>
          <p:cNvCxnSpPr/>
          <p:nvPr/>
        </p:nvCxnSpPr>
        <p:spPr>
          <a:xfrm flipV="1">
            <a:off x="3170809" y="2360036"/>
            <a:ext cx="0" cy="762000"/>
          </a:xfrm>
          <a:prstGeom prst="line">
            <a:avLst/>
          </a:prstGeom>
        </p:spPr>
        <p:style>
          <a:lnRef idx="2">
            <a:schemeClr val="accent1"/>
          </a:lnRef>
          <a:fillRef idx="0">
            <a:schemeClr val="accent1"/>
          </a:fillRef>
          <a:effectRef idx="1">
            <a:schemeClr val="accent1"/>
          </a:effectRef>
          <a:fontRef idx="minor">
            <a:schemeClr val="tx1"/>
          </a:fontRef>
        </p:style>
      </p:cxnSp>
      <p:sp>
        <p:nvSpPr>
          <p:cNvPr id="25" name="Content Placeholder 6"/>
          <p:cNvSpPr txBox="1">
            <a:spLocks/>
          </p:cNvSpPr>
          <p:nvPr/>
        </p:nvSpPr>
        <p:spPr>
          <a:xfrm>
            <a:off x="4752601" y="3067050"/>
            <a:ext cx="876300" cy="647699"/>
          </a:xfrm>
          <a:prstGeom prst="rect">
            <a:avLst/>
          </a:prstGeom>
        </p:spPr>
        <p:txBody>
          <a:bodyPr vert="horz" lIns="91440" tIns="45720" rIns="91440" bIns="45720" rtlCol="0">
            <a:norm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300</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26" name="Content Placeholder 6"/>
          <p:cNvSpPr txBox="1">
            <a:spLocks/>
          </p:cNvSpPr>
          <p:nvPr/>
        </p:nvSpPr>
        <p:spPr>
          <a:xfrm>
            <a:off x="6747258" y="3106884"/>
            <a:ext cx="876300" cy="647699"/>
          </a:xfrm>
          <a:prstGeom prst="rect">
            <a:avLst/>
          </a:prstGeom>
        </p:spPr>
        <p:txBody>
          <a:bodyPr vert="horz" lIns="91440" tIns="45720" rIns="91440" bIns="45720" rtlCol="0">
            <a:norm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200" dirty="0"/>
              <a:t>1</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00</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cxnSp>
        <p:nvCxnSpPr>
          <p:cNvPr id="27" name="Straight Connector 26"/>
          <p:cNvCxnSpPr/>
          <p:nvPr/>
        </p:nvCxnSpPr>
        <p:spPr>
          <a:xfrm flipV="1">
            <a:off x="8162698" y="2343150"/>
            <a:ext cx="0" cy="762000"/>
          </a:xfrm>
          <a:prstGeom prst="line">
            <a:avLst/>
          </a:prstGeom>
        </p:spPr>
        <p:style>
          <a:lnRef idx="2">
            <a:schemeClr val="accent1"/>
          </a:lnRef>
          <a:fillRef idx="0">
            <a:schemeClr val="accent1"/>
          </a:fillRef>
          <a:effectRef idx="1">
            <a:schemeClr val="accent1"/>
          </a:effectRef>
          <a:fontRef idx="minor">
            <a:schemeClr val="tx1"/>
          </a:fontRef>
        </p:style>
      </p:cxnSp>
      <p:sp>
        <p:nvSpPr>
          <p:cNvPr id="34" name="Content Placeholder 6"/>
          <p:cNvSpPr txBox="1">
            <a:spLocks/>
          </p:cNvSpPr>
          <p:nvPr/>
        </p:nvSpPr>
        <p:spPr>
          <a:xfrm>
            <a:off x="7724548" y="3073790"/>
            <a:ext cx="876300" cy="647699"/>
          </a:xfrm>
          <a:prstGeom prst="rect">
            <a:avLst/>
          </a:prstGeom>
        </p:spPr>
        <p:txBody>
          <a:bodyPr vert="horz" lIns="91440" tIns="45720" rIns="91440" bIns="45720" rtlCol="0">
            <a:norm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lang="en-US" sz="3200" dirty="0"/>
              <a:t>1</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31" name="Content Placeholder 6"/>
          <p:cNvSpPr txBox="1">
            <a:spLocks/>
          </p:cNvSpPr>
          <p:nvPr/>
        </p:nvSpPr>
        <p:spPr>
          <a:xfrm rot="18380489">
            <a:off x="7433292" y="1400375"/>
            <a:ext cx="1571807" cy="69760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3600" b="1" i="0" u="none" strike="noStrike" kern="1200" cap="none" spc="0" normalizeH="0" baseline="0" noProof="0" dirty="0" smtClean="0">
                <a:ln>
                  <a:noFill/>
                </a:ln>
                <a:solidFill>
                  <a:schemeClr val="bg1"/>
                </a:solidFill>
                <a:effectLst/>
                <a:uLnTx/>
                <a:uFillTx/>
                <a:latin typeface="+mn-lt"/>
                <a:ea typeface="+mn-ea"/>
                <a:cs typeface="+mn-cs"/>
              </a:rPr>
              <a:t>Jesus</a:t>
            </a:r>
            <a:endParaRPr kumimoji="0" lang="en-US" sz="3600" b="1" i="0" u="none" strike="noStrike" kern="1200" cap="none" spc="0" normalizeH="0" baseline="0" noProof="0" dirty="0">
              <a:ln>
                <a:noFill/>
              </a:ln>
              <a:solidFill>
                <a:schemeClr val="bg1"/>
              </a:solidFill>
              <a:effectLst/>
              <a:uLnTx/>
              <a:uFillTx/>
              <a:latin typeface="+mn-lt"/>
              <a:ea typeface="+mn-ea"/>
              <a:cs typeface="+mn-cs"/>
            </a:endParaRPr>
          </a:p>
        </p:txBody>
      </p:sp>
      <p:sp>
        <p:nvSpPr>
          <p:cNvPr id="2" name="TextBox 1"/>
          <p:cNvSpPr txBox="1"/>
          <p:nvPr/>
        </p:nvSpPr>
        <p:spPr>
          <a:xfrm>
            <a:off x="4374069" y="191926"/>
            <a:ext cx="4179380" cy="1200328"/>
          </a:xfrm>
          <a:prstGeom prst="rect">
            <a:avLst/>
          </a:prstGeom>
          <a:noFill/>
        </p:spPr>
        <p:txBody>
          <a:bodyPr wrap="square" rtlCol="0">
            <a:spAutoFit/>
          </a:bodyPr>
          <a:lstStyle/>
          <a:p>
            <a:r>
              <a:rPr lang="en-US" sz="2400" dirty="0" smtClean="0"/>
              <a:t>“The word that goes out </a:t>
            </a:r>
            <a:r>
              <a:rPr lang="en-US" sz="2400" b="1" dirty="0" smtClean="0"/>
              <a:t>to restore</a:t>
            </a:r>
            <a:r>
              <a:rPr lang="en-US" sz="2400" dirty="0" smtClean="0"/>
              <a:t> and rebuild Jerusalem.” </a:t>
            </a:r>
            <a:r>
              <a:rPr lang="en-US" sz="2400" b="1" dirty="0" smtClean="0"/>
              <a:t>Daniel 9:25</a:t>
            </a:r>
            <a:endParaRPr lang="en-US" sz="2400" b="1" dirty="0"/>
          </a:p>
        </p:txBody>
      </p:sp>
      <p:sp>
        <p:nvSpPr>
          <p:cNvPr id="30" name="Content Placeholder 6"/>
          <p:cNvSpPr txBox="1">
            <a:spLocks/>
          </p:cNvSpPr>
          <p:nvPr/>
        </p:nvSpPr>
        <p:spPr>
          <a:xfrm rot="18380489">
            <a:off x="2762816" y="1597864"/>
            <a:ext cx="1675828" cy="56680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2800" b="1" i="0" u="none" strike="noStrike" kern="1200" cap="none" spc="0" normalizeH="0" baseline="0" noProof="0" dirty="0" smtClean="0">
                <a:ln>
                  <a:noFill/>
                </a:ln>
                <a:solidFill>
                  <a:schemeClr val="bg1"/>
                </a:solidFill>
                <a:effectLst/>
                <a:uLnTx/>
                <a:uFillTx/>
                <a:latin typeface="+mn-lt"/>
                <a:ea typeface="+mn-ea"/>
                <a:cs typeface="+mn-cs"/>
              </a:rPr>
              <a:t>Darius I</a:t>
            </a:r>
            <a:endParaRPr kumimoji="0" lang="en-US" sz="2800" b="1" i="0" u="none" strike="noStrike" kern="1200" cap="none" spc="0" normalizeH="0" baseline="0" noProof="0" dirty="0">
              <a:ln>
                <a:noFill/>
              </a:ln>
              <a:solidFill>
                <a:schemeClr val="bg1"/>
              </a:solidFill>
              <a:effectLst/>
              <a:uLnTx/>
              <a:uFillTx/>
              <a:latin typeface="+mn-lt"/>
              <a:ea typeface="+mn-ea"/>
              <a:cs typeface="+mn-cs"/>
            </a:endParaRPr>
          </a:p>
        </p:txBody>
      </p:sp>
      <p:sp>
        <p:nvSpPr>
          <p:cNvPr id="35" name="Content Placeholder 6"/>
          <p:cNvSpPr txBox="1">
            <a:spLocks/>
          </p:cNvSpPr>
          <p:nvPr/>
        </p:nvSpPr>
        <p:spPr>
          <a:xfrm rot="18380489">
            <a:off x="3374803" y="1932506"/>
            <a:ext cx="1873108" cy="5668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2800" b="1" i="0" u="none" strike="noStrike" kern="1200" cap="none" spc="0" normalizeH="0" baseline="0" noProof="0" dirty="0" err="1" smtClean="0">
                <a:ln>
                  <a:noFill/>
                </a:ln>
                <a:solidFill>
                  <a:schemeClr val="bg1"/>
                </a:solidFill>
                <a:effectLst/>
                <a:uLnTx/>
                <a:uFillTx/>
                <a:latin typeface="+mn-lt"/>
                <a:ea typeface="+mn-ea"/>
                <a:cs typeface="+mn-cs"/>
              </a:rPr>
              <a:t>Artaxerxess</a:t>
            </a:r>
            <a:endParaRPr kumimoji="0" lang="en-US" sz="2800" b="1" i="0" u="none" strike="noStrike" kern="1200" cap="none" spc="0" normalizeH="0" baseline="0" noProof="0" dirty="0">
              <a:ln>
                <a:noFill/>
              </a:ln>
              <a:solidFill>
                <a:schemeClr val="bg1"/>
              </a:solidFill>
              <a:effectLst/>
              <a:uLnTx/>
              <a:uFillTx/>
              <a:latin typeface="+mn-lt"/>
              <a:ea typeface="+mn-ea"/>
              <a:cs typeface="+mn-cs"/>
            </a:endParaRPr>
          </a:p>
        </p:txBody>
      </p:sp>
      <p:sp>
        <p:nvSpPr>
          <p:cNvPr id="36" name="TextBox 35"/>
          <p:cNvSpPr txBox="1"/>
          <p:nvPr/>
        </p:nvSpPr>
        <p:spPr>
          <a:xfrm>
            <a:off x="0" y="8023"/>
            <a:ext cx="4179380" cy="584776"/>
          </a:xfrm>
          <a:prstGeom prst="rect">
            <a:avLst/>
          </a:prstGeom>
          <a:noFill/>
        </p:spPr>
        <p:txBody>
          <a:bodyPr wrap="square" rtlCol="0">
            <a:spAutoFit/>
          </a:bodyPr>
          <a:lstStyle/>
          <a:p>
            <a:r>
              <a:rPr lang="en-US" sz="3200" b="1" dirty="0" smtClean="0"/>
              <a:t>1. Restoration</a:t>
            </a:r>
            <a:endParaRPr lang="en-US" sz="3200" b="1" dirty="0"/>
          </a:p>
        </p:txBody>
      </p:sp>
      <p:sp>
        <p:nvSpPr>
          <p:cNvPr id="37" name="Content Placeholder 6"/>
          <p:cNvSpPr txBox="1">
            <a:spLocks/>
          </p:cNvSpPr>
          <p:nvPr/>
        </p:nvSpPr>
        <p:spPr>
          <a:xfrm rot="18380489">
            <a:off x="2037094" y="1728251"/>
            <a:ext cx="1840311" cy="56680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2800" b="1" i="0" u="none" strike="noStrike" kern="1200" cap="none" spc="0" normalizeH="0" baseline="0" noProof="0" dirty="0" smtClean="0">
                <a:ln>
                  <a:noFill/>
                </a:ln>
                <a:solidFill>
                  <a:schemeClr val="bg1"/>
                </a:solidFill>
                <a:effectLst/>
                <a:uLnTx/>
                <a:uFillTx/>
                <a:latin typeface="+mn-lt"/>
                <a:ea typeface="+mn-ea"/>
                <a:cs typeface="+mn-cs"/>
              </a:rPr>
              <a:t>Cyrus: </a:t>
            </a:r>
            <a:endParaRPr kumimoji="0" lang="en-US" sz="2800" b="1"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25917969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Isosceles Triangle 27"/>
          <p:cNvSpPr/>
          <p:nvPr/>
        </p:nvSpPr>
        <p:spPr>
          <a:xfrm>
            <a:off x="3124200" y="1371600"/>
            <a:ext cx="1295400" cy="2057400"/>
          </a:xfrm>
          <a:prstGeom prst="triangle">
            <a:avLst>
              <a:gd name="adj" fmla="val 100000"/>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26" name="Right Arrow 25"/>
          <p:cNvSpPr/>
          <p:nvPr/>
        </p:nvSpPr>
        <p:spPr>
          <a:xfrm rot="5400000">
            <a:off x="3695700" y="2171700"/>
            <a:ext cx="1676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descr="flame-symbol3.jpg"/>
          <p:cNvPicPr>
            <a:picLocks noChangeAspect="1"/>
          </p:cNvPicPr>
          <p:nvPr/>
        </p:nvPicPr>
        <p:blipFill>
          <a:blip r:embed="rId3" cstate="print"/>
          <a:srcRect l="30000" r="30000" b="6250"/>
          <a:stretch>
            <a:fillRect/>
          </a:stretch>
        </p:blipFill>
        <p:spPr>
          <a:xfrm>
            <a:off x="3581400" y="4038600"/>
            <a:ext cx="482600" cy="904875"/>
          </a:xfrm>
          <a:prstGeom prst="rect">
            <a:avLst/>
          </a:prstGeom>
        </p:spPr>
      </p:pic>
      <p:pic>
        <p:nvPicPr>
          <p:cNvPr id="16" name="Picture 15" descr="Peace-Sign-Sticker-(5150).jpg"/>
          <p:cNvPicPr>
            <a:picLocks noChangeAspect="1"/>
          </p:cNvPicPr>
          <p:nvPr/>
        </p:nvPicPr>
        <p:blipFill>
          <a:blip r:embed="rId4" cstate="print"/>
          <a:stretch>
            <a:fillRect/>
          </a:stretch>
        </p:blipFill>
        <p:spPr>
          <a:xfrm>
            <a:off x="2286000" y="4114800"/>
            <a:ext cx="670639" cy="695325"/>
          </a:xfrm>
          <a:prstGeom prst="rect">
            <a:avLst/>
          </a:prstGeom>
        </p:spPr>
      </p:pic>
      <p:sp>
        <p:nvSpPr>
          <p:cNvPr id="4" name="TextBox 3"/>
          <p:cNvSpPr txBox="1"/>
          <p:nvPr/>
        </p:nvSpPr>
        <p:spPr>
          <a:xfrm>
            <a:off x="990600" y="76200"/>
            <a:ext cx="6629400" cy="70788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4000" b="1" dirty="0" smtClean="0"/>
              <a:t>Overview of the End Times:</a:t>
            </a:r>
            <a:endParaRPr lang="en-US" sz="4000" b="1" dirty="0"/>
          </a:p>
        </p:txBody>
      </p:sp>
      <p:cxnSp>
        <p:nvCxnSpPr>
          <p:cNvPr id="6" name="Straight Connector 5"/>
          <p:cNvCxnSpPr/>
          <p:nvPr/>
        </p:nvCxnSpPr>
        <p:spPr>
          <a:xfrm>
            <a:off x="381000" y="4050268"/>
            <a:ext cx="8305800" cy="0"/>
          </a:xfrm>
          <a:prstGeom prst="line">
            <a:avLst/>
          </a:prstGeom>
          <a:ln w="5715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981200" y="3669268"/>
            <a:ext cx="0" cy="76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200400" y="4038600"/>
            <a:ext cx="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495800" y="3657600"/>
            <a:ext cx="0" cy="76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696200" y="3733800"/>
            <a:ext cx="0" cy="76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057400" y="3505200"/>
            <a:ext cx="2362200" cy="461665"/>
          </a:xfrm>
          <a:prstGeom prst="rect">
            <a:avLst/>
          </a:prstGeom>
        </p:spPr>
        <p:style>
          <a:lnRef idx="0">
            <a:schemeClr val="dk1"/>
          </a:lnRef>
          <a:fillRef idx="3">
            <a:schemeClr val="dk1"/>
          </a:fillRef>
          <a:effectRef idx="3">
            <a:schemeClr val="dk1"/>
          </a:effectRef>
          <a:fontRef idx="minor">
            <a:schemeClr val="lt1"/>
          </a:fontRef>
        </p:style>
        <p:txBody>
          <a:bodyPr wrap="square" rtlCol="0">
            <a:spAutoFit/>
          </a:bodyPr>
          <a:lstStyle/>
          <a:p>
            <a:pPr algn="ctr"/>
            <a:r>
              <a:rPr lang="en-US" sz="2400" b="1" dirty="0" smtClean="0"/>
              <a:t>7 yr. Tribulation</a:t>
            </a:r>
            <a:endParaRPr lang="en-US" sz="2400" b="1" dirty="0"/>
          </a:p>
        </p:txBody>
      </p:sp>
      <p:sp>
        <p:nvSpPr>
          <p:cNvPr id="14" name="TextBox 13"/>
          <p:cNvSpPr txBox="1"/>
          <p:nvPr/>
        </p:nvSpPr>
        <p:spPr>
          <a:xfrm rot="3908910">
            <a:off x="2678012" y="4661327"/>
            <a:ext cx="1525574" cy="830997"/>
          </a:xfrm>
          <a:prstGeom prst="rect">
            <a:avLst/>
          </a:prstGeom>
          <a:noFill/>
        </p:spPr>
        <p:txBody>
          <a:bodyPr wrap="square" rtlCol="0">
            <a:spAutoFit/>
          </a:bodyPr>
          <a:lstStyle/>
          <a:p>
            <a:r>
              <a:rPr lang="en-US" sz="2400" dirty="0" err="1" smtClean="0"/>
              <a:t>AntiChrist</a:t>
            </a:r>
            <a:r>
              <a:rPr lang="en-US" sz="2400" dirty="0" smtClean="0"/>
              <a:t> </a:t>
            </a:r>
          </a:p>
          <a:p>
            <a:r>
              <a:rPr lang="en-US" sz="2400" dirty="0" smtClean="0"/>
              <a:t>Revealed</a:t>
            </a:r>
            <a:endParaRPr lang="en-US" sz="2400" dirty="0"/>
          </a:p>
        </p:txBody>
      </p:sp>
      <p:sp>
        <p:nvSpPr>
          <p:cNvPr id="15" name="TextBox 14"/>
          <p:cNvSpPr txBox="1"/>
          <p:nvPr/>
        </p:nvSpPr>
        <p:spPr>
          <a:xfrm rot="3998755">
            <a:off x="1390014" y="5001713"/>
            <a:ext cx="1903641" cy="461665"/>
          </a:xfrm>
          <a:prstGeom prst="rect">
            <a:avLst/>
          </a:prstGeom>
          <a:noFill/>
        </p:spPr>
        <p:txBody>
          <a:bodyPr wrap="square" rtlCol="0">
            <a:spAutoFit/>
          </a:bodyPr>
          <a:lstStyle/>
          <a:p>
            <a:r>
              <a:rPr lang="en-US" sz="2400" dirty="0" smtClean="0"/>
              <a:t>Peace Treaty</a:t>
            </a:r>
            <a:endParaRPr lang="en-US" sz="2400" dirty="0"/>
          </a:p>
        </p:txBody>
      </p:sp>
      <p:sp>
        <p:nvSpPr>
          <p:cNvPr id="17" name="Isosceles Triangle 16"/>
          <p:cNvSpPr/>
          <p:nvPr/>
        </p:nvSpPr>
        <p:spPr>
          <a:xfrm>
            <a:off x="381000" y="3581400"/>
            <a:ext cx="1524000" cy="381000"/>
          </a:xfrm>
          <a:prstGeom prst="triangle">
            <a:avLst>
              <a:gd name="adj" fmla="val 100000"/>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8" name="TextBox 17"/>
          <p:cNvSpPr txBox="1"/>
          <p:nvPr/>
        </p:nvSpPr>
        <p:spPr>
          <a:xfrm rot="20769957">
            <a:off x="71424" y="3037542"/>
            <a:ext cx="1925422" cy="830997"/>
          </a:xfrm>
          <a:prstGeom prst="rect">
            <a:avLst/>
          </a:prstGeom>
          <a:noFill/>
        </p:spPr>
        <p:txBody>
          <a:bodyPr wrap="square" rtlCol="0">
            <a:spAutoFit/>
          </a:bodyPr>
          <a:lstStyle/>
          <a:p>
            <a:pPr algn="ctr"/>
            <a:r>
              <a:rPr lang="en-US" sz="2400" dirty="0" smtClean="0"/>
              <a:t>Increasing</a:t>
            </a:r>
          </a:p>
          <a:p>
            <a:pPr algn="ctr"/>
            <a:r>
              <a:rPr lang="en-US" sz="2400" dirty="0" smtClean="0"/>
              <a:t>“Birth Pains”</a:t>
            </a:r>
            <a:endParaRPr lang="en-US" sz="2400" dirty="0"/>
          </a:p>
        </p:txBody>
      </p:sp>
      <p:sp>
        <p:nvSpPr>
          <p:cNvPr id="19" name="Right Arrow 18"/>
          <p:cNvSpPr/>
          <p:nvPr/>
        </p:nvSpPr>
        <p:spPr>
          <a:xfrm rot="16200000">
            <a:off x="876300" y="2324100"/>
            <a:ext cx="1676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838200" y="838200"/>
            <a:ext cx="1981200" cy="830997"/>
          </a:xfrm>
          <a:prstGeom prst="rect">
            <a:avLst/>
          </a:prstGeom>
          <a:noFill/>
        </p:spPr>
        <p:txBody>
          <a:bodyPr wrap="square" rtlCol="0">
            <a:spAutoFit/>
          </a:bodyPr>
          <a:lstStyle/>
          <a:p>
            <a:pPr algn="ctr"/>
            <a:r>
              <a:rPr lang="en-US" sz="2400" dirty="0" smtClean="0"/>
              <a:t>Rapture of </a:t>
            </a:r>
          </a:p>
          <a:p>
            <a:pPr algn="ctr"/>
            <a:r>
              <a:rPr lang="en-US" sz="2400" dirty="0" smtClean="0"/>
              <a:t>the Church(?)</a:t>
            </a:r>
            <a:endParaRPr lang="en-US" sz="2400" dirty="0"/>
          </a:p>
        </p:txBody>
      </p:sp>
      <p:sp>
        <p:nvSpPr>
          <p:cNvPr id="22" name="TextBox 21"/>
          <p:cNvSpPr txBox="1"/>
          <p:nvPr/>
        </p:nvSpPr>
        <p:spPr>
          <a:xfrm>
            <a:off x="3276600" y="2590800"/>
            <a:ext cx="1143000" cy="830997"/>
          </a:xfrm>
          <a:prstGeom prst="rect">
            <a:avLst/>
          </a:prstGeom>
          <a:noFill/>
        </p:spPr>
        <p:txBody>
          <a:bodyPr wrap="square" rtlCol="0">
            <a:spAutoFit/>
          </a:bodyPr>
          <a:lstStyle/>
          <a:p>
            <a:pPr algn="r"/>
            <a:r>
              <a:rPr lang="en-US" sz="2400" dirty="0" smtClean="0"/>
              <a:t>War &amp;</a:t>
            </a:r>
          </a:p>
          <a:p>
            <a:pPr algn="r"/>
            <a:r>
              <a:rPr lang="en-US" sz="2400" dirty="0" smtClean="0"/>
              <a:t>Wrath</a:t>
            </a:r>
            <a:endParaRPr lang="en-US" sz="2400" dirty="0"/>
          </a:p>
        </p:txBody>
      </p:sp>
      <p:sp>
        <p:nvSpPr>
          <p:cNvPr id="23" name="TextBox 22"/>
          <p:cNvSpPr txBox="1"/>
          <p:nvPr/>
        </p:nvSpPr>
        <p:spPr>
          <a:xfrm>
            <a:off x="152400" y="4114800"/>
            <a:ext cx="1752600" cy="1200329"/>
          </a:xfrm>
          <a:prstGeom prst="rect">
            <a:avLst/>
          </a:prstGeom>
          <a:noFill/>
        </p:spPr>
        <p:txBody>
          <a:bodyPr wrap="square" rtlCol="0">
            <a:spAutoFit/>
          </a:bodyPr>
          <a:lstStyle/>
          <a:p>
            <a:pPr algn="r"/>
            <a:r>
              <a:rPr lang="en-US" sz="2400" dirty="0" smtClean="0"/>
              <a:t>Deception</a:t>
            </a:r>
          </a:p>
          <a:p>
            <a:pPr algn="r"/>
            <a:r>
              <a:rPr lang="en-US" sz="2400" dirty="0" smtClean="0"/>
              <a:t>Devastation</a:t>
            </a:r>
          </a:p>
          <a:p>
            <a:pPr algn="r"/>
            <a:r>
              <a:rPr lang="en-US" sz="2400" dirty="0" smtClean="0"/>
              <a:t>Declaration</a:t>
            </a:r>
            <a:endParaRPr lang="en-US" sz="2400" dirty="0"/>
          </a:p>
        </p:txBody>
      </p:sp>
      <p:sp>
        <p:nvSpPr>
          <p:cNvPr id="24" name="TextBox 23"/>
          <p:cNvSpPr txBox="1"/>
          <p:nvPr/>
        </p:nvSpPr>
        <p:spPr>
          <a:xfrm rot="3847548">
            <a:off x="3810852" y="4852159"/>
            <a:ext cx="1815606" cy="461665"/>
          </a:xfrm>
          <a:prstGeom prst="rect">
            <a:avLst/>
          </a:prstGeom>
          <a:noFill/>
        </p:spPr>
        <p:txBody>
          <a:bodyPr wrap="square" rtlCol="0">
            <a:spAutoFit/>
          </a:bodyPr>
          <a:lstStyle/>
          <a:p>
            <a:r>
              <a:rPr lang="en-US" sz="2400" dirty="0" smtClean="0"/>
              <a:t>Armageddon</a:t>
            </a:r>
            <a:endParaRPr lang="en-US" sz="2400" dirty="0"/>
          </a:p>
        </p:txBody>
      </p:sp>
      <p:sp>
        <p:nvSpPr>
          <p:cNvPr id="25" name="TextBox 24"/>
          <p:cNvSpPr txBox="1"/>
          <p:nvPr/>
        </p:nvSpPr>
        <p:spPr>
          <a:xfrm>
            <a:off x="4572000" y="3505200"/>
            <a:ext cx="3048000" cy="457200"/>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en-US" sz="2400" b="1" dirty="0" smtClean="0"/>
              <a:t>The Millennium</a:t>
            </a:r>
            <a:endParaRPr lang="en-US" sz="2400" b="1" dirty="0"/>
          </a:p>
        </p:txBody>
      </p:sp>
      <p:sp>
        <p:nvSpPr>
          <p:cNvPr id="27" name="TextBox 26"/>
          <p:cNvSpPr txBox="1"/>
          <p:nvPr/>
        </p:nvSpPr>
        <p:spPr>
          <a:xfrm>
            <a:off x="3581400" y="693003"/>
            <a:ext cx="1981200" cy="830997"/>
          </a:xfrm>
          <a:prstGeom prst="rect">
            <a:avLst/>
          </a:prstGeom>
          <a:noFill/>
        </p:spPr>
        <p:txBody>
          <a:bodyPr wrap="square" rtlCol="0">
            <a:spAutoFit/>
          </a:bodyPr>
          <a:lstStyle/>
          <a:p>
            <a:pPr algn="ctr"/>
            <a:r>
              <a:rPr lang="en-US" sz="2400" dirty="0" smtClean="0"/>
              <a:t>Return </a:t>
            </a:r>
          </a:p>
          <a:p>
            <a:pPr algn="ctr"/>
            <a:r>
              <a:rPr lang="en-US" sz="2400" dirty="0" smtClean="0"/>
              <a:t>Of Christ</a:t>
            </a:r>
            <a:endParaRPr lang="en-US" sz="2400" dirty="0"/>
          </a:p>
        </p:txBody>
      </p:sp>
      <p:sp>
        <p:nvSpPr>
          <p:cNvPr id="29" name="TextBox 28"/>
          <p:cNvSpPr txBox="1"/>
          <p:nvPr/>
        </p:nvSpPr>
        <p:spPr>
          <a:xfrm>
            <a:off x="6705600" y="2217003"/>
            <a:ext cx="1981200"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Final Judgment</a:t>
            </a:r>
            <a:endParaRPr lang="en-US" sz="2400" dirty="0"/>
          </a:p>
        </p:txBody>
      </p:sp>
      <p:cxnSp>
        <p:nvCxnSpPr>
          <p:cNvPr id="31" name="Straight Arrow Connector 30"/>
          <p:cNvCxnSpPr>
            <a:stCxn id="29" idx="2"/>
          </p:cNvCxnSpPr>
          <p:nvPr/>
        </p:nvCxnSpPr>
        <p:spPr>
          <a:xfrm>
            <a:off x="7696200" y="3048000"/>
            <a:ext cx="0" cy="693003"/>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4800600" y="4114800"/>
            <a:ext cx="2667000" cy="1200329"/>
          </a:xfrm>
          <a:prstGeom prst="rect">
            <a:avLst/>
          </a:prstGeom>
          <a:noFill/>
        </p:spPr>
        <p:txBody>
          <a:bodyPr wrap="square" rtlCol="0">
            <a:spAutoFit/>
          </a:bodyPr>
          <a:lstStyle/>
          <a:p>
            <a:pPr algn="ctr"/>
            <a:r>
              <a:rPr lang="en-US" sz="2400" dirty="0" smtClean="0"/>
              <a:t>Satan bound</a:t>
            </a:r>
          </a:p>
          <a:p>
            <a:pPr algn="ctr"/>
            <a:r>
              <a:rPr lang="en-US" sz="2400" dirty="0" smtClean="0"/>
              <a:t>Jesus reigns</a:t>
            </a:r>
          </a:p>
          <a:p>
            <a:pPr algn="ctr"/>
            <a:r>
              <a:rPr lang="en-US" sz="2400" dirty="0" smtClean="0"/>
              <a:t>Martyrs rule</a:t>
            </a:r>
            <a:endParaRPr lang="en-US" sz="2400" dirty="0"/>
          </a:p>
        </p:txBody>
      </p:sp>
      <p:sp>
        <p:nvSpPr>
          <p:cNvPr id="33" name="TextBox 32"/>
          <p:cNvSpPr txBox="1"/>
          <p:nvPr/>
        </p:nvSpPr>
        <p:spPr>
          <a:xfrm>
            <a:off x="7848600" y="563940"/>
            <a:ext cx="1219200" cy="1569660"/>
          </a:xfrm>
          <a:prstGeom prst="rect">
            <a:avLst/>
          </a:prstGeom>
          <a:solidFill>
            <a:srgbClr val="FFFF00"/>
          </a:solidFill>
          <a:effectLst>
            <a:glow rad="228600">
              <a:srgbClr val="FFFF00">
                <a:alpha val="40000"/>
              </a:srgbClr>
            </a:glow>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New Heaven &amp; New Earth</a:t>
            </a:r>
            <a:endParaRPr lang="en-US"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p Arrow 2"/>
          <p:cNvSpPr/>
          <p:nvPr/>
        </p:nvSpPr>
        <p:spPr>
          <a:xfrm>
            <a:off x="3966453" y="3949949"/>
            <a:ext cx="288995" cy="1349861"/>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 name="Straight Connector 4"/>
          <p:cNvCxnSpPr/>
          <p:nvPr/>
        </p:nvCxnSpPr>
        <p:spPr>
          <a:xfrm>
            <a:off x="597617" y="2975030"/>
            <a:ext cx="8089183" cy="0"/>
          </a:xfrm>
          <a:prstGeom prst="line">
            <a:avLst/>
          </a:prstGeom>
        </p:spPr>
        <p:style>
          <a:lnRef idx="2">
            <a:schemeClr val="accent1"/>
          </a:lnRef>
          <a:fillRef idx="0">
            <a:schemeClr val="accent1"/>
          </a:fillRef>
          <a:effectRef idx="1">
            <a:schemeClr val="accent1"/>
          </a:effectRef>
          <a:fontRef idx="minor">
            <a:schemeClr val="tx1"/>
          </a:fontRef>
        </p:style>
      </p:cxnSp>
      <p:sp>
        <p:nvSpPr>
          <p:cNvPr id="7" name="Content Placeholder 6"/>
          <p:cNvSpPr>
            <a:spLocks noGrp="1"/>
          </p:cNvSpPr>
          <p:nvPr>
            <p:ph idx="1"/>
          </p:nvPr>
        </p:nvSpPr>
        <p:spPr>
          <a:xfrm>
            <a:off x="654767" y="3356030"/>
            <a:ext cx="876300" cy="647699"/>
          </a:xfrm>
        </p:spPr>
        <p:txBody>
          <a:bodyPr>
            <a:normAutofit/>
          </a:bodyPr>
          <a:lstStyle/>
          <a:p>
            <a:pPr marL="0" indent="0">
              <a:buNone/>
            </a:pPr>
            <a:r>
              <a:rPr lang="en-US" dirty="0" smtClean="0"/>
              <a:t>605</a:t>
            </a:r>
            <a:endParaRPr lang="en-US" dirty="0"/>
          </a:p>
        </p:txBody>
      </p:sp>
      <p:cxnSp>
        <p:nvCxnSpPr>
          <p:cNvPr id="6" name="Straight Connector 5"/>
          <p:cNvCxnSpPr/>
          <p:nvPr/>
        </p:nvCxnSpPr>
        <p:spPr>
          <a:xfrm flipV="1">
            <a:off x="1054817" y="2594030"/>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V="1">
            <a:off x="1752953" y="2594030"/>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4098668" y="2604704"/>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V="1">
            <a:off x="2437755" y="2606340"/>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V="1">
            <a:off x="5030498" y="2587290"/>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V="1">
            <a:off x="6503704" y="2610916"/>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flipV="1">
            <a:off x="7310832" y="2627124"/>
            <a:ext cx="0" cy="762000"/>
          </a:xfrm>
          <a:prstGeom prst="line">
            <a:avLst/>
          </a:prstGeom>
        </p:spPr>
        <p:style>
          <a:lnRef idx="2">
            <a:schemeClr val="accent1"/>
          </a:lnRef>
          <a:fillRef idx="0">
            <a:schemeClr val="accent1"/>
          </a:fillRef>
          <a:effectRef idx="1">
            <a:schemeClr val="accent1"/>
          </a:effectRef>
          <a:fontRef idx="minor">
            <a:schemeClr val="tx1"/>
          </a:fontRef>
        </p:style>
      </p:cxnSp>
      <p:sp>
        <p:nvSpPr>
          <p:cNvPr id="15" name="Content Placeholder 6"/>
          <p:cNvSpPr txBox="1">
            <a:spLocks/>
          </p:cNvSpPr>
          <p:nvPr/>
        </p:nvSpPr>
        <p:spPr>
          <a:xfrm>
            <a:off x="2738686" y="3351024"/>
            <a:ext cx="876300" cy="647699"/>
          </a:xfrm>
          <a:prstGeom prst="rect">
            <a:avLst/>
          </a:prstGeom>
        </p:spPr>
        <p:txBody>
          <a:bodyPr vert="horz" lIns="91440" tIns="45720" rIns="91440" bIns="45720" rtlCol="0">
            <a:norm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519</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8" name="Content Placeholder 6"/>
          <p:cNvSpPr txBox="1">
            <a:spLocks/>
          </p:cNvSpPr>
          <p:nvPr/>
        </p:nvSpPr>
        <p:spPr>
          <a:xfrm>
            <a:off x="1999605" y="3356030"/>
            <a:ext cx="876300" cy="647699"/>
          </a:xfrm>
          <a:prstGeom prst="rect">
            <a:avLst/>
          </a:prstGeom>
        </p:spPr>
        <p:txBody>
          <a:bodyPr vert="horz" lIns="91440" tIns="45720" rIns="91440" bIns="45720" rtlCol="0">
            <a:norm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539</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9" name="Content Placeholder 6"/>
          <p:cNvSpPr txBox="1">
            <a:spLocks/>
          </p:cNvSpPr>
          <p:nvPr/>
        </p:nvSpPr>
        <p:spPr>
          <a:xfrm>
            <a:off x="909305" y="1816011"/>
            <a:ext cx="1646155" cy="742193"/>
          </a:xfrm>
          <a:prstGeom prst="rect">
            <a:avLst/>
          </a:prstGeom>
          <a:solidFill>
            <a:schemeClr val="accent1">
              <a:lumMod val="40000"/>
              <a:lumOff val="60000"/>
            </a:schemeClr>
          </a:solidFill>
        </p:spPr>
        <p:style>
          <a:lnRef idx="2">
            <a:schemeClr val="accent4"/>
          </a:lnRef>
          <a:fillRef idx="1">
            <a:schemeClr val="lt1"/>
          </a:fillRef>
          <a:effectRef idx="0">
            <a:schemeClr val="accent4"/>
          </a:effectRef>
          <a:fontRef idx="minor">
            <a:schemeClr val="dk1"/>
          </a:fontRef>
        </p:style>
        <p:txBody>
          <a:bodyPr vert="horz" lIns="91440" tIns="45720" rIns="91440" bIns="45720" rtlCol="0">
            <a:norm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3600" b="1" i="0" u="none" strike="noStrike" kern="1200" cap="none" spc="0" normalizeH="0" baseline="0" noProof="0" dirty="0" smtClean="0">
                <a:ln>
                  <a:noFill/>
                </a:ln>
                <a:solidFill>
                  <a:schemeClr val="tx1"/>
                </a:solidFill>
                <a:effectLst/>
                <a:uLnTx/>
                <a:uFillTx/>
                <a:latin typeface="+mn-lt"/>
                <a:ea typeface="+mn-ea"/>
                <a:cs typeface="+mn-cs"/>
              </a:rPr>
              <a:t>Daniel</a:t>
            </a:r>
            <a:endParaRPr kumimoji="0" lang="en-US" sz="3600" b="1" i="0" u="none" strike="noStrike" kern="1200" cap="none" spc="0" normalizeH="0" baseline="0" noProof="0" dirty="0">
              <a:ln>
                <a:noFill/>
              </a:ln>
              <a:solidFill>
                <a:schemeClr val="tx1"/>
              </a:solidFill>
              <a:effectLst/>
              <a:uLnTx/>
              <a:uFillTx/>
              <a:latin typeface="+mn-lt"/>
              <a:ea typeface="+mn-ea"/>
              <a:cs typeface="+mn-cs"/>
            </a:endParaRPr>
          </a:p>
        </p:txBody>
      </p:sp>
      <p:sp>
        <p:nvSpPr>
          <p:cNvPr id="29" name="Content Placeholder 6"/>
          <p:cNvSpPr txBox="1">
            <a:spLocks/>
          </p:cNvSpPr>
          <p:nvPr/>
        </p:nvSpPr>
        <p:spPr>
          <a:xfrm>
            <a:off x="3614985" y="3347654"/>
            <a:ext cx="1137615" cy="647699"/>
          </a:xfrm>
          <a:prstGeom prst="rect">
            <a:avLst/>
          </a:prstGeom>
        </p:spPr>
        <p:txBody>
          <a:bodyPr vert="horz" lIns="91440" tIns="45720" rIns="91440" bIns="45720" rtlCol="0">
            <a:normAutofit fontScale="92500" lnSpcReduction="10000"/>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4000" b="1" i="0" u="none" strike="noStrike" kern="1200" cap="none" spc="0" normalizeH="0" baseline="0" noProof="0" dirty="0" smtClean="0">
                <a:ln>
                  <a:noFill/>
                </a:ln>
                <a:solidFill>
                  <a:schemeClr val="tx1"/>
                </a:solidFill>
                <a:effectLst/>
                <a:uLnTx/>
                <a:uFillTx/>
                <a:latin typeface="+mn-lt"/>
                <a:ea typeface="+mn-ea"/>
                <a:cs typeface="+mn-cs"/>
              </a:rPr>
              <a:t>444</a:t>
            </a:r>
            <a:endParaRPr kumimoji="0" lang="en-US" sz="3200" b="1" i="0" u="none" strike="noStrike" kern="1200" cap="none" spc="0" normalizeH="0" baseline="0" noProof="0" dirty="0">
              <a:ln>
                <a:noFill/>
              </a:ln>
              <a:solidFill>
                <a:schemeClr val="tx1"/>
              </a:solidFill>
              <a:effectLst/>
              <a:uLnTx/>
              <a:uFillTx/>
              <a:latin typeface="+mn-lt"/>
              <a:ea typeface="+mn-ea"/>
              <a:cs typeface="+mn-cs"/>
            </a:endParaRPr>
          </a:p>
        </p:txBody>
      </p:sp>
      <p:cxnSp>
        <p:nvCxnSpPr>
          <p:cNvPr id="24" name="Straight Connector 23"/>
          <p:cNvCxnSpPr/>
          <p:nvPr/>
        </p:nvCxnSpPr>
        <p:spPr>
          <a:xfrm flipV="1">
            <a:off x="3170809" y="2610916"/>
            <a:ext cx="0" cy="762000"/>
          </a:xfrm>
          <a:prstGeom prst="line">
            <a:avLst/>
          </a:prstGeom>
        </p:spPr>
        <p:style>
          <a:lnRef idx="2">
            <a:schemeClr val="accent1"/>
          </a:lnRef>
          <a:fillRef idx="0">
            <a:schemeClr val="accent1"/>
          </a:fillRef>
          <a:effectRef idx="1">
            <a:schemeClr val="accent1"/>
          </a:effectRef>
          <a:fontRef idx="minor">
            <a:schemeClr val="tx1"/>
          </a:fontRef>
        </p:style>
      </p:cxnSp>
      <p:sp>
        <p:nvSpPr>
          <p:cNvPr id="25" name="Content Placeholder 6"/>
          <p:cNvSpPr txBox="1">
            <a:spLocks/>
          </p:cNvSpPr>
          <p:nvPr/>
        </p:nvSpPr>
        <p:spPr>
          <a:xfrm>
            <a:off x="4611504" y="3317930"/>
            <a:ext cx="876300" cy="647699"/>
          </a:xfrm>
          <a:prstGeom prst="rect">
            <a:avLst/>
          </a:prstGeom>
        </p:spPr>
        <p:txBody>
          <a:bodyPr vert="horz" lIns="91440" tIns="45720" rIns="91440" bIns="45720" rtlCol="0">
            <a:norm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395</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cxnSp>
        <p:nvCxnSpPr>
          <p:cNvPr id="27" name="Straight Connector 26"/>
          <p:cNvCxnSpPr/>
          <p:nvPr/>
        </p:nvCxnSpPr>
        <p:spPr>
          <a:xfrm flipV="1">
            <a:off x="8162698" y="2594030"/>
            <a:ext cx="0" cy="762000"/>
          </a:xfrm>
          <a:prstGeom prst="line">
            <a:avLst/>
          </a:prstGeom>
        </p:spPr>
        <p:style>
          <a:lnRef idx="2">
            <a:schemeClr val="accent1"/>
          </a:lnRef>
          <a:fillRef idx="0">
            <a:schemeClr val="accent1"/>
          </a:fillRef>
          <a:effectRef idx="1">
            <a:schemeClr val="accent1"/>
          </a:effectRef>
          <a:fontRef idx="minor">
            <a:schemeClr val="tx1"/>
          </a:fontRef>
        </p:style>
      </p:cxnSp>
      <p:sp>
        <p:nvSpPr>
          <p:cNvPr id="34" name="Content Placeholder 6"/>
          <p:cNvSpPr txBox="1">
            <a:spLocks/>
          </p:cNvSpPr>
          <p:nvPr/>
        </p:nvSpPr>
        <p:spPr>
          <a:xfrm>
            <a:off x="7724548" y="3324670"/>
            <a:ext cx="876300" cy="647699"/>
          </a:xfrm>
          <a:prstGeom prst="rect">
            <a:avLst/>
          </a:prstGeom>
        </p:spPr>
        <p:txBody>
          <a:bodyPr vert="horz" lIns="91440" tIns="45720" rIns="91440" bIns="45720" rtlCol="0">
            <a:norm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lang="en-US" sz="3200" noProof="0" dirty="0" smtClean="0"/>
              <a:t>33</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31" name="Content Placeholder 6"/>
          <p:cNvSpPr txBox="1">
            <a:spLocks/>
          </p:cNvSpPr>
          <p:nvPr/>
        </p:nvSpPr>
        <p:spPr>
          <a:xfrm rot="18380489">
            <a:off x="7433292" y="1651255"/>
            <a:ext cx="1571807" cy="69760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3600" b="1" i="0" u="none" strike="noStrike" kern="1200" cap="none" spc="0" normalizeH="0" baseline="0" noProof="0" dirty="0" smtClean="0">
                <a:ln>
                  <a:noFill/>
                </a:ln>
                <a:solidFill>
                  <a:schemeClr val="bg1"/>
                </a:solidFill>
                <a:effectLst/>
                <a:uLnTx/>
                <a:uFillTx/>
                <a:latin typeface="+mn-lt"/>
                <a:ea typeface="+mn-ea"/>
                <a:cs typeface="+mn-cs"/>
              </a:rPr>
              <a:t>Jesus</a:t>
            </a:r>
            <a:endParaRPr kumimoji="0" lang="en-US" sz="3600" b="1" i="0" u="none" strike="noStrike" kern="1200" cap="none" spc="0" normalizeH="0" baseline="0" noProof="0" dirty="0">
              <a:ln>
                <a:noFill/>
              </a:ln>
              <a:solidFill>
                <a:schemeClr val="bg1"/>
              </a:solidFill>
              <a:effectLst/>
              <a:uLnTx/>
              <a:uFillTx/>
              <a:latin typeface="+mn-lt"/>
              <a:ea typeface="+mn-ea"/>
              <a:cs typeface="+mn-cs"/>
            </a:endParaRPr>
          </a:p>
        </p:txBody>
      </p:sp>
      <p:sp>
        <p:nvSpPr>
          <p:cNvPr id="2" name="TextBox 1"/>
          <p:cNvSpPr txBox="1"/>
          <p:nvPr/>
        </p:nvSpPr>
        <p:spPr>
          <a:xfrm>
            <a:off x="146176" y="4124769"/>
            <a:ext cx="4179380" cy="2062103"/>
          </a:xfrm>
          <a:prstGeom prst="rect">
            <a:avLst/>
          </a:prstGeom>
          <a:noFill/>
        </p:spPr>
        <p:txBody>
          <a:bodyPr wrap="square" rtlCol="0">
            <a:spAutoFit/>
          </a:bodyPr>
          <a:lstStyle/>
          <a:p>
            <a:r>
              <a:rPr lang="en-US" sz="3200" dirty="0" smtClean="0"/>
              <a:t>“From the word that goes out to restore and rebuild Jerusalem until the Anointed One…</a:t>
            </a:r>
            <a:endParaRPr lang="en-US" sz="3200" b="1" dirty="0"/>
          </a:p>
        </p:txBody>
      </p:sp>
      <p:sp>
        <p:nvSpPr>
          <p:cNvPr id="30" name="Content Placeholder 6"/>
          <p:cNvSpPr txBox="1">
            <a:spLocks/>
          </p:cNvSpPr>
          <p:nvPr/>
        </p:nvSpPr>
        <p:spPr>
          <a:xfrm rot="18380489">
            <a:off x="2762816" y="1848744"/>
            <a:ext cx="1675828" cy="56680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2800" b="1" i="0" u="none" strike="noStrike" kern="1200" cap="none" spc="0" normalizeH="0" baseline="0" noProof="0" dirty="0" smtClean="0">
                <a:ln>
                  <a:noFill/>
                </a:ln>
                <a:solidFill>
                  <a:schemeClr val="bg1"/>
                </a:solidFill>
                <a:effectLst/>
                <a:uLnTx/>
                <a:uFillTx/>
                <a:latin typeface="+mn-lt"/>
                <a:ea typeface="+mn-ea"/>
                <a:cs typeface="+mn-cs"/>
              </a:rPr>
              <a:t>Darius I</a:t>
            </a:r>
            <a:endParaRPr kumimoji="0" lang="en-US" sz="2800" b="1" i="0" u="none" strike="noStrike" kern="1200" cap="none" spc="0" normalizeH="0" baseline="0" noProof="0" dirty="0">
              <a:ln>
                <a:noFill/>
              </a:ln>
              <a:solidFill>
                <a:schemeClr val="bg1"/>
              </a:solidFill>
              <a:effectLst/>
              <a:uLnTx/>
              <a:uFillTx/>
              <a:latin typeface="+mn-lt"/>
              <a:ea typeface="+mn-ea"/>
              <a:cs typeface="+mn-cs"/>
            </a:endParaRPr>
          </a:p>
        </p:txBody>
      </p:sp>
      <p:sp>
        <p:nvSpPr>
          <p:cNvPr id="35" name="Content Placeholder 6"/>
          <p:cNvSpPr txBox="1">
            <a:spLocks/>
          </p:cNvSpPr>
          <p:nvPr/>
        </p:nvSpPr>
        <p:spPr>
          <a:xfrm rot="18380489">
            <a:off x="3374803" y="2183386"/>
            <a:ext cx="1873108" cy="5668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2800" b="1" i="0" u="none" strike="noStrike" kern="1200" cap="none" spc="0" normalizeH="0" baseline="0" noProof="0" dirty="0" err="1" smtClean="0">
                <a:ln>
                  <a:noFill/>
                </a:ln>
                <a:solidFill>
                  <a:schemeClr val="bg1"/>
                </a:solidFill>
                <a:effectLst/>
                <a:uLnTx/>
                <a:uFillTx/>
                <a:latin typeface="+mn-lt"/>
                <a:ea typeface="+mn-ea"/>
                <a:cs typeface="+mn-cs"/>
              </a:rPr>
              <a:t>Artaxerxess</a:t>
            </a:r>
            <a:endParaRPr kumimoji="0" lang="en-US" sz="2800" b="1" i="0" u="none" strike="noStrike" kern="1200" cap="none" spc="0" normalizeH="0" baseline="0" noProof="0" dirty="0">
              <a:ln>
                <a:noFill/>
              </a:ln>
              <a:solidFill>
                <a:schemeClr val="bg1"/>
              </a:solidFill>
              <a:effectLst/>
              <a:uLnTx/>
              <a:uFillTx/>
              <a:latin typeface="+mn-lt"/>
              <a:ea typeface="+mn-ea"/>
              <a:cs typeface="+mn-cs"/>
            </a:endParaRPr>
          </a:p>
        </p:txBody>
      </p:sp>
      <p:cxnSp>
        <p:nvCxnSpPr>
          <p:cNvPr id="38" name="Straight Connector 37"/>
          <p:cNvCxnSpPr/>
          <p:nvPr/>
        </p:nvCxnSpPr>
        <p:spPr>
          <a:xfrm flipV="1">
            <a:off x="5691599" y="2610338"/>
            <a:ext cx="0" cy="762000"/>
          </a:xfrm>
          <a:prstGeom prst="line">
            <a:avLst/>
          </a:prstGeom>
        </p:spPr>
        <p:style>
          <a:lnRef idx="2">
            <a:schemeClr val="accent1"/>
          </a:lnRef>
          <a:fillRef idx="0">
            <a:schemeClr val="accent1"/>
          </a:fillRef>
          <a:effectRef idx="1">
            <a:schemeClr val="accent1"/>
          </a:effectRef>
          <a:fontRef idx="minor">
            <a:schemeClr val="tx1"/>
          </a:fontRef>
        </p:style>
      </p:cxnSp>
      <p:sp>
        <p:nvSpPr>
          <p:cNvPr id="40" name="Content Placeholder 6"/>
          <p:cNvSpPr txBox="1">
            <a:spLocks/>
          </p:cNvSpPr>
          <p:nvPr/>
        </p:nvSpPr>
        <p:spPr>
          <a:xfrm>
            <a:off x="4134517" y="2902520"/>
            <a:ext cx="880303" cy="5493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orm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2800" b="1" i="0" u="none" strike="noStrike" kern="1200" cap="none" spc="0" normalizeH="0" baseline="0" noProof="0" dirty="0" smtClean="0">
                <a:ln>
                  <a:noFill/>
                </a:ln>
                <a:solidFill>
                  <a:schemeClr val="tx1"/>
                </a:solidFill>
                <a:effectLst/>
                <a:uLnTx/>
                <a:uFillTx/>
                <a:latin typeface="+mn-lt"/>
                <a:ea typeface="+mn-ea"/>
                <a:cs typeface="+mn-cs"/>
              </a:rPr>
              <a:t>7</a:t>
            </a:r>
            <a:endParaRPr kumimoji="0" lang="en-US" sz="2800" b="1" i="0" u="none" strike="noStrike" kern="1200" cap="none" spc="0" normalizeH="0" baseline="0" noProof="0" dirty="0">
              <a:ln>
                <a:noFill/>
              </a:ln>
              <a:solidFill>
                <a:schemeClr val="tx1"/>
              </a:solidFill>
              <a:effectLst/>
              <a:uLnTx/>
              <a:uFillTx/>
              <a:latin typeface="+mn-lt"/>
              <a:ea typeface="+mn-ea"/>
              <a:cs typeface="+mn-cs"/>
            </a:endParaRPr>
          </a:p>
        </p:txBody>
      </p:sp>
      <p:sp>
        <p:nvSpPr>
          <p:cNvPr id="41" name="Content Placeholder 6"/>
          <p:cNvSpPr txBox="1">
            <a:spLocks/>
          </p:cNvSpPr>
          <p:nvPr/>
        </p:nvSpPr>
        <p:spPr>
          <a:xfrm>
            <a:off x="5063280" y="2902520"/>
            <a:ext cx="3068062" cy="5493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orm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lang="en-US" sz="2800" b="1" dirty="0" smtClean="0">
                <a:solidFill>
                  <a:schemeClr val="tx1"/>
                </a:solidFill>
              </a:rPr>
              <a:t>62</a:t>
            </a:r>
            <a:endParaRPr kumimoji="0" lang="en-US" sz="2800" b="1" i="0" u="none" strike="noStrike" kern="1200" cap="none" spc="0" normalizeH="0" baseline="0" noProof="0" dirty="0">
              <a:ln>
                <a:noFill/>
              </a:ln>
              <a:solidFill>
                <a:schemeClr val="tx1"/>
              </a:solidFill>
              <a:effectLst/>
              <a:uLnTx/>
              <a:uFillTx/>
              <a:latin typeface="+mn-lt"/>
              <a:ea typeface="+mn-ea"/>
              <a:cs typeface="+mn-cs"/>
            </a:endParaRPr>
          </a:p>
        </p:txBody>
      </p:sp>
      <p:sp>
        <p:nvSpPr>
          <p:cNvPr id="42" name="TextBox 41"/>
          <p:cNvSpPr txBox="1"/>
          <p:nvPr/>
        </p:nvSpPr>
        <p:spPr>
          <a:xfrm>
            <a:off x="4538778" y="4124769"/>
            <a:ext cx="4179380" cy="2062103"/>
          </a:xfrm>
          <a:prstGeom prst="rect">
            <a:avLst/>
          </a:prstGeom>
          <a:noFill/>
        </p:spPr>
        <p:txBody>
          <a:bodyPr wrap="square" rtlCol="0">
            <a:spAutoFit/>
          </a:bodyPr>
          <a:lstStyle/>
          <a:p>
            <a:r>
              <a:rPr lang="en-US" sz="3200" dirty="0" smtClean="0"/>
              <a:t>“...The ruler comes, there will be seven ‘sevens’ and sixty-two ‘sevens’.” </a:t>
            </a:r>
            <a:r>
              <a:rPr lang="en-US" sz="3200" b="1" dirty="0" smtClean="0"/>
              <a:t>Daniel 9:25</a:t>
            </a:r>
            <a:endParaRPr lang="en-US" sz="3200" b="1" dirty="0"/>
          </a:p>
        </p:txBody>
      </p:sp>
      <p:sp>
        <p:nvSpPr>
          <p:cNvPr id="43" name="TextBox 42"/>
          <p:cNvSpPr txBox="1"/>
          <p:nvPr/>
        </p:nvSpPr>
        <p:spPr>
          <a:xfrm>
            <a:off x="3731286" y="62720"/>
            <a:ext cx="4264326" cy="193899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“Count off 7 Sabbaths of years – 7 times 7 years – so that the 7 Sabbaths of years amount to a period of 49 years… It shall be a jubilee for you” Lev. 25:8,10</a:t>
            </a:r>
            <a:endParaRPr lang="en-US" sz="2400" b="1" dirty="0"/>
          </a:p>
        </p:txBody>
      </p:sp>
      <p:sp>
        <p:nvSpPr>
          <p:cNvPr id="44" name="Up Arrow 43"/>
          <p:cNvSpPr/>
          <p:nvPr/>
        </p:nvSpPr>
        <p:spPr>
          <a:xfrm>
            <a:off x="8018200" y="3949949"/>
            <a:ext cx="288995" cy="1349861"/>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TextBox 44"/>
          <p:cNvSpPr txBox="1"/>
          <p:nvPr/>
        </p:nvSpPr>
        <p:spPr>
          <a:xfrm>
            <a:off x="0" y="8023"/>
            <a:ext cx="4179380" cy="584776"/>
          </a:xfrm>
          <a:prstGeom prst="rect">
            <a:avLst/>
          </a:prstGeom>
          <a:noFill/>
        </p:spPr>
        <p:txBody>
          <a:bodyPr wrap="square" rtlCol="0">
            <a:spAutoFit/>
          </a:bodyPr>
          <a:lstStyle/>
          <a:p>
            <a:r>
              <a:rPr lang="en-US" sz="3200" b="1" dirty="0" smtClean="0"/>
              <a:t>1. Restoration</a:t>
            </a:r>
            <a:endParaRPr lang="en-US" sz="3200" b="1" dirty="0"/>
          </a:p>
        </p:txBody>
      </p:sp>
      <p:sp>
        <p:nvSpPr>
          <p:cNvPr id="46" name="Content Placeholder 6"/>
          <p:cNvSpPr txBox="1">
            <a:spLocks/>
          </p:cNvSpPr>
          <p:nvPr/>
        </p:nvSpPr>
        <p:spPr>
          <a:xfrm rot="18380489">
            <a:off x="2037094" y="1728251"/>
            <a:ext cx="1840311" cy="56680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2800" b="1" i="0" u="none" strike="noStrike" kern="1200" cap="none" spc="0" normalizeH="0" baseline="0" noProof="0" dirty="0" smtClean="0">
                <a:ln>
                  <a:noFill/>
                </a:ln>
                <a:solidFill>
                  <a:schemeClr val="bg1"/>
                </a:solidFill>
                <a:effectLst/>
                <a:uLnTx/>
                <a:uFillTx/>
                <a:latin typeface="+mn-lt"/>
                <a:ea typeface="+mn-ea"/>
                <a:cs typeface="+mn-cs"/>
              </a:rPr>
              <a:t>Cyrus: </a:t>
            </a:r>
            <a:endParaRPr kumimoji="0" lang="en-US" sz="2800" b="1"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25769955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597617" y="2975030"/>
            <a:ext cx="8089183" cy="0"/>
          </a:xfrm>
          <a:prstGeom prst="line">
            <a:avLst/>
          </a:prstGeom>
        </p:spPr>
        <p:style>
          <a:lnRef idx="2">
            <a:schemeClr val="accent1"/>
          </a:lnRef>
          <a:fillRef idx="0">
            <a:schemeClr val="accent1"/>
          </a:fillRef>
          <a:effectRef idx="1">
            <a:schemeClr val="accent1"/>
          </a:effectRef>
          <a:fontRef idx="minor">
            <a:schemeClr val="tx1"/>
          </a:fontRef>
        </p:style>
      </p:cxnSp>
      <p:sp>
        <p:nvSpPr>
          <p:cNvPr id="7" name="Content Placeholder 6"/>
          <p:cNvSpPr>
            <a:spLocks noGrp="1"/>
          </p:cNvSpPr>
          <p:nvPr>
            <p:ph idx="1"/>
          </p:nvPr>
        </p:nvSpPr>
        <p:spPr>
          <a:xfrm>
            <a:off x="654767" y="3356030"/>
            <a:ext cx="876300" cy="647699"/>
          </a:xfrm>
        </p:spPr>
        <p:txBody>
          <a:bodyPr>
            <a:normAutofit/>
          </a:bodyPr>
          <a:lstStyle/>
          <a:p>
            <a:pPr marL="0" indent="0">
              <a:buNone/>
            </a:pPr>
            <a:r>
              <a:rPr lang="en-US" dirty="0" smtClean="0"/>
              <a:t>605</a:t>
            </a:r>
            <a:endParaRPr lang="en-US" dirty="0"/>
          </a:p>
        </p:txBody>
      </p:sp>
      <p:cxnSp>
        <p:nvCxnSpPr>
          <p:cNvPr id="6" name="Straight Connector 5"/>
          <p:cNvCxnSpPr/>
          <p:nvPr/>
        </p:nvCxnSpPr>
        <p:spPr>
          <a:xfrm flipV="1">
            <a:off x="1054817" y="2594030"/>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V="1">
            <a:off x="1752953" y="2594030"/>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4098668" y="2604704"/>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V="1">
            <a:off x="2437755" y="2606340"/>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V="1">
            <a:off x="5030498" y="2587290"/>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V="1">
            <a:off x="6503704" y="2610916"/>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flipV="1">
            <a:off x="7310832" y="2627124"/>
            <a:ext cx="0" cy="762000"/>
          </a:xfrm>
          <a:prstGeom prst="line">
            <a:avLst/>
          </a:prstGeom>
        </p:spPr>
        <p:style>
          <a:lnRef idx="2">
            <a:schemeClr val="accent1"/>
          </a:lnRef>
          <a:fillRef idx="0">
            <a:schemeClr val="accent1"/>
          </a:fillRef>
          <a:effectRef idx="1">
            <a:schemeClr val="accent1"/>
          </a:effectRef>
          <a:fontRef idx="minor">
            <a:schemeClr val="tx1"/>
          </a:fontRef>
        </p:style>
      </p:cxnSp>
      <p:sp>
        <p:nvSpPr>
          <p:cNvPr id="15" name="Content Placeholder 6"/>
          <p:cNvSpPr txBox="1">
            <a:spLocks/>
          </p:cNvSpPr>
          <p:nvPr/>
        </p:nvSpPr>
        <p:spPr>
          <a:xfrm>
            <a:off x="2738686" y="3351024"/>
            <a:ext cx="876300" cy="647699"/>
          </a:xfrm>
          <a:prstGeom prst="rect">
            <a:avLst/>
          </a:prstGeom>
        </p:spPr>
        <p:txBody>
          <a:bodyPr vert="horz" lIns="91440" tIns="45720" rIns="91440" bIns="45720" rtlCol="0">
            <a:norm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519</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8" name="Content Placeholder 6"/>
          <p:cNvSpPr txBox="1">
            <a:spLocks/>
          </p:cNvSpPr>
          <p:nvPr/>
        </p:nvSpPr>
        <p:spPr>
          <a:xfrm>
            <a:off x="1999605" y="3356030"/>
            <a:ext cx="876300" cy="647699"/>
          </a:xfrm>
          <a:prstGeom prst="rect">
            <a:avLst/>
          </a:prstGeom>
        </p:spPr>
        <p:txBody>
          <a:bodyPr vert="horz" lIns="91440" tIns="45720" rIns="91440" bIns="45720" rtlCol="0">
            <a:norm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539</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9" name="Content Placeholder 6"/>
          <p:cNvSpPr txBox="1">
            <a:spLocks/>
          </p:cNvSpPr>
          <p:nvPr/>
        </p:nvSpPr>
        <p:spPr>
          <a:xfrm>
            <a:off x="909305" y="1816011"/>
            <a:ext cx="1646155" cy="742193"/>
          </a:xfrm>
          <a:prstGeom prst="rect">
            <a:avLst/>
          </a:prstGeom>
          <a:solidFill>
            <a:schemeClr val="accent1">
              <a:lumMod val="40000"/>
              <a:lumOff val="60000"/>
            </a:schemeClr>
          </a:solidFill>
        </p:spPr>
        <p:style>
          <a:lnRef idx="2">
            <a:schemeClr val="accent4"/>
          </a:lnRef>
          <a:fillRef idx="1">
            <a:schemeClr val="lt1"/>
          </a:fillRef>
          <a:effectRef idx="0">
            <a:schemeClr val="accent4"/>
          </a:effectRef>
          <a:fontRef idx="minor">
            <a:schemeClr val="dk1"/>
          </a:fontRef>
        </p:style>
        <p:txBody>
          <a:bodyPr vert="horz" lIns="91440" tIns="45720" rIns="91440" bIns="45720" rtlCol="0">
            <a:norm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3600" b="1" i="0" u="none" strike="noStrike" kern="1200" cap="none" spc="0" normalizeH="0" baseline="0" noProof="0" dirty="0" smtClean="0">
                <a:ln>
                  <a:noFill/>
                </a:ln>
                <a:solidFill>
                  <a:schemeClr val="tx1"/>
                </a:solidFill>
                <a:effectLst/>
                <a:uLnTx/>
                <a:uFillTx/>
                <a:latin typeface="+mn-lt"/>
                <a:ea typeface="+mn-ea"/>
                <a:cs typeface="+mn-cs"/>
              </a:rPr>
              <a:t>Daniel</a:t>
            </a:r>
            <a:endParaRPr kumimoji="0" lang="en-US" sz="3600" b="1" i="0" u="none" strike="noStrike" kern="1200" cap="none" spc="0" normalizeH="0" baseline="0" noProof="0" dirty="0">
              <a:ln>
                <a:noFill/>
              </a:ln>
              <a:solidFill>
                <a:schemeClr val="tx1"/>
              </a:solidFill>
              <a:effectLst/>
              <a:uLnTx/>
              <a:uFillTx/>
              <a:latin typeface="+mn-lt"/>
              <a:ea typeface="+mn-ea"/>
              <a:cs typeface="+mn-cs"/>
            </a:endParaRPr>
          </a:p>
        </p:txBody>
      </p:sp>
      <p:sp>
        <p:nvSpPr>
          <p:cNvPr id="29" name="Content Placeholder 6"/>
          <p:cNvSpPr txBox="1">
            <a:spLocks/>
          </p:cNvSpPr>
          <p:nvPr/>
        </p:nvSpPr>
        <p:spPr>
          <a:xfrm>
            <a:off x="3614985" y="3347654"/>
            <a:ext cx="1137615" cy="647699"/>
          </a:xfrm>
          <a:prstGeom prst="rect">
            <a:avLst/>
          </a:prstGeom>
        </p:spPr>
        <p:txBody>
          <a:bodyPr vert="horz" lIns="91440" tIns="45720" rIns="91440" bIns="45720" rtlCol="0">
            <a:normAutofit fontScale="92500" lnSpcReduction="10000"/>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4000" b="1" i="0" u="none" strike="noStrike" kern="1200" cap="none" spc="0" normalizeH="0" baseline="0" noProof="0" dirty="0" smtClean="0">
                <a:ln>
                  <a:noFill/>
                </a:ln>
                <a:solidFill>
                  <a:schemeClr val="tx1"/>
                </a:solidFill>
                <a:effectLst/>
                <a:uLnTx/>
                <a:uFillTx/>
                <a:latin typeface="+mn-lt"/>
                <a:ea typeface="+mn-ea"/>
                <a:cs typeface="+mn-cs"/>
              </a:rPr>
              <a:t>444</a:t>
            </a:r>
            <a:endParaRPr kumimoji="0" lang="en-US" sz="3200" b="1" i="0" u="none" strike="noStrike" kern="1200" cap="none" spc="0" normalizeH="0" baseline="0" noProof="0" dirty="0">
              <a:ln>
                <a:noFill/>
              </a:ln>
              <a:solidFill>
                <a:schemeClr val="tx1"/>
              </a:solidFill>
              <a:effectLst/>
              <a:uLnTx/>
              <a:uFillTx/>
              <a:latin typeface="+mn-lt"/>
              <a:ea typeface="+mn-ea"/>
              <a:cs typeface="+mn-cs"/>
            </a:endParaRPr>
          </a:p>
        </p:txBody>
      </p:sp>
      <p:cxnSp>
        <p:nvCxnSpPr>
          <p:cNvPr id="24" name="Straight Connector 23"/>
          <p:cNvCxnSpPr/>
          <p:nvPr/>
        </p:nvCxnSpPr>
        <p:spPr>
          <a:xfrm flipV="1">
            <a:off x="3170809" y="2610916"/>
            <a:ext cx="0" cy="762000"/>
          </a:xfrm>
          <a:prstGeom prst="line">
            <a:avLst/>
          </a:prstGeom>
        </p:spPr>
        <p:style>
          <a:lnRef idx="2">
            <a:schemeClr val="accent1"/>
          </a:lnRef>
          <a:fillRef idx="0">
            <a:schemeClr val="accent1"/>
          </a:fillRef>
          <a:effectRef idx="1">
            <a:schemeClr val="accent1"/>
          </a:effectRef>
          <a:fontRef idx="minor">
            <a:schemeClr val="tx1"/>
          </a:fontRef>
        </p:style>
      </p:cxnSp>
      <p:sp>
        <p:nvSpPr>
          <p:cNvPr id="25" name="Content Placeholder 6"/>
          <p:cNvSpPr txBox="1">
            <a:spLocks/>
          </p:cNvSpPr>
          <p:nvPr/>
        </p:nvSpPr>
        <p:spPr>
          <a:xfrm>
            <a:off x="4611504" y="3317930"/>
            <a:ext cx="876300" cy="647699"/>
          </a:xfrm>
          <a:prstGeom prst="rect">
            <a:avLst/>
          </a:prstGeom>
        </p:spPr>
        <p:txBody>
          <a:bodyPr vert="horz" lIns="91440" tIns="45720" rIns="91440" bIns="45720" rtlCol="0">
            <a:norm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395</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cxnSp>
        <p:nvCxnSpPr>
          <p:cNvPr id="27" name="Straight Connector 26"/>
          <p:cNvCxnSpPr/>
          <p:nvPr/>
        </p:nvCxnSpPr>
        <p:spPr>
          <a:xfrm flipV="1">
            <a:off x="8162698" y="2594030"/>
            <a:ext cx="0" cy="762000"/>
          </a:xfrm>
          <a:prstGeom prst="line">
            <a:avLst/>
          </a:prstGeom>
        </p:spPr>
        <p:style>
          <a:lnRef idx="2">
            <a:schemeClr val="accent1"/>
          </a:lnRef>
          <a:fillRef idx="0">
            <a:schemeClr val="accent1"/>
          </a:fillRef>
          <a:effectRef idx="1">
            <a:schemeClr val="accent1"/>
          </a:effectRef>
          <a:fontRef idx="minor">
            <a:schemeClr val="tx1"/>
          </a:fontRef>
        </p:style>
      </p:cxnSp>
      <p:sp>
        <p:nvSpPr>
          <p:cNvPr id="34" name="Content Placeholder 6"/>
          <p:cNvSpPr txBox="1">
            <a:spLocks/>
          </p:cNvSpPr>
          <p:nvPr/>
        </p:nvSpPr>
        <p:spPr>
          <a:xfrm>
            <a:off x="7724548" y="3324670"/>
            <a:ext cx="876300" cy="647699"/>
          </a:xfrm>
          <a:prstGeom prst="rect">
            <a:avLst/>
          </a:prstGeom>
        </p:spPr>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lang="en-US" sz="4000" b="1" noProof="0" dirty="0" smtClean="0"/>
              <a:t>33</a:t>
            </a:r>
            <a:endParaRPr kumimoji="0" lang="en-US" sz="4000" b="1" i="0" u="none" strike="noStrike" kern="1200" cap="none" spc="0" normalizeH="0" baseline="0" noProof="0" dirty="0">
              <a:ln>
                <a:noFill/>
              </a:ln>
              <a:solidFill>
                <a:schemeClr val="tx1"/>
              </a:solidFill>
              <a:effectLst/>
              <a:uLnTx/>
              <a:uFillTx/>
            </a:endParaRPr>
          </a:p>
        </p:txBody>
      </p:sp>
      <p:sp>
        <p:nvSpPr>
          <p:cNvPr id="31" name="Content Placeholder 6"/>
          <p:cNvSpPr txBox="1">
            <a:spLocks/>
          </p:cNvSpPr>
          <p:nvPr/>
        </p:nvSpPr>
        <p:spPr>
          <a:xfrm rot="18380489">
            <a:off x="7433292" y="1651255"/>
            <a:ext cx="1571807" cy="69760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3600" b="1" i="0" u="none" strike="noStrike" kern="1200" cap="none" spc="0" normalizeH="0" baseline="0" noProof="0" dirty="0" smtClean="0">
                <a:ln>
                  <a:noFill/>
                </a:ln>
                <a:solidFill>
                  <a:schemeClr val="bg1"/>
                </a:solidFill>
                <a:effectLst/>
                <a:uLnTx/>
                <a:uFillTx/>
                <a:latin typeface="+mn-lt"/>
                <a:ea typeface="+mn-ea"/>
                <a:cs typeface="+mn-cs"/>
              </a:rPr>
              <a:t>Jesus</a:t>
            </a:r>
            <a:endParaRPr kumimoji="0" lang="en-US" sz="3600" b="1" i="0" u="none" strike="noStrike" kern="1200" cap="none" spc="0" normalizeH="0" baseline="0" noProof="0" dirty="0">
              <a:ln>
                <a:noFill/>
              </a:ln>
              <a:solidFill>
                <a:schemeClr val="bg1"/>
              </a:solidFill>
              <a:effectLst/>
              <a:uLnTx/>
              <a:uFillTx/>
              <a:latin typeface="+mn-lt"/>
              <a:ea typeface="+mn-ea"/>
              <a:cs typeface="+mn-cs"/>
            </a:endParaRPr>
          </a:p>
        </p:txBody>
      </p:sp>
      <p:sp>
        <p:nvSpPr>
          <p:cNvPr id="35" name="Content Placeholder 6"/>
          <p:cNvSpPr txBox="1">
            <a:spLocks/>
          </p:cNvSpPr>
          <p:nvPr/>
        </p:nvSpPr>
        <p:spPr>
          <a:xfrm rot="18380489">
            <a:off x="3279309" y="2110555"/>
            <a:ext cx="1873108" cy="5668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2800" b="1" i="0" u="none" strike="noStrike" kern="1200" cap="none" spc="0" normalizeH="0" baseline="0" noProof="0" dirty="0" err="1" smtClean="0">
                <a:ln>
                  <a:noFill/>
                </a:ln>
                <a:solidFill>
                  <a:schemeClr val="bg1"/>
                </a:solidFill>
                <a:effectLst/>
                <a:uLnTx/>
                <a:uFillTx/>
                <a:latin typeface="+mn-lt"/>
                <a:ea typeface="+mn-ea"/>
                <a:cs typeface="+mn-cs"/>
              </a:rPr>
              <a:t>Artaxerxess</a:t>
            </a:r>
            <a:endParaRPr kumimoji="0" lang="en-US" sz="2800" b="1" i="0" u="none" strike="noStrike" kern="1200" cap="none" spc="0" normalizeH="0" baseline="0" noProof="0" dirty="0">
              <a:ln>
                <a:noFill/>
              </a:ln>
              <a:solidFill>
                <a:schemeClr val="bg1"/>
              </a:solidFill>
              <a:effectLst/>
              <a:uLnTx/>
              <a:uFillTx/>
              <a:latin typeface="+mn-lt"/>
              <a:ea typeface="+mn-ea"/>
              <a:cs typeface="+mn-cs"/>
            </a:endParaRPr>
          </a:p>
        </p:txBody>
      </p:sp>
      <p:cxnSp>
        <p:nvCxnSpPr>
          <p:cNvPr id="38" name="Straight Connector 37"/>
          <p:cNvCxnSpPr/>
          <p:nvPr/>
        </p:nvCxnSpPr>
        <p:spPr>
          <a:xfrm flipV="1">
            <a:off x="5691599" y="2610338"/>
            <a:ext cx="0" cy="762000"/>
          </a:xfrm>
          <a:prstGeom prst="line">
            <a:avLst/>
          </a:prstGeom>
        </p:spPr>
        <p:style>
          <a:lnRef idx="2">
            <a:schemeClr val="accent1"/>
          </a:lnRef>
          <a:fillRef idx="0">
            <a:schemeClr val="accent1"/>
          </a:fillRef>
          <a:effectRef idx="1">
            <a:schemeClr val="accent1"/>
          </a:effectRef>
          <a:fontRef idx="minor">
            <a:schemeClr val="tx1"/>
          </a:fontRef>
        </p:style>
      </p:cxnSp>
      <p:sp>
        <p:nvSpPr>
          <p:cNvPr id="40" name="Content Placeholder 6"/>
          <p:cNvSpPr txBox="1">
            <a:spLocks/>
          </p:cNvSpPr>
          <p:nvPr/>
        </p:nvSpPr>
        <p:spPr>
          <a:xfrm>
            <a:off x="4134517" y="2902520"/>
            <a:ext cx="880303" cy="5493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orm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2800" b="1" i="0" u="none" strike="noStrike" kern="1200" cap="none" spc="0" normalizeH="0" baseline="0" noProof="0" dirty="0" smtClean="0">
                <a:ln>
                  <a:noFill/>
                </a:ln>
                <a:solidFill>
                  <a:schemeClr val="tx1"/>
                </a:solidFill>
                <a:effectLst/>
                <a:uLnTx/>
                <a:uFillTx/>
                <a:latin typeface="+mn-lt"/>
                <a:ea typeface="+mn-ea"/>
                <a:cs typeface="+mn-cs"/>
              </a:rPr>
              <a:t>7</a:t>
            </a:r>
            <a:endParaRPr kumimoji="0" lang="en-US" sz="2800" b="1" i="0" u="none" strike="noStrike" kern="1200" cap="none" spc="0" normalizeH="0" baseline="0" noProof="0" dirty="0">
              <a:ln>
                <a:noFill/>
              </a:ln>
              <a:solidFill>
                <a:schemeClr val="tx1"/>
              </a:solidFill>
              <a:effectLst/>
              <a:uLnTx/>
              <a:uFillTx/>
              <a:latin typeface="+mn-lt"/>
              <a:ea typeface="+mn-ea"/>
              <a:cs typeface="+mn-cs"/>
            </a:endParaRPr>
          </a:p>
        </p:txBody>
      </p:sp>
      <p:sp>
        <p:nvSpPr>
          <p:cNvPr id="41" name="Content Placeholder 6"/>
          <p:cNvSpPr txBox="1">
            <a:spLocks/>
          </p:cNvSpPr>
          <p:nvPr/>
        </p:nvSpPr>
        <p:spPr>
          <a:xfrm>
            <a:off x="5063280" y="2902520"/>
            <a:ext cx="3068062" cy="5493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orm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lang="en-US" sz="2800" b="1" dirty="0" smtClean="0">
                <a:solidFill>
                  <a:schemeClr val="tx1"/>
                </a:solidFill>
              </a:rPr>
              <a:t>62</a:t>
            </a:r>
            <a:endParaRPr kumimoji="0" lang="en-US" sz="2800" b="1" i="0" u="none" strike="noStrike" kern="1200" cap="none" spc="0" normalizeH="0" baseline="0" noProof="0" dirty="0">
              <a:ln>
                <a:noFill/>
              </a:ln>
              <a:solidFill>
                <a:schemeClr val="tx1"/>
              </a:solidFill>
              <a:effectLst/>
              <a:uLnTx/>
              <a:uFillTx/>
              <a:latin typeface="+mn-lt"/>
              <a:ea typeface="+mn-ea"/>
              <a:cs typeface="+mn-cs"/>
            </a:endParaRPr>
          </a:p>
        </p:txBody>
      </p:sp>
      <p:sp>
        <p:nvSpPr>
          <p:cNvPr id="42" name="TextBox 41"/>
          <p:cNvSpPr txBox="1"/>
          <p:nvPr/>
        </p:nvSpPr>
        <p:spPr>
          <a:xfrm>
            <a:off x="3614986" y="0"/>
            <a:ext cx="5503222" cy="1384995"/>
          </a:xfrm>
          <a:prstGeom prst="rect">
            <a:avLst/>
          </a:prstGeom>
          <a:noFill/>
        </p:spPr>
        <p:txBody>
          <a:bodyPr wrap="square" rtlCol="0">
            <a:spAutoFit/>
          </a:bodyPr>
          <a:lstStyle/>
          <a:p>
            <a:r>
              <a:rPr lang="en-US" sz="2800" dirty="0" smtClean="0"/>
              <a:t>“After the sixty-two ‘sevens’ the Anointed One will be cut off and will have nothing.”   </a:t>
            </a:r>
            <a:r>
              <a:rPr lang="en-US" sz="2800" b="1" dirty="0" smtClean="0"/>
              <a:t>Daniel 9:26</a:t>
            </a:r>
            <a:endParaRPr lang="en-US" sz="2800" b="1" dirty="0"/>
          </a:p>
        </p:txBody>
      </p:sp>
      <p:sp>
        <p:nvSpPr>
          <p:cNvPr id="45" name="TextBox 44"/>
          <p:cNvSpPr txBox="1"/>
          <p:nvPr/>
        </p:nvSpPr>
        <p:spPr>
          <a:xfrm>
            <a:off x="0" y="8023"/>
            <a:ext cx="4179380" cy="1077218"/>
          </a:xfrm>
          <a:prstGeom prst="rect">
            <a:avLst/>
          </a:prstGeom>
          <a:noFill/>
        </p:spPr>
        <p:txBody>
          <a:bodyPr wrap="square" rtlCol="0">
            <a:spAutoFit/>
          </a:bodyPr>
          <a:lstStyle/>
          <a:p>
            <a:r>
              <a:rPr lang="en-US" sz="3200" b="1" dirty="0" smtClean="0">
                <a:solidFill>
                  <a:schemeClr val="bg1">
                    <a:lumMod val="75000"/>
                  </a:schemeClr>
                </a:solidFill>
              </a:rPr>
              <a:t>1. Restoration</a:t>
            </a:r>
          </a:p>
          <a:p>
            <a:r>
              <a:rPr lang="en-US" sz="3200" b="1" dirty="0" smtClean="0"/>
              <a:t>2. Rejection</a:t>
            </a:r>
            <a:endParaRPr lang="en-US" sz="3200" b="1" dirty="0"/>
          </a:p>
        </p:txBody>
      </p:sp>
      <p:sp>
        <p:nvSpPr>
          <p:cNvPr id="32" name="TextBox 31"/>
          <p:cNvSpPr txBox="1"/>
          <p:nvPr/>
        </p:nvSpPr>
        <p:spPr>
          <a:xfrm>
            <a:off x="419198" y="4229176"/>
            <a:ext cx="8181650" cy="181588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800" dirty="0" smtClean="0"/>
              <a:t>“He was pierced for our transgressions, he was crushed for our sins. The punishment that brought us peace was upon him and by his wounds we are healed.”</a:t>
            </a:r>
            <a:endParaRPr lang="en-US" sz="2800" b="1" dirty="0" smtClean="0"/>
          </a:p>
          <a:p>
            <a:pPr algn="r"/>
            <a:r>
              <a:rPr lang="en-US" sz="2800" b="1" dirty="0" smtClean="0"/>
              <a:t>Isaiah 53:5</a:t>
            </a:r>
            <a:endParaRPr lang="en-US" sz="2800" b="1" dirty="0"/>
          </a:p>
        </p:txBody>
      </p:sp>
    </p:spTree>
    <p:extLst>
      <p:ext uri="{BB962C8B-B14F-4D97-AF65-F5344CB8AC3E}">
        <p14:creationId xmlns:p14="http://schemas.microsoft.com/office/powerpoint/2010/main" val="32026816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597617" y="2975030"/>
            <a:ext cx="8089183" cy="0"/>
          </a:xfrm>
          <a:prstGeom prst="line">
            <a:avLst/>
          </a:prstGeom>
        </p:spPr>
        <p:style>
          <a:lnRef idx="2">
            <a:schemeClr val="accent1"/>
          </a:lnRef>
          <a:fillRef idx="0">
            <a:schemeClr val="accent1"/>
          </a:fillRef>
          <a:effectRef idx="1">
            <a:schemeClr val="accent1"/>
          </a:effectRef>
          <a:fontRef idx="minor">
            <a:schemeClr val="tx1"/>
          </a:fontRef>
        </p:style>
      </p:cxnSp>
      <p:sp>
        <p:nvSpPr>
          <p:cNvPr id="7" name="Content Placeholder 6"/>
          <p:cNvSpPr>
            <a:spLocks noGrp="1"/>
          </p:cNvSpPr>
          <p:nvPr>
            <p:ph idx="1"/>
          </p:nvPr>
        </p:nvSpPr>
        <p:spPr>
          <a:xfrm>
            <a:off x="654767" y="3356030"/>
            <a:ext cx="876300" cy="647699"/>
          </a:xfrm>
        </p:spPr>
        <p:txBody>
          <a:bodyPr>
            <a:normAutofit/>
          </a:bodyPr>
          <a:lstStyle/>
          <a:p>
            <a:pPr marL="0" indent="0">
              <a:buNone/>
            </a:pPr>
            <a:r>
              <a:rPr lang="en-US" dirty="0" smtClean="0"/>
              <a:t>605</a:t>
            </a:r>
            <a:endParaRPr lang="en-US" dirty="0"/>
          </a:p>
        </p:txBody>
      </p:sp>
      <p:cxnSp>
        <p:nvCxnSpPr>
          <p:cNvPr id="6" name="Straight Connector 5"/>
          <p:cNvCxnSpPr/>
          <p:nvPr/>
        </p:nvCxnSpPr>
        <p:spPr>
          <a:xfrm flipV="1">
            <a:off x="1054817" y="2594030"/>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V="1">
            <a:off x="1752953" y="2594030"/>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4098668" y="2604704"/>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V="1">
            <a:off x="2437755" y="2606340"/>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V="1">
            <a:off x="5030498" y="2587290"/>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V="1">
            <a:off x="6503704" y="2610916"/>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flipV="1">
            <a:off x="7310832" y="2627124"/>
            <a:ext cx="0" cy="762000"/>
          </a:xfrm>
          <a:prstGeom prst="line">
            <a:avLst/>
          </a:prstGeom>
        </p:spPr>
        <p:style>
          <a:lnRef idx="2">
            <a:schemeClr val="accent1"/>
          </a:lnRef>
          <a:fillRef idx="0">
            <a:schemeClr val="accent1"/>
          </a:fillRef>
          <a:effectRef idx="1">
            <a:schemeClr val="accent1"/>
          </a:effectRef>
          <a:fontRef idx="minor">
            <a:schemeClr val="tx1"/>
          </a:fontRef>
        </p:style>
      </p:cxnSp>
      <p:sp>
        <p:nvSpPr>
          <p:cNvPr id="15" name="Content Placeholder 6"/>
          <p:cNvSpPr txBox="1">
            <a:spLocks/>
          </p:cNvSpPr>
          <p:nvPr/>
        </p:nvSpPr>
        <p:spPr>
          <a:xfrm>
            <a:off x="2738686" y="3351024"/>
            <a:ext cx="876300" cy="647699"/>
          </a:xfrm>
          <a:prstGeom prst="rect">
            <a:avLst/>
          </a:prstGeom>
        </p:spPr>
        <p:txBody>
          <a:bodyPr vert="horz" lIns="91440" tIns="45720" rIns="91440" bIns="45720" rtlCol="0">
            <a:norm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519</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8" name="Content Placeholder 6"/>
          <p:cNvSpPr txBox="1">
            <a:spLocks/>
          </p:cNvSpPr>
          <p:nvPr/>
        </p:nvSpPr>
        <p:spPr>
          <a:xfrm>
            <a:off x="1999605" y="3356030"/>
            <a:ext cx="876300" cy="647699"/>
          </a:xfrm>
          <a:prstGeom prst="rect">
            <a:avLst/>
          </a:prstGeom>
        </p:spPr>
        <p:txBody>
          <a:bodyPr vert="horz" lIns="91440" tIns="45720" rIns="91440" bIns="45720" rtlCol="0">
            <a:norm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539</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9" name="Content Placeholder 6"/>
          <p:cNvSpPr txBox="1">
            <a:spLocks/>
          </p:cNvSpPr>
          <p:nvPr/>
        </p:nvSpPr>
        <p:spPr>
          <a:xfrm>
            <a:off x="909305" y="1816011"/>
            <a:ext cx="1646155" cy="742193"/>
          </a:xfrm>
          <a:prstGeom prst="rect">
            <a:avLst/>
          </a:prstGeom>
          <a:solidFill>
            <a:schemeClr val="accent1">
              <a:lumMod val="40000"/>
              <a:lumOff val="60000"/>
            </a:schemeClr>
          </a:solidFill>
        </p:spPr>
        <p:style>
          <a:lnRef idx="2">
            <a:schemeClr val="accent4"/>
          </a:lnRef>
          <a:fillRef idx="1">
            <a:schemeClr val="lt1"/>
          </a:fillRef>
          <a:effectRef idx="0">
            <a:schemeClr val="accent4"/>
          </a:effectRef>
          <a:fontRef idx="minor">
            <a:schemeClr val="dk1"/>
          </a:fontRef>
        </p:style>
        <p:txBody>
          <a:bodyPr vert="horz" lIns="91440" tIns="45720" rIns="91440" bIns="45720" rtlCol="0">
            <a:norm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3600" b="1" i="0" u="none" strike="noStrike" kern="1200" cap="none" spc="0" normalizeH="0" baseline="0" noProof="0" dirty="0" smtClean="0">
                <a:ln>
                  <a:noFill/>
                </a:ln>
                <a:solidFill>
                  <a:schemeClr val="tx1"/>
                </a:solidFill>
                <a:effectLst/>
                <a:uLnTx/>
                <a:uFillTx/>
                <a:latin typeface="+mn-lt"/>
                <a:ea typeface="+mn-ea"/>
                <a:cs typeface="+mn-cs"/>
              </a:rPr>
              <a:t>Daniel</a:t>
            </a:r>
            <a:endParaRPr kumimoji="0" lang="en-US" sz="3600" b="1" i="0" u="none" strike="noStrike" kern="1200" cap="none" spc="0" normalizeH="0" baseline="0" noProof="0" dirty="0">
              <a:ln>
                <a:noFill/>
              </a:ln>
              <a:solidFill>
                <a:schemeClr val="tx1"/>
              </a:solidFill>
              <a:effectLst/>
              <a:uLnTx/>
              <a:uFillTx/>
              <a:latin typeface="+mn-lt"/>
              <a:ea typeface="+mn-ea"/>
              <a:cs typeface="+mn-cs"/>
            </a:endParaRPr>
          </a:p>
        </p:txBody>
      </p:sp>
      <p:sp>
        <p:nvSpPr>
          <p:cNvPr id="29" name="Content Placeholder 6"/>
          <p:cNvSpPr txBox="1">
            <a:spLocks/>
          </p:cNvSpPr>
          <p:nvPr/>
        </p:nvSpPr>
        <p:spPr>
          <a:xfrm>
            <a:off x="3614985" y="3347654"/>
            <a:ext cx="1137615" cy="647699"/>
          </a:xfrm>
          <a:prstGeom prst="rect">
            <a:avLst/>
          </a:prstGeom>
        </p:spPr>
        <p:txBody>
          <a:bodyPr vert="horz" lIns="91440" tIns="45720" rIns="91440" bIns="45720" rtlCol="0">
            <a:normAutofit fontScale="92500" lnSpcReduction="10000"/>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4000" b="1" i="0" u="none" strike="noStrike" kern="1200" cap="none" spc="0" normalizeH="0" baseline="0" noProof="0" dirty="0" smtClean="0">
                <a:ln>
                  <a:noFill/>
                </a:ln>
                <a:solidFill>
                  <a:schemeClr val="tx1"/>
                </a:solidFill>
                <a:effectLst/>
                <a:uLnTx/>
                <a:uFillTx/>
                <a:latin typeface="+mn-lt"/>
                <a:ea typeface="+mn-ea"/>
                <a:cs typeface="+mn-cs"/>
              </a:rPr>
              <a:t>444</a:t>
            </a:r>
            <a:endParaRPr kumimoji="0" lang="en-US" sz="3200" b="1" i="0" u="none" strike="noStrike" kern="1200" cap="none" spc="0" normalizeH="0" baseline="0" noProof="0" dirty="0">
              <a:ln>
                <a:noFill/>
              </a:ln>
              <a:solidFill>
                <a:schemeClr val="tx1"/>
              </a:solidFill>
              <a:effectLst/>
              <a:uLnTx/>
              <a:uFillTx/>
              <a:latin typeface="+mn-lt"/>
              <a:ea typeface="+mn-ea"/>
              <a:cs typeface="+mn-cs"/>
            </a:endParaRPr>
          </a:p>
        </p:txBody>
      </p:sp>
      <p:cxnSp>
        <p:nvCxnSpPr>
          <p:cNvPr id="24" name="Straight Connector 23"/>
          <p:cNvCxnSpPr/>
          <p:nvPr/>
        </p:nvCxnSpPr>
        <p:spPr>
          <a:xfrm flipV="1">
            <a:off x="3170809" y="2610916"/>
            <a:ext cx="0" cy="762000"/>
          </a:xfrm>
          <a:prstGeom prst="line">
            <a:avLst/>
          </a:prstGeom>
        </p:spPr>
        <p:style>
          <a:lnRef idx="2">
            <a:schemeClr val="accent1"/>
          </a:lnRef>
          <a:fillRef idx="0">
            <a:schemeClr val="accent1"/>
          </a:fillRef>
          <a:effectRef idx="1">
            <a:schemeClr val="accent1"/>
          </a:effectRef>
          <a:fontRef idx="minor">
            <a:schemeClr val="tx1"/>
          </a:fontRef>
        </p:style>
      </p:cxnSp>
      <p:sp>
        <p:nvSpPr>
          <p:cNvPr id="25" name="Content Placeholder 6"/>
          <p:cNvSpPr txBox="1">
            <a:spLocks/>
          </p:cNvSpPr>
          <p:nvPr/>
        </p:nvSpPr>
        <p:spPr>
          <a:xfrm>
            <a:off x="4611504" y="3317930"/>
            <a:ext cx="876300" cy="647699"/>
          </a:xfrm>
          <a:prstGeom prst="rect">
            <a:avLst/>
          </a:prstGeom>
        </p:spPr>
        <p:txBody>
          <a:bodyPr vert="horz" lIns="91440" tIns="45720" rIns="91440" bIns="45720" rtlCol="0">
            <a:norm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395</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cxnSp>
        <p:nvCxnSpPr>
          <p:cNvPr id="27" name="Straight Connector 26"/>
          <p:cNvCxnSpPr/>
          <p:nvPr/>
        </p:nvCxnSpPr>
        <p:spPr>
          <a:xfrm flipV="1">
            <a:off x="8162698" y="2594030"/>
            <a:ext cx="0" cy="762000"/>
          </a:xfrm>
          <a:prstGeom prst="line">
            <a:avLst/>
          </a:prstGeom>
        </p:spPr>
        <p:style>
          <a:lnRef idx="2">
            <a:schemeClr val="accent1"/>
          </a:lnRef>
          <a:fillRef idx="0">
            <a:schemeClr val="accent1"/>
          </a:fillRef>
          <a:effectRef idx="1">
            <a:schemeClr val="accent1"/>
          </a:effectRef>
          <a:fontRef idx="minor">
            <a:schemeClr val="tx1"/>
          </a:fontRef>
        </p:style>
      </p:cxnSp>
      <p:sp>
        <p:nvSpPr>
          <p:cNvPr id="34" name="Content Placeholder 6"/>
          <p:cNvSpPr txBox="1">
            <a:spLocks/>
          </p:cNvSpPr>
          <p:nvPr/>
        </p:nvSpPr>
        <p:spPr>
          <a:xfrm>
            <a:off x="7724548" y="3324670"/>
            <a:ext cx="876300" cy="647699"/>
          </a:xfrm>
          <a:prstGeom prst="rect">
            <a:avLst/>
          </a:prstGeom>
        </p:spPr>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lang="en-US" sz="4000" b="1" noProof="0" dirty="0" smtClean="0"/>
              <a:t>33</a:t>
            </a:r>
            <a:endParaRPr kumimoji="0" lang="en-US" sz="4000" b="1" i="0" u="none" strike="noStrike" kern="1200" cap="none" spc="0" normalizeH="0" baseline="0" noProof="0" dirty="0">
              <a:ln>
                <a:noFill/>
              </a:ln>
              <a:solidFill>
                <a:schemeClr val="tx1"/>
              </a:solidFill>
              <a:effectLst/>
              <a:uLnTx/>
              <a:uFillTx/>
            </a:endParaRPr>
          </a:p>
        </p:txBody>
      </p:sp>
      <p:sp>
        <p:nvSpPr>
          <p:cNvPr id="31" name="Content Placeholder 6"/>
          <p:cNvSpPr txBox="1">
            <a:spLocks/>
          </p:cNvSpPr>
          <p:nvPr/>
        </p:nvSpPr>
        <p:spPr>
          <a:xfrm rot="18380489">
            <a:off x="7433292" y="1651255"/>
            <a:ext cx="1571807" cy="69760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3600" b="1" i="0" u="none" strike="noStrike" kern="1200" cap="none" spc="0" normalizeH="0" baseline="0" noProof="0" dirty="0" smtClean="0">
                <a:ln>
                  <a:noFill/>
                </a:ln>
                <a:solidFill>
                  <a:schemeClr val="bg1"/>
                </a:solidFill>
                <a:effectLst/>
                <a:uLnTx/>
                <a:uFillTx/>
                <a:latin typeface="+mn-lt"/>
                <a:ea typeface="+mn-ea"/>
                <a:cs typeface="+mn-cs"/>
              </a:rPr>
              <a:t>Jesus</a:t>
            </a:r>
            <a:endParaRPr kumimoji="0" lang="en-US" sz="3600" b="1" i="0" u="none" strike="noStrike" kern="1200" cap="none" spc="0" normalizeH="0" baseline="0" noProof="0" dirty="0">
              <a:ln>
                <a:noFill/>
              </a:ln>
              <a:solidFill>
                <a:schemeClr val="bg1"/>
              </a:solidFill>
              <a:effectLst/>
              <a:uLnTx/>
              <a:uFillTx/>
              <a:latin typeface="+mn-lt"/>
              <a:ea typeface="+mn-ea"/>
              <a:cs typeface="+mn-cs"/>
            </a:endParaRPr>
          </a:p>
        </p:txBody>
      </p:sp>
      <p:sp>
        <p:nvSpPr>
          <p:cNvPr id="35" name="Content Placeholder 6"/>
          <p:cNvSpPr txBox="1">
            <a:spLocks/>
          </p:cNvSpPr>
          <p:nvPr/>
        </p:nvSpPr>
        <p:spPr>
          <a:xfrm rot="18380489">
            <a:off x="3279309" y="2110555"/>
            <a:ext cx="1873108" cy="5668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2800" b="1" i="0" u="none" strike="noStrike" kern="1200" cap="none" spc="0" normalizeH="0" baseline="0" noProof="0" dirty="0" err="1" smtClean="0">
                <a:ln>
                  <a:noFill/>
                </a:ln>
                <a:solidFill>
                  <a:schemeClr val="bg1"/>
                </a:solidFill>
                <a:effectLst/>
                <a:uLnTx/>
                <a:uFillTx/>
                <a:latin typeface="+mn-lt"/>
                <a:ea typeface="+mn-ea"/>
                <a:cs typeface="+mn-cs"/>
              </a:rPr>
              <a:t>Artaxerxess</a:t>
            </a:r>
            <a:endParaRPr kumimoji="0" lang="en-US" sz="2800" b="1" i="0" u="none" strike="noStrike" kern="1200" cap="none" spc="0" normalizeH="0" baseline="0" noProof="0" dirty="0">
              <a:ln>
                <a:noFill/>
              </a:ln>
              <a:solidFill>
                <a:schemeClr val="bg1"/>
              </a:solidFill>
              <a:effectLst/>
              <a:uLnTx/>
              <a:uFillTx/>
              <a:latin typeface="+mn-lt"/>
              <a:ea typeface="+mn-ea"/>
              <a:cs typeface="+mn-cs"/>
            </a:endParaRPr>
          </a:p>
        </p:txBody>
      </p:sp>
      <p:cxnSp>
        <p:nvCxnSpPr>
          <p:cNvPr id="38" name="Straight Connector 37"/>
          <p:cNvCxnSpPr/>
          <p:nvPr/>
        </p:nvCxnSpPr>
        <p:spPr>
          <a:xfrm flipV="1">
            <a:off x="5691599" y="2610338"/>
            <a:ext cx="0" cy="762000"/>
          </a:xfrm>
          <a:prstGeom prst="line">
            <a:avLst/>
          </a:prstGeom>
        </p:spPr>
        <p:style>
          <a:lnRef idx="2">
            <a:schemeClr val="accent1"/>
          </a:lnRef>
          <a:fillRef idx="0">
            <a:schemeClr val="accent1"/>
          </a:fillRef>
          <a:effectRef idx="1">
            <a:schemeClr val="accent1"/>
          </a:effectRef>
          <a:fontRef idx="minor">
            <a:schemeClr val="tx1"/>
          </a:fontRef>
        </p:style>
      </p:cxnSp>
      <p:sp>
        <p:nvSpPr>
          <p:cNvPr id="40" name="Content Placeholder 6"/>
          <p:cNvSpPr txBox="1">
            <a:spLocks/>
          </p:cNvSpPr>
          <p:nvPr/>
        </p:nvSpPr>
        <p:spPr>
          <a:xfrm>
            <a:off x="4134517" y="2902520"/>
            <a:ext cx="880303" cy="5493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orm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2800" b="1" i="0" u="none" strike="noStrike" kern="1200" cap="none" spc="0" normalizeH="0" baseline="0" noProof="0" dirty="0" smtClean="0">
                <a:ln>
                  <a:noFill/>
                </a:ln>
                <a:solidFill>
                  <a:schemeClr val="tx1"/>
                </a:solidFill>
                <a:effectLst/>
                <a:uLnTx/>
                <a:uFillTx/>
                <a:latin typeface="+mn-lt"/>
                <a:ea typeface="+mn-ea"/>
                <a:cs typeface="+mn-cs"/>
              </a:rPr>
              <a:t>7</a:t>
            </a:r>
            <a:endParaRPr kumimoji="0" lang="en-US" sz="2800" b="1" i="0" u="none" strike="noStrike" kern="1200" cap="none" spc="0" normalizeH="0" baseline="0" noProof="0" dirty="0">
              <a:ln>
                <a:noFill/>
              </a:ln>
              <a:solidFill>
                <a:schemeClr val="tx1"/>
              </a:solidFill>
              <a:effectLst/>
              <a:uLnTx/>
              <a:uFillTx/>
              <a:latin typeface="+mn-lt"/>
              <a:ea typeface="+mn-ea"/>
              <a:cs typeface="+mn-cs"/>
            </a:endParaRPr>
          </a:p>
        </p:txBody>
      </p:sp>
      <p:sp>
        <p:nvSpPr>
          <p:cNvPr id="41" name="Content Placeholder 6"/>
          <p:cNvSpPr txBox="1">
            <a:spLocks/>
          </p:cNvSpPr>
          <p:nvPr/>
        </p:nvSpPr>
        <p:spPr>
          <a:xfrm>
            <a:off x="5063280" y="2902520"/>
            <a:ext cx="3068062" cy="5493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orm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lang="en-US" sz="2800" b="1" dirty="0" smtClean="0">
                <a:solidFill>
                  <a:schemeClr val="tx1"/>
                </a:solidFill>
              </a:rPr>
              <a:t>62</a:t>
            </a:r>
            <a:endParaRPr kumimoji="0" lang="en-US" sz="2800" b="1" i="0" u="none" strike="noStrike" kern="1200" cap="none" spc="0" normalizeH="0" baseline="0" noProof="0" dirty="0">
              <a:ln>
                <a:noFill/>
              </a:ln>
              <a:solidFill>
                <a:schemeClr val="tx1"/>
              </a:solidFill>
              <a:effectLst/>
              <a:uLnTx/>
              <a:uFillTx/>
              <a:latin typeface="+mn-lt"/>
              <a:ea typeface="+mn-ea"/>
              <a:cs typeface="+mn-cs"/>
            </a:endParaRPr>
          </a:p>
        </p:txBody>
      </p:sp>
      <p:sp>
        <p:nvSpPr>
          <p:cNvPr id="42" name="TextBox 41"/>
          <p:cNvSpPr txBox="1"/>
          <p:nvPr/>
        </p:nvSpPr>
        <p:spPr>
          <a:xfrm>
            <a:off x="3462656" y="576043"/>
            <a:ext cx="5503222" cy="954107"/>
          </a:xfrm>
          <a:prstGeom prst="rect">
            <a:avLst/>
          </a:prstGeom>
          <a:noFill/>
        </p:spPr>
        <p:txBody>
          <a:bodyPr wrap="square" rtlCol="0">
            <a:spAutoFit/>
          </a:bodyPr>
          <a:lstStyle/>
          <a:p>
            <a:r>
              <a:rPr lang="en-US" sz="2800" dirty="0" smtClean="0"/>
              <a:t>Doing the Math… (see Daniel 12:11; Rev. 11:3; 12:6)</a:t>
            </a:r>
            <a:endParaRPr lang="en-US" sz="2800" b="1" dirty="0"/>
          </a:p>
        </p:txBody>
      </p:sp>
      <p:sp>
        <p:nvSpPr>
          <p:cNvPr id="45" name="TextBox 44"/>
          <p:cNvSpPr txBox="1"/>
          <p:nvPr/>
        </p:nvSpPr>
        <p:spPr>
          <a:xfrm>
            <a:off x="0" y="8023"/>
            <a:ext cx="4179380" cy="1077218"/>
          </a:xfrm>
          <a:prstGeom prst="rect">
            <a:avLst/>
          </a:prstGeom>
          <a:noFill/>
        </p:spPr>
        <p:txBody>
          <a:bodyPr wrap="square" rtlCol="0">
            <a:spAutoFit/>
          </a:bodyPr>
          <a:lstStyle/>
          <a:p>
            <a:r>
              <a:rPr lang="en-US" sz="3200" b="1" dirty="0" smtClean="0">
                <a:solidFill>
                  <a:schemeClr val="bg1">
                    <a:lumMod val="75000"/>
                  </a:schemeClr>
                </a:solidFill>
              </a:rPr>
              <a:t>1. Restoration</a:t>
            </a:r>
          </a:p>
          <a:p>
            <a:r>
              <a:rPr lang="en-US" sz="3200" b="1" dirty="0" smtClean="0"/>
              <a:t>2. Rejection</a:t>
            </a:r>
            <a:endParaRPr lang="en-US" sz="3200" b="1" dirty="0"/>
          </a:p>
        </p:txBody>
      </p:sp>
      <p:sp>
        <p:nvSpPr>
          <p:cNvPr id="32" name="TextBox 31"/>
          <p:cNvSpPr txBox="1"/>
          <p:nvPr/>
        </p:nvSpPr>
        <p:spPr>
          <a:xfrm>
            <a:off x="4533114" y="3840189"/>
            <a:ext cx="3287897" cy="224676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r"/>
            <a:r>
              <a:rPr lang="en-US" sz="2800" b="1" dirty="0" smtClean="0"/>
              <a:t>Jewish Calendar</a:t>
            </a:r>
          </a:p>
          <a:p>
            <a:pPr algn="r"/>
            <a:r>
              <a:rPr lang="en-US" sz="2800" dirty="0" smtClean="0"/>
              <a:t>69 </a:t>
            </a:r>
          </a:p>
          <a:p>
            <a:pPr algn="r"/>
            <a:r>
              <a:rPr lang="en-US" sz="2800" dirty="0" smtClean="0"/>
              <a:t>x 7</a:t>
            </a:r>
          </a:p>
          <a:p>
            <a:pPr algn="r"/>
            <a:r>
              <a:rPr lang="en-US" sz="2800" u="sng" dirty="0" smtClean="0"/>
              <a:t>x 360</a:t>
            </a:r>
          </a:p>
          <a:p>
            <a:pPr algn="r"/>
            <a:r>
              <a:rPr lang="en-US" sz="2800" b="1" dirty="0" smtClean="0"/>
              <a:t>477 modern years</a:t>
            </a:r>
            <a:endParaRPr lang="en-US" sz="2800" b="1" dirty="0"/>
          </a:p>
        </p:txBody>
      </p:sp>
    </p:spTree>
    <p:extLst>
      <p:ext uri="{BB962C8B-B14F-4D97-AF65-F5344CB8AC3E}">
        <p14:creationId xmlns:p14="http://schemas.microsoft.com/office/powerpoint/2010/main" val="13684736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597617" y="2975030"/>
            <a:ext cx="8089183" cy="0"/>
          </a:xfrm>
          <a:prstGeom prst="line">
            <a:avLst/>
          </a:prstGeom>
        </p:spPr>
        <p:style>
          <a:lnRef idx="2">
            <a:schemeClr val="accent1"/>
          </a:lnRef>
          <a:fillRef idx="0">
            <a:schemeClr val="accent1"/>
          </a:fillRef>
          <a:effectRef idx="1">
            <a:schemeClr val="accent1"/>
          </a:effectRef>
          <a:fontRef idx="minor">
            <a:schemeClr val="tx1"/>
          </a:fontRef>
        </p:style>
      </p:cxnSp>
      <p:sp>
        <p:nvSpPr>
          <p:cNvPr id="7" name="Content Placeholder 6"/>
          <p:cNvSpPr>
            <a:spLocks noGrp="1"/>
          </p:cNvSpPr>
          <p:nvPr>
            <p:ph idx="1"/>
          </p:nvPr>
        </p:nvSpPr>
        <p:spPr>
          <a:xfrm>
            <a:off x="654767" y="3356030"/>
            <a:ext cx="876300" cy="647699"/>
          </a:xfrm>
        </p:spPr>
        <p:txBody>
          <a:bodyPr>
            <a:normAutofit/>
          </a:bodyPr>
          <a:lstStyle/>
          <a:p>
            <a:pPr marL="0" indent="0">
              <a:buNone/>
            </a:pPr>
            <a:r>
              <a:rPr lang="en-US" dirty="0" smtClean="0"/>
              <a:t>605</a:t>
            </a:r>
            <a:endParaRPr lang="en-US" dirty="0"/>
          </a:p>
        </p:txBody>
      </p:sp>
      <p:cxnSp>
        <p:nvCxnSpPr>
          <p:cNvPr id="6" name="Straight Connector 5"/>
          <p:cNvCxnSpPr/>
          <p:nvPr/>
        </p:nvCxnSpPr>
        <p:spPr>
          <a:xfrm flipV="1">
            <a:off x="1054817" y="2594030"/>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V="1">
            <a:off x="1752953" y="2594030"/>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3568502" y="2604704"/>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V="1">
            <a:off x="2437755" y="2606340"/>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V="1">
            <a:off x="4500332" y="2587290"/>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V="1">
            <a:off x="5973538" y="2610916"/>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flipV="1">
            <a:off x="6780666" y="2627124"/>
            <a:ext cx="0" cy="762000"/>
          </a:xfrm>
          <a:prstGeom prst="line">
            <a:avLst/>
          </a:prstGeom>
        </p:spPr>
        <p:style>
          <a:lnRef idx="2">
            <a:schemeClr val="accent1"/>
          </a:lnRef>
          <a:fillRef idx="0">
            <a:schemeClr val="accent1"/>
          </a:fillRef>
          <a:effectRef idx="1">
            <a:schemeClr val="accent1"/>
          </a:effectRef>
          <a:fontRef idx="minor">
            <a:schemeClr val="tx1"/>
          </a:fontRef>
        </p:style>
      </p:cxnSp>
      <p:sp>
        <p:nvSpPr>
          <p:cNvPr id="18" name="Content Placeholder 6"/>
          <p:cNvSpPr txBox="1">
            <a:spLocks/>
          </p:cNvSpPr>
          <p:nvPr/>
        </p:nvSpPr>
        <p:spPr>
          <a:xfrm>
            <a:off x="1999605" y="3356030"/>
            <a:ext cx="876300" cy="647699"/>
          </a:xfrm>
          <a:prstGeom prst="rect">
            <a:avLst/>
          </a:prstGeom>
        </p:spPr>
        <p:txBody>
          <a:bodyPr vert="horz" lIns="91440" tIns="45720" rIns="91440" bIns="45720" rtlCol="0">
            <a:norm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539</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9" name="Content Placeholder 6"/>
          <p:cNvSpPr txBox="1">
            <a:spLocks/>
          </p:cNvSpPr>
          <p:nvPr/>
        </p:nvSpPr>
        <p:spPr>
          <a:xfrm>
            <a:off x="909305" y="1816011"/>
            <a:ext cx="1646155" cy="742193"/>
          </a:xfrm>
          <a:prstGeom prst="rect">
            <a:avLst/>
          </a:prstGeom>
          <a:solidFill>
            <a:schemeClr val="accent1">
              <a:lumMod val="40000"/>
              <a:lumOff val="60000"/>
            </a:schemeClr>
          </a:solidFill>
        </p:spPr>
        <p:style>
          <a:lnRef idx="2">
            <a:schemeClr val="accent4"/>
          </a:lnRef>
          <a:fillRef idx="1">
            <a:schemeClr val="lt1"/>
          </a:fillRef>
          <a:effectRef idx="0">
            <a:schemeClr val="accent4"/>
          </a:effectRef>
          <a:fontRef idx="minor">
            <a:schemeClr val="dk1"/>
          </a:fontRef>
        </p:style>
        <p:txBody>
          <a:bodyPr vert="horz" lIns="91440" tIns="45720" rIns="91440" bIns="45720" rtlCol="0">
            <a:norm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3600" b="1" i="0" u="none" strike="noStrike" kern="1200" cap="none" spc="0" normalizeH="0" baseline="0" noProof="0" dirty="0" smtClean="0">
                <a:ln>
                  <a:noFill/>
                </a:ln>
                <a:solidFill>
                  <a:schemeClr val="tx1"/>
                </a:solidFill>
                <a:effectLst/>
                <a:uLnTx/>
                <a:uFillTx/>
                <a:latin typeface="+mn-lt"/>
                <a:ea typeface="+mn-ea"/>
                <a:cs typeface="+mn-cs"/>
              </a:rPr>
              <a:t>Daniel</a:t>
            </a:r>
            <a:endParaRPr kumimoji="0" lang="en-US" sz="3600" b="1" i="0" u="none" strike="noStrike" kern="1200" cap="none" spc="0" normalizeH="0" baseline="0" noProof="0" dirty="0">
              <a:ln>
                <a:noFill/>
              </a:ln>
              <a:solidFill>
                <a:schemeClr val="tx1"/>
              </a:solidFill>
              <a:effectLst/>
              <a:uLnTx/>
              <a:uFillTx/>
              <a:latin typeface="+mn-lt"/>
              <a:ea typeface="+mn-ea"/>
              <a:cs typeface="+mn-cs"/>
            </a:endParaRPr>
          </a:p>
        </p:txBody>
      </p:sp>
      <p:sp>
        <p:nvSpPr>
          <p:cNvPr id="29" name="Content Placeholder 6"/>
          <p:cNvSpPr txBox="1">
            <a:spLocks/>
          </p:cNvSpPr>
          <p:nvPr/>
        </p:nvSpPr>
        <p:spPr>
          <a:xfrm>
            <a:off x="3084819" y="3347654"/>
            <a:ext cx="1137615" cy="647699"/>
          </a:xfrm>
          <a:prstGeom prst="rect">
            <a:avLst/>
          </a:prstGeom>
        </p:spPr>
        <p:txBody>
          <a:bodyPr vert="horz" lIns="91440" tIns="45720" rIns="91440" bIns="45720" rtlCol="0">
            <a:normAutofit fontScale="92500" lnSpcReduction="10000"/>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4000" b="1" i="0" u="none" strike="noStrike" kern="1200" cap="none" spc="0" normalizeH="0" baseline="0" noProof="0" dirty="0" smtClean="0">
                <a:ln>
                  <a:noFill/>
                </a:ln>
                <a:solidFill>
                  <a:schemeClr val="tx1"/>
                </a:solidFill>
                <a:effectLst/>
                <a:uLnTx/>
                <a:uFillTx/>
                <a:latin typeface="+mn-lt"/>
                <a:ea typeface="+mn-ea"/>
                <a:cs typeface="+mn-cs"/>
              </a:rPr>
              <a:t>444</a:t>
            </a:r>
            <a:endParaRPr kumimoji="0" lang="en-US" sz="3200" b="1" i="0" u="none" strike="noStrike" kern="1200" cap="none" spc="0" normalizeH="0" baseline="0" noProof="0" dirty="0">
              <a:ln>
                <a:noFill/>
              </a:ln>
              <a:solidFill>
                <a:schemeClr val="tx1"/>
              </a:solidFill>
              <a:effectLst/>
              <a:uLnTx/>
              <a:uFillTx/>
              <a:latin typeface="+mn-lt"/>
              <a:ea typeface="+mn-ea"/>
              <a:cs typeface="+mn-cs"/>
            </a:endParaRPr>
          </a:p>
        </p:txBody>
      </p:sp>
      <p:sp>
        <p:nvSpPr>
          <p:cNvPr id="25" name="Content Placeholder 6"/>
          <p:cNvSpPr txBox="1">
            <a:spLocks/>
          </p:cNvSpPr>
          <p:nvPr/>
        </p:nvSpPr>
        <p:spPr>
          <a:xfrm>
            <a:off x="4081338" y="3317930"/>
            <a:ext cx="876300" cy="647699"/>
          </a:xfrm>
          <a:prstGeom prst="rect">
            <a:avLst/>
          </a:prstGeom>
        </p:spPr>
        <p:txBody>
          <a:bodyPr vert="horz" lIns="91440" tIns="45720" rIns="91440" bIns="45720" rtlCol="0">
            <a:norm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395</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cxnSp>
        <p:nvCxnSpPr>
          <p:cNvPr id="27" name="Straight Connector 26"/>
          <p:cNvCxnSpPr/>
          <p:nvPr/>
        </p:nvCxnSpPr>
        <p:spPr>
          <a:xfrm flipV="1">
            <a:off x="7632532" y="2594030"/>
            <a:ext cx="0" cy="762000"/>
          </a:xfrm>
          <a:prstGeom prst="line">
            <a:avLst/>
          </a:prstGeom>
        </p:spPr>
        <p:style>
          <a:lnRef idx="2">
            <a:schemeClr val="accent1"/>
          </a:lnRef>
          <a:fillRef idx="0">
            <a:schemeClr val="accent1"/>
          </a:fillRef>
          <a:effectRef idx="1">
            <a:schemeClr val="accent1"/>
          </a:effectRef>
          <a:fontRef idx="minor">
            <a:schemeClr val="tx1"/>
          </a:fontRef>
        </p:style>
      </p:cxnSp>
      <p:sp>
        <p:nvSpPr>
          <p:cNvPr id="34" name="Content Placeholder 6"/>
          <p:cNvSpPr txBox="1">
            <a:spLocks/>
          </p:cNvSpPr>
          <p:nvPr/>
        </p:nvSpPr>
        <p:spPr>
          <a:xfrm>
            <a:off x="7194382" y="3324670"/>
            <a:ext cx="876300" cy="647699"/>
          </a:xfrm>
          <a:prstGeom prst="rect">
            <a:avLst/>
          </a:prstGeom>
        </p:spPr>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lang="en-US" sz="4000" b="1" noProof="0" dirty="0" smtClean="0"/>
              <a:t>33</a:t>
            </a:r>
            <a:endParaRPr kumimoji="0" lang="en-US" sz="4000" b="1" i="0" u="none" strike="noStrike" kern="1200" cap="none" spc="0" normalizeH="0" baseline="0" noProof="0" dirty="0">
              <a:ln>
                <a:noFill/>
              </a:ln>
              <a:solidFill>
                <a:schemeClr val="tx1"/>
              </a:solidFill>
              <a:effectLst/>
              <a:uLnTx/>
              <a:uFillTx/>
            </a:endParaRPr>
          </a:p>
        </p:txBody>
      </p:sp>
      <p:sp>
        <p:nvSpPr>
          <p:cNvPr id="31" name="Content Placeholder 6"/>
          <p:cNvSpPr txBox="1">
            <a:spLocks/>
          </p:cNvSpPr>
          <p:nvPr/>
        </p:nvSpPr>
        <p:spPr>
          <a:xfrm>
            <a:off x="6401037" y="2137681"/>
            <a:ext cx="1231495" cy="6264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3600" b="1" i="0" u="none" strike="noStrike" kern="1200" cap="none" spc="0" normalizeH="0" baseline="0" noProof="0" dirty="0" smtClean="0">
                <a:ln>
                  <a:noFill/>
                </a:ln>
                <a:solidFill>
                  <a:schemeClr val="bg1"/>
                </a:solidFill>
                <a:effectLst/>
                <a:uLnTx/>
                <a:uFillTx/>
                <a:latin typeface="+mn-lt"/>
                <a:ea typeface="+mn-ea"/>
                <a:cs typeface="+mn-cs"/>
              </a:rPr>
              <a:t>Jesus</a:t>
            </a:r>
            <a:endParaRPr kumimoji="0" lang="en-US" sz="3600" b="1" i="0" u="none" strike="noStrike" kern="1200" cap="none" spc="0" normalizeH="0" baseline="0" noProof="0" dirty="0">
              <a:ln>
                <a:noFill/>
              </a:ln>
              <a:solidFill>
                <a:schemeClr val="bg1"/>
              </a:solidFill>
              <a:effectLst/>
              <a:uLnTx/>
              <a:uFillTx/>
              <a:latin typeface="+mn-lt"/>
              <a:ea typeface="+mn-ea"/>
              <a:cs typeface="+mn-cs"/>
            </a:endParaRPr>
          </a:p>
        </p:txBody>
      </p:sp>
      <p:sp>
        <p:nvSpPr>
          <p:cNvPr id="35" name="Content Placeholder 6"/>
          <p:cNvSpPr txBox="1">
            <a:spLocks/>
          </p:cNvSpPr>
          <p:nvPr/>
        </p:nvSpPr>
        <p:spPr>
          <a:xfrm rot="18380489">
            <a:off x="2749143" y="2110555"/>
            <a:ext cx="1873108" cy="5668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2800" b="1" i="0" u="none" strike="noStrike" kern="1200" cap="none" spc="0" normalizeH="0" baseline="0" noProof="0" dirty="0" err="1" smtClean="0">
                <a:ln>
                  <a:noFill/>
                </a:ln>
                <a:solidFill>
                  <a:schemeClr val="bg1"/>
                </a:solidFill>
                <a:effectLst/>
                <a:uLnTx/>
                <a:uFillTx/>
                <a:latin typeface="+mn-lt"/>
                <a:ea typeface="+mn-ea"/>
                <a:cs typeface="+mn-cs"/>
              </a:rPr>
              <a:t>Artaxerxess</a:t>
            </a:r>
            <a:endParaRPr kumimoji="0" lang="en-US" sz="2800" b="1" i="0" u="none" strike="noStrike" kern="1200" cap="none" spc="0" normalizeH="0" baseline="0" noProof="0" dirty="0">
              <a:ln>
                <a:noFill/>
              </a:ln>
              <a:solidFill>
                <a:schemeClr val="bg1"/>
              </a:solidFill>
              <a:effectLst/>
              <a:uLnTx/>
              <a:uFillTx/>
              <a:latin typeface="+mn-lt"/>
              <a:ea typeface="+mn-ea"/>
              <a:cs typeface="+mn-cs"/>
            </a:endParaRPr>
          </a:p>
        </p:txBody>
      </p:sp>
      <p:cxnSp>
        <p:nvCxnSpPr>
          <p:cNvPr id="38" name="Straight Connector 37"/>
          <p:cNvCxnSpPr/>
          <p:nvPr/>
        </p:nvCxnSpPr>
        <p:spPr>
          <a:xfrm flipV="1">
            <a:off x="5161433" y="2610338"/>
            <a:ext cx="0" cy="762000"/>
          </a:xfrm>
          <a:prstGeom prst="line">
            <a:avLst/>
          </a:prstGeom>
        </p:spPr>
        <p:style>
          <a:lnRef idx="2">
            <a:schemeClr val="accent1"/>
          </a:lnRef>
          <a:fillRef idx="0">
            <a:schemeClr val="accent1"/>
          </a:fillRef>
          <a:effectRef idx="1">
            <a:schemeClr val="accent1"/>
          </a:effectRef>
          <a:fontRef idx="minor">
            <a:schemeClr val="tx1"/>
          </a:fontRef>
        </p:style>
      </p:cxnSp>
      <p:sp>
        <p:nvSpPr>
          <p:cNvPr id="40" name="Content Placeholder 6"/>
          <p:cNvSpPr txBox="1">
            <a:spLocks/>
          </p:cNvSpPr>
          <p:nvPr/>
        </p:nvSpPr>
        <p:spPr>
          <a:xfrm>
            <a:off x="3604351" y="2902520"/>
            <a:ext cx="880303" cy="5493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orm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2800" b="1" i="0" u="none" strike="noStrike" kern="1200" cap="none" spc="0" normalizeH="0" baseline="0" noProof="0" dirty="0" smtClean="0">
                <a:ln>
                  <a:noFill/>
                </a:ln>
                <a:solidFill>
                  <a:schemeClr val="tx1"/>
                </a:solidFill>
                <a:effectLst/>
                <a:uLnTx/>
                <a:uFillTx/>
                <a:latin typeface="+mn-lt"/>
                <a:ea typeface="+mn-ea"/>
                <a:cs typeface="+mn-cs"/>
              </a:rPr>
              <a:t>7</a:t>
            </a:r>
            <a:endParaRPr kumimoji="0" lang="en-US" sz="2800" b="1" i="0" u="none" strike="noStrike" kern="1200" cap="none" spc="0" normalizeH="0" baseline="0" noProof="0" dirty="0">
              <a:ln>
                <a:noFill/>
              </a:ln>
              <a:solidFill>
                <a:schemeClr val="tx1"/>
              </a:solidFill>
              <a:effectLst/>
              <a:uLnTx/>
              <a:uFillTx/>
              <a:latin typeface="+mn-lt"/>
              <a:ea typeface="+mn-ea"/>
              <a:cs typeface="+mn-cs"/>
            </a:endParaRPr>
          </a:p>
        </p:txBody>
      </p:sp>
      <p:sp>
        <p:nvSpPr>
          <p:cNvPr id="41" name="Content Placeholder 6"/>
          <p:cNvSpPr txBox="1">
            <a:spLocks/>
          </p:cNvSpPr>
          <p:nvPr/>
        </p:nvSpPr>
        <p:spPr>
          <a:xfrm>
            <a:off x="4533114" y="2902520"/>
            <a:ext cx="3068062" cy="5493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orm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lang="en-US" sz="2800" b="1" dirty="0" smtClean="0">
                <a:solidFill>
                  <a:schemeClr val="tx1"/>
                </a:solidFill>
              </a:rPr>
              <a:t>62</a:t>
            </a:r>
            <a:endParaRPr kumimoji="0" lang="en-US" sz="2800" b="1" i="0" u="none" strike="noStrike" kern="1200" cap="none" spc="0" normalizeH="0" baseline="0" noProof="0" dirty="0">
              <a:ln>
                <a:noFill/>
              </a:ln>
              <a:solidFill>
                <a:schemeClr val="tx1"/>
              </a:solidFill>
              <a:effectLst/>
              <a:uLnTx/>
              <a:uFillTx/>
              <a:latin typeface="+mn-lt"/>
              <a:ea typeface="+mn-ea"/>
              <a:cs typeface="+mn-cs"/>
            </a:endParaRPr>
          </a:p>
        </p:txBody>
      </p:sp>
      <p:sp>
        <p:nvSpPr>
          <p:cNvPr id="42" name="TextBox 41"/>
          <p:cNvSpPr txBox="1"/>
          <p:nvPr/>
        </p:nvSpPr>
        <p:spPr>
          <a:xfrm>
            <a:off x="380242" y="4116274"/>
            <a:ext cx="7979878" cy="1815882"/>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sz="2800" dirty="0" smtClean="0"/>
              <a:t>“The people of the ruler who will come will destroy the city and the sanctuary. The end will come like a flood: War will continue until the end, and desolations have been decreed.”  	</a:t>
            </a:r>
            <a:r>
              <a:rPr lang="en-US" sz="2800" b="1" dirty="0" smtClean="0"/>
              <a:t>Daniel 9:26</a:t>
            </a:r>
            <a:endParaRPr lang="en-US" sz="2800" b="1" dirty="0"/>
          </a:p>
        </p:txBody>
      </p:sp>
      <p:sp>
        <p:nvSpPr>
          <p:cNvPr id="45" name="TextBox 44"/>
          <p:cNvSpPr txBox="1"/>
          <p:nvPr/>
        </p:nvSpPr>
        <p:spPr>
          <a:xfrm>
            <a:off x="0" y="8023"/>
            <a:ext cx="4179380" cy="1569660"/>
          </a:xfrm>
          <a:prstGeom prst="rect">
            <a:avLst/>
          </a:prstGeom>
          <a:noFill/>
          <a:ln>
            <a:solidFill>
              <a:schemeClr val="bg1">
                <a:lumMod val="85000"/>
              </a:schemeClr>
            </a:solidFill>
          </a:ln>
        </p:spPr>
        <p:txBody>
          <a:bodyPr wrap="square" rtlCol="0">
            <a:spAutoFit/>
          </a:bodyPr>
          <a:lstStyle/>
          <a:p>
            <a:r>
              <a:rPr lang="en-US" sz="3200" b="1" dirty="0" smtClean="0">
                <a:solidFill>
                  <a:srgbClr val="BFBFBF"/>
                </a:solidFill>
              </a:rPr>
              <a:t>2. Rejection</a:t>
            </a:r>
          </a:p>
          <a:p>
            <a:r>
              <a:rPr lang="en-US" sz="3200" b="1" dirty="0" smtClean="0"/>
              <a:t>3. Destruction</a:t>
            </a:r>
          </a:p>
          <a:p>
            <a:r>
              <a:rPr lang="en-US" sz="3200" b="1" dirty="0" smtClean="0"/>
              <a:t>4. Devastation</a:t>
            </a:r>
            <a:endParaRPr lang="en-US" sz="3200" b="1" dirty="0"/>
          </a:p>
        </p:txBody>
      </p:sp>
      <p:cxnSp>
        <p:nvCxnSpPr>
          <p:cNvPr id="28" name="Straight Connector 27"/>
          <p:cNvCxnSpPr/>
          <p:nvPr/>
        </p:nvCxnSpPr>
        <p:spPr>
          <a:xfrm flipV="1">
            <a:off x="8313086" y="2702156"/>
            <a:ext cx="0" cy="762000"/>
          </a:xfrm>
          <a:prstGeom prst="line">
            <a:avLst/>
          </a:prstGeom>
        </p:spPr>
        <p:style>
          <a:lnRef idx="2">
            <a:schemeClr val="accent1"/>
          </a:lnRef>
          <a:fillRef idx="0">
            <a:schemeClr val="accent1"/>
          </a:fillRef>
          <a:effectRef idx="1">
            <a:schemeClr val="accent1"/>
          </a:effectRef>
          <a:fontRef idx="minor">
            <a:schemeClr val="tx1"/>
          </a:fontRef>
        </p:style>
      </p:cxnSp>
      <p:sp>
        <p:nvSpPr>
          <p:cNvPr id="30" name="Content Placeholder 6"/>
          <p:cNvSpPr txBox="1">
            <a:spLocks/>
          </p:cNvSpPr>
          <p:nvPr/>
        </p:nvSpPr>
        <p:spPr>
          <a:xfrm>
            <a:off x="7874936" y="3451846"/>
            <a:ext cx="876300" cy="647699"/>
          </a:xfrm>
          <a:prstGeom prst="rect">
            <a:avLst/>
          </a:prstGeom>
        </p:spPr>
        <p:txBody>
          <a:bodyPr vert="horz" lIns="91440" tIns="45720" rIns="91440" bIns="45720" rtlCol="0">
            <a:norm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70</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33" name="Content Placeholder 6"/>
          <p:cNvSpPr txBox="1">
            <a:spLocks/>
          </p:cNvSpPr>
          <p:nvPr/>
        </p:nvSpPr>
        <p:spPr>
          <a:xfrm>
            <a:off x="6051929" y="479666"/>
            <a:ext cx="2339548" cy="991953"/>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2800" b="1" i="0" u="none" strike="noStrike" kern="1200" cap="none" spc="0" normalizeH="0" baseline="0" noProof="0" dirty="0" smtClean="0">
                <a:ln>
                  <a:noFill/>
                </a:ln>
                <a:solidFill>
                  <a:schemeClr val="bg1"/>
                </a:solidFill>
                <a:effectLst/>
                <a:uLnTx/>
                <a:uFillTx/>
                <a:latin typeface="+mn-lt"/>
                <a:ea typeface="+mn-ea"/>
                <a:cs typeface="+mn-cs"/>
              </a:rPr>
              <a:t>Destruction of Jerusalem</a:t>
            </a:r>
            <a:endParaRPr kumimoji="0" lang="en-US" sz="2800" b="1" i="0" u="none" strike="noStrike" kern="1200" cap="none" spc="0" normalizeH="0" baseline="0" noProof="0" dirty="0">
              <a:ln>
                <a:noFill/>
              </a:ln>
              <a:solidFill>
                <a:schemeClr val="bg1"/>
              </a:solidFill>
              <a:effectLst/>
              <a:uLnTx/>
              <a:uFillTx/>
              <a:latin typeface="+mn-lt"/>
              <a:ea typeface="+mn-ea"/>
              <a:cs typeface="+mn-cs"/>
            </a:endParaRPr>
          </a:p>
        </p:txBody>
      </p:sp>
      <p:sp>
        <p:nvSpPr>
          <p:cNvPr id="2" name="Down Arrow 1"/>
          <p:cNvSpPr/>
          <p:nvPr/>
        </p:nvSpPr>
        <p:spPr>
          <a:xfrm>
            <a:off x="8164750" y="1471620"/>
            <a:ext cx="289438" cy="1230536"/>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09032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Down Arrow 34"/>
          <p:cNvSpPr/>
          <p:nvPr/>
        </p:nvSpPr>
        <p:spPr>
          <a:xfrm rot="18280089">
            <a:off x="6441827" y="77591"/>
            <a:ext cx="289438" cy="2312900"/>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cxnSp>
        <p:nvCxnSpPr>
          <p:cNvPr id="5" name="Straight Connector 4"/>
          <p:cNvCxnSpPr/>
          <p:nvPr/>
        </p:nvCxnSpPr>
        <p:spPr>
          <a:xfrm>
            <a:off x="597617" y="2975030"/>
            <a:ext cx="8089183" cy="0"/>
          </a:xfrm>
          <a:prstGeom prst="line">
            <a:avLst/>
          </a:prstGeom>
        </p:spPr>
        <p:style>
          <a:lnRef idx="2">
            <a:schemeClr val="accent1"/>
          </a:lnRef>
          <a:fillRef idx="0">
            <a:schemeClr val="accent1"/>
          </a:fillRef>
          <a:effectRef idx="1">
            <a:schemeClr val="accent1"/>
          </a:effectRef>
          <a:fontRef idx="minor">
            <a:schemeClr val="tx1"/>
          </a:fontRef>
        </p:style>
      </p:cxnSp>
      <p:sp>
        <p:nvSpPr>
          <p:cNvPr id="7" name="Content Placeholder 6"/>
          <p:cNvSpPr>
            <a:spLocks noGrp="1"/>
          </p:cNvSpPr>
          <p:nvPr>
            <p:ph idx="1"/>
          </p:nvPr>
        </p:nvSpPr>
        <p:spPr>
          <a:xfrm>
            <a:off x="5683889" y="3483151"/>
            <a:ext cx="1098186" cy="647699"/>
          </a:xfrm>
        </p:spPr>
        <p:txBody>
          <a:bodyPr>
            <a:normAutofit/>
          </a:bodyPr>
          <a:lstStyle/>
          <a:p>
            <a:pPr marL="0" indent="0">
              <a:buNone/>
            </a:pPr>
            <a:r>
              <a:rPr lang="en-US" dirty="0" smtClean="0"/>
              <a:t>1000</a:t>
            </a:r>
            <a:endParaRPr lang="en-US" dirty="0"/>
          </a:p>
        </p:txBody>
      </p:sp>
      <p:cxnSp>
        <p:nvCxnSpPr>
          <p:cNvPr id="6" name="Straight Connector 5"/>
          <p:cNvCxnSpPr/>
          <p:nvPr/>
        </p:nvCxnSpPr>
        <p:spPr>
          <a:xfrm flipV="1">
            <a:off x="6232982" y="2721151"/>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V="1">
            <a:off x="7011096" y="2721151"/>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759942" y="2623699"/>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V="1">
            <a:off x="7725664" y="2733461"/>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V="1">
            <a:off x="1691772" y="2606285"/>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V="1">
            <a:off x="3164978" y="2629911"/>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flipV="1">
            <a:off x="3972106" y="2646119"/>
            <a:ext cx="0" cy="762000"/>
          </a:xfrm>
          <a:prstGeom prst="line">
            <a:avLst/>
          </a:prstGeom>
        </p:spPr>
        <p:style>
          <a:lnRef idx="2">
            <a:schemeClr val="accent1"/>
          </a:lnRef>
          <a:fillRef idx="0">
            <a:schemeClr val="accent1"/>
          </a:fillRef>
          <a:effectRef idx="1">
            <a:schemeClr val="accent1"/>
          </a:effectRef>
          <a:fontRef idx="minor">
            <a:schemeClr val="tx1"/>
          </a:fontRef>
        </p:style>
      </p:cxnSp>
      <p:sp>
        <p:nvSpPr>
          <p:cNvPr id="18" name="Content Placeholder 6"/>
          <p:cNvSpPr txBox="1">
            <a:spLocks/>
          </p:cNvSpPr>
          <p:nvPr/>
        </p:nvSpPr>
        <p:spPr>
          <a:xfrm>
            <a:off x="7189361" y="3483151"/>
            <a:ext cx="1072606" cy="647699"/>
          </a:xfrm>
          <a:prstGeom prst="rect">
            <a:avLst/>
          </a:prstGeom>
        </p:spPr>
        <p:txBody>
          <a:bodyPr vert="horz" lIns="91440" tIns="45720" rIns="91440" bIns="45720" rtlCol="0">
            <a:norm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2000</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29" name="Content Placeholder 6"/>
          <p:cNvSpPr txBox="1">
            <a:spLocks/>
          </p:cNvSpPr>
          <p:nvPr/>
        </p:nvSpPr>
        <p:spPr>
          <a:xfrm>
            <a:off x="276259" y="3366649"/>
            <a:ext cx="1137615" cy="647699"/>
          </a:xfrm>
          <a:prstGeom prst="rect">
            <a:avLst/>
          </a:prstGeom>
        </p:spPr>
        <p:txBody>
          <a:bodyPr vert="horz" lIns="91440" tIns="45720" rIns="91440" bIns="45720" rtlCol="0">
            <a:normAutofit fontScale="92500" lnSpcReduction="10000"/>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4000" b="1" i="0" u="none" strike="noStrike" kern="1200" cap="none" spc="0" normalizeH="0" baseline="0" noProof="0" dirty="0" smtClean="0">
                <a:ln>
                  <a:noFill/>
                </a:ln>
                <a:solidFill>
                  <a:schemeClr val="tx1"/>
                </a:solidFill>
                <a:effectLst/>
                <a:uLnTx/>
                <a:uFillTx/>
                <a:latin typeface="+mn-lt"/>
                <a:ea typeface="+mn-ea"/>
                <a:cs typeface="+mn-cs"/>
              </a:rPr>
              <a:t>444</a:t>
            </a:r>
            <a:endParaRPr kumimoji="0" lang="en-US" sz="3200" b="1" i="0" u="none" strike="noStrike" kern="1200" cap="none" spc="0" normalizeH="0" baseline="0" noProof="0" dirty="0">
              <a:ln>
                <a:noFill/>
              </a:ln>
              <a:solidFill>
                <a:schemeClr val="tx1"/>
              </a:solidFill>
              <a:effectLst/>
              <a:uLnTx/>
              <a:uFillTx/>
              <a:latin typeface="+mn-lt"/>
              <a:ea typeface="+mn-ea"/>
              <a:cs typeface="+mn-cs"/>
            </a:endParaRPr>
          </a:p>
        </p:txBody>
      </p:sp>
      <p:sp>
        <p:nvSpPr>
          <p:cNvPr id="25" name="Content Placeholder 6"/>
          <p:cNvSpPr txBox="1">
            <a:spLocks/>
          </p:cNvSpPr>
          <p:nvPr/>
        </p:nvSpPr>
        <p:spPr>
          <a:xfrm>
            <a:off x="1272778" y="3336925"/>
            <a:ext cx="876300" cy="647699"/>
          </a:xfrm>
          <a:prstGeom prst="rect">
            <a:avLst/>
          </a:prstGeom>
        </p:spPr>
        <p:txBody>
          <a:bodyPr vert="horz" lIns="91440" tIns="45720" rIns="91440" bIns="45720" rtlCol="0">
            <a:norm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395</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cxnSp>
        <p:nvCxnSpPr>
          <p:cNvPr id="27" name="Straight Connector 26"/>
          <p:cNvCxnSpPr/>
          <p:nvPr/>
        </p:nvCxnSpPr>
        <p:spPr>
          <a:xfrm flipV="1">
            <a:off x="4823972" y="2613025"/>
            <a:ext cx="0" cy="762000"/>
          </a:xfrm>
          <a:prstGeom prst="line">
            <a:avLst/>
          </a:prstGeom>
        </p:spPr>
        <p:style>
          <a:lnRef idx="2">
            <a:schemeClr val="accent1"/>
          </a:lnRef>
          <a:fillRef idx="0">
            <a:schemeClr val="accent1"/>
          </a:fillRef>
          <a:effectRef idx="1">
            <a:schemeClr val="accent1"/>
          </a:effectRef>
          <a:fontRef idx="minor">
            <a:schemeClr val="tx1"/>
          </a:fontRef>
        </p:style>
      </p:cxnSp>
      <p:sp>
        <p:nvSpPr>
          <p:cNvPr id="34" name="Content Placeholder 6"/>
          <p:cNvSpPr txBox="1">
            <a:spLocks/>
          </p:cNvSpPr>
          <p:nvPr/>
        </p:nvSpPr>
        <p:spPr>
          <a:xfrm>
            <a:off x="4385822" y="3343665"/>
            <a:ext cx="876300" cy="647699"/>
          </a:xfrm>
          <a:prstGeom prst="rect">
            <a:avLst/>
          </a:prstGeom>
        </p:spPr>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lang="en-US" sz="4000" b="1" noProof="0" dirty="0" smtClean="0"/>
              <a:t>33</a:t>
            </a:r>
            <a:endParaRPr kumimoji="0" lang="en-US" sz="4000" b="1" i="0" u="none" strike="noStrike" kern="1200" cap="none" spc="0" normalizeH="0" baseline="0" noProof="0" dirty="0">
              <a:ln>
                <a:noFill/>
              </a:ln>
              <a:solidFill>
                <a:schemeClr val="tx1"/>
              </a:solidFill>
              <a:effectLst/>
              <a:uLnTx/>
              <a:uFillTx/>
            </a:endParaRPr>
          </a:p>
        </p:txBody>
      </p:sp>
      <p:sp>
        <p:nvSpPr>
          <p:cNvPr id="31" name="Content Placeholder 6"/>
          <p:cNvSpPr txBox="1">
            <a:spLocks/>
          </p:cNvSpPr>
          <p:nvPr/>
        </p:nvSpPr>
        <p:spPr>
          <a:xfrm rot="18623671">
            <a:off x="4246653" y="1930798"/>
            <a:ext cx="1370657" cy="6264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3600" b="1" i="0" u="none" strike="noStrike" kern="1200" cap="none" spc="0" normalizeH="0" baseline="0" noProof="0" dirty="0" smtClean="0">
                <a:ln>
                  <a:noFill/>
                </a:ln>
                <a:solidFill>
                  <a:schemeClr val="bg1"/>
                </a:solidFill>
                <a:effectLst/>
                <a:uLnTx/>
                <a:uFillTx/>
                <a:latin typeface="+mn-lt"/>
                <a:ea typeface="+mn-ea"/>
                <a:cs typeface="+mn-cs"/>
              </a:rPr>
              <a:t>Christ</a:t>
            </a:r>
            <a:endParaRPr kumimoji="0" lang="en-US" sz="3600" b="1" i="0" u="none" strike="noStrike" kern="1200" cap="none" spc="0" normalizeH="0" baseline="0" noProof="0" dirty="0">
              <a:ln>
                <a:noFill/>
              </a:ln>
              <a:solidFill>
                <a:schemeClr val="bg1"/>
              </a:solidFill>
              <a:effectLst/>
              <a:uLnTx/>
              <a:uFillTx/>
              <a:latin typeface="+mn-lt"/>
              <a:ea typeface="+mn-ea"/>
              <a:cs typeface="+mn-cs"/>
            </a:endParaRPr>
          </a:p>
        </p:txBody>
      </p:sp>
      <p:cxnSp>
        <p:nvCxnSpPr>
          <p:cNvPr id="38" name="Straight Connector 37"/>
          <p:cNvCxnSpPr/>
          <p:nvPr/>
        </p:nvCxnSpPr>
        <p:spPr>
          <a:xfrm flipV="1">
            <a:off x="2352873" y="2629333"/>
            <a:ext cx="0" cy="762000"/>
          </a:xfrm>
          <a:prstGeom prst="line">
            <a:avLst/>
          </a:prstGeom>
        </p:spPr>
        <p:style>
          <a:lnRef idx="2">
            <a:schemeClr val="accent1"/>
          </a:lnRef>
          <a:fillRef idx="0">
            <a:schemeClr val="accent1"/>
          </a:fillRef>
          <a:effectRef idx="1">
            <a:schemeClr val="accent1"/>
          </a:effectRef>
          <a:fontRef idx="minor">
            <a:schemeClr val="tx1"/>
          </a:fontRef>
        </p:style>
      </p:cxnSp>
      <p:sp>
        <p:nvSpPr>
          <p:cNvPr id="40" name="Content Placeholder 6"/>
          <p:cNvSpPr txBox="1">
            <a:spLocks/>
          </p:cNvSpPr>
          <p:nvPr/>
        </p:nvSpPr>
        <p:spPr>
          <a:xfrm>
            <a:off x="795791" y="2921515"/>
            <a:ext cx="880303" cy="5493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orm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2800" b="1" i="0" u="none" strike="noStrike" kern="1200" cap="none" spc="0" normalizeH="0" baseline="0" noProof="0" dirty="0" smtClean="0">
                <a:ln>
                  <a:noFill/>
                </a:ln>
                <a:solidFill>
                  <a:schemeClr val="tx1"/>
                </a:solidFill>
                <a:effectLst/>
                <a:uLnTx/>
                <a:uFillTx/>
                <a:latin typeface="+mn-lt"/>
                <a:ea typeface="+mn-ea"/>
                <a:cs typeface="+mn-cs"/>
              </a:rPr>
              <a:t>7</a:t>
            </a:r>
            <a:endParaRPr kumimoji="0" lang="en-US" sz="2800" b="1" i="0" u="none" strike="noStrike" kern="1200" cap="none" spc="0" normalizeH="0" baseline="0" noProof="0" dirty="0">
              <a:ln>
                <a:noFill/>
              </a:ln>
              <a:solidFill>
                <a:schemeClr val="tx1"/>
              </a:solidFill>
              <a:effectLst/>
              <a:uLnTx/>
              <a:uFillTx/>
              <a:latin typeface="+mn-lt"/>
              <a:ea typeface="+mn-ea"/>
              <a:cs typeface="+mn-cs"/>
            </a:endParaRPr>
          </a:p>
        </p:txBody>
      </p:sp>
      <p:sp>
        <p:nvSpPr>
          <p:cNvPr id="41" name="Content Placeholder 6"/>
          <p:cNvSpPr txBox="1">
            <a:spLocks/>
          </p:cNvSpPr>
          <p:nvPr/>
        </p:nvSpPr>
        <p:spPr>
          <a:xfrm>
            <a:off x="1724554" y="2921515"/>
            <a:ext cx="3068062" cy="5493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orm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lang="en-US" sz="2800" b="1" dirty="0" smtClean="0">
                <a:solidFill>
                  <a:schemeClr val="tx1"/>
                </a:solidFill>
              </a:rPr>
              <a:t>62</a:t>
            </a:r>
            <a:endParaRPr kumimoji="0" lang="en-US" sz="2800" b="1" i="0" u="none" strike="noStrike" kern="1200" cap="none" spc="0" normalizeH="0" baseline="0" noProof="0" dirty="0">
              <a:ln>
                <a:noFill/>
              </a:ln>
              <a:solidFill>
                <a:schemeClr val="tx1"/>
              </a:solidFill>
              <a:effectLst/>
              <a:uLnTx/>
              <a:uFillTx/>
              <a:latin typeface="+mn-lt"/>
              <a:ea typeface="+mn-ea"/>
              <a:cs typeface="+mn-cs"/>
            </a:endParaRPr>
          </a:p>
        </p:txBody>
      </p:sp>
      <p:sp>
        <p:nvSpPr>
          <p:cNvPr id="42" name="TextBox 41"/>
          <p:cNvSpPr txBox="1"/>
          <p:nvPr/>
        </p:nvSpPr>
        <p:spPr>
          <a:xfrm>
            <a:off x="380242" y="4116274"/>
            <a:ext cx="7979878" cy="1815882"/>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sz="2800" dirty="0" smtClean="0"/>
              <a:t>“</a:t>
            </a:r>
            <a:r>
              <a:rPr lang="en-US" sz="2800" b="1" dirty="0" smtClean="0"/>
              <a:t>The ruler who will come</a:t>
            </a:r>
            <a:r>
              <a:rPr lang="en-US" sz="2800" dirty="0" smtClean="0"/>
              <a:t>… will confirm a covenant with many for one ‘seven.’ In the middle of the ‘seven’ he will put an end to sacrifice and offering… and he will set up an abomination...”  	</a:t>
            </a:r>
            <a:r>
              <a:rPr lang="en-US" sz="2800" b="1" dirty="0" smtClean="0"/>
              <a:t>Daniel 9:27</a:t>
            </a:r>
            <a:endParaRPr lang="en-US" sz="2800" b="1" dirty="0"/>
          </a:p>
        </p:txBody>
      </p:sp>
      <p:sp>
        <p:nvSpPr>
          <p:cNvPr id="45" name="TextBox 44"/>
          <p:cNvSpPr txBox="1"/>
          <p:nvPr/>
        </p:nvSpPr>
        <p:spPr>
          <a:xfrm>
            <a:off x="0" y="8023"/>
            <a:ext cx="4179380" cy="1569660"/>
          </a:xfrm>
          <a:prstGeom prst="rect">
            <a:avLst/>
          </a:prstGeom>
          <a:noFill/>
          <a:ln>
            <a:solidFill>
              <a:schemeClr val="bg1">
                <a:lumMod val="85000"/>
              </a:schemeClr>
            </a:solidFill>
          </a:ln>
        </p:spPr>
        <p:txBody>
          <a:bodyPr wrap="square" rtlCol="0">
            <a:spAutoFit/>
          </a:bodyPr>
          <a:lstStyle/>
          <a:p>
            <a:r>
              <a:rPr lang="en-US" sz="3200" b="1" dirty="0" smtClean="0">
                <a:solidFill>
                  <a:srgbClr val="BFBFBF"/>
                </a:solidFill>
              </a:rPr>
              <a:t>4. Devastation</a:t>
            </a:r>
          </a:p>
          <a:p>
            <a:r>
              <a:rPr lang="en-US" sz="3200" b="1" dirty="0" smtClean="0"/>
              <a:t>5. Deception</a:t>
            </a:r>
          </a:p>
          <a:p>
            <a:r>
              <a:rPr lang="en-US" sz="3200" b="1" dirty="0" smtClean="0"/>
              <a:t>6. Desecration</a:t>
            </a:r>
            <a:endParaRPr lang="en-US" sz="3200" b="1" dirty="0"/>
          </a:p>
        </p:txBody>
      </p:sp>
      <p:cxnSp>
        <p:nvCxnSpPr>
          <p:cNvPr id="28" name="Straight Connector 27"/>
          <p:cNvCxnSpPr/>
          <p:nvPr/>
        </p:nvCxnSpPr>
        <p:spPr>
          <a:xfrm flipV="1">
            <a:off x="5504526" y="2721151"/>
            <a:ext cx="0" cy="762000"/>
          </a:xfrm>
          <a:prstGeom prst="line">
            <a:avLst/>
          </a:prstGeom>
        </p:spPr>
        <p:style>
          <a:lnRef idx="2">
            <a:schemeClr val="accent1"/>
          </a:lnRef>
          <a:fillRef idx="0">
            <a:schemeClr val="accent1"/>
          </a:fillRef>
          <a:effectRef idx="1">
            <a:schemeClr val="accent1"/>
          </a:effectRef>
          <a:fontRef idx="minor">
            <a:schemeClr val="tx1"/>
          </a:fontRef>
        </p:style>
      </p:cxnSp>
      <p:sp>
        <p:nvSpPr>
          <p:cNvPr id="32" name="Content Placeholder 6"/>
          <p:cNvSpPr txBox="1">
            <a:spLocks/>
          </p:cNvSpPr>
          <p:nvPr/>
        </p:nvSpPr>
        <p:spPr>
          <a:xfrm>
            <a:off x="8542741" y="2803474"/>
            <a:ext cx="448859" cy="5493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orm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lang="en-US" sz="2800" b="1" dirty="0">
                <a:solidFill>
                  <a:schemeClr val="tx1"/>
                </a:solidFill>
              </a:rPr>
              <a:t>1</a:t>
            </a:r>
            <a:endParaRPr kumimoji="0" lang="en-US" sz="2800" b="1" i="0" u="none" strike="noStrike" kern="1200" cap="none" spc="0" normalizeH="0" baseline="0" noProof="0" dirty="0">
              <a:ln>
                <a:noFill/>
              </a:ln>
              <a:solidFill>
                <a:schemeClr val="tx1"/>
              </a:solidFill>
              <a:effectLst/>
              <a:uLnTx/>
              <a:uFillTx/>
              <a:latin typeface="+mn-lt"/>
              <a:ea typeface="+mn-ea"/>
              <a:cs typeface="+mn-cs"/>
            </a:endParaRPr>
          </a:p>
        </p:txBody>
      </p:sp>
      <p:sp>
        <p:nvSpPr>
          <p:cNvPr id="36" name="Content Placeholder 6"/>
          <p:cNvSpPr txBox="1">
            <a:spLocks/>
          </p:cNvSpPr>
          <p:nvPr/>
        </p:nvSpPr>
        <p:spPr>
          <a:xfrm>
            <a:off x="8311362" y="3166656"/>
            <a:ext cx="876300" cy="647699"/>
          </a:xfrm>
          <a:prstGeom prst="rect">
            <a:avLst/>
          </a:prstGeom>
        </p:spPr>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lang="en-US" sz="6000" b="1" noProof="0" dirty="0" smtClean="0"/>
              <a:t>?</a:t>
            </a:r>
            <a:endParaRPr kumimoji="0" lang="en-US" sz="6000" b="1" i="0" u="none" strike="noStrike" kern="1200" cap="none" spc="0" normalizeH="0" baseline="0" noProof="0" dirty="0">
              <a:ln>
                <a:noFill/>
              </a:ln>
              <a:solidFill>
                <a:schemeClr val="tx1"/>
              </a:solidFill>
              <a:effectLst/>
              <a:uLnTx/>
              <a:uFillTx/>
            </a:endParaRPr>
          </a:p>
        </p:txBody>
      </p:sp>
      <p:sp>
        <p:nvSpPr>
          <p:cNvPr id="37" name="Content Placeholder 6"/>
          <p:cNvSpPr txBox="1">
            <a:spLocks/>
          </p:cNvSpPr>
          <p:nvPr/>
        </p:nvSpPr>
        <p:spPr>
          <a:xfrm rot="18623671">
            <a:off x="7605179" y="1427785"/>
            <a:ext cx="1370657" cy="117976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3600" b="1" i="0" u="none" strike="noStrike" kern="1200" cap="none" spc="0" normalizeH="0" baseline="0" noProof="0" dirty="0" smtClean="0">
                <a:ln>
                  <a:noFill/>
                </a:ln>
                <a:solidFill>
                  <a:schemeClr val="bg1"/>
                </a:solidFill>
                <a:effectLst/>
                <a:uLnTx/>
                <a:uFillTx/>
                <a:latin typeface="+mn-lt"/>
                <a:ea typeface="+mn-ea"/>
                <a:cs typeface="+mn-cs"/>
              </a:rPr>
              <a:t>Anti-Christ</a:t>
            </a:r>
            <a:endParaRPr kumimoji="0" lang="en-US" sz="3600" b="1" i="0" u="none" strike="noStrike" kern="1200" cap="none" spc="0" normalizeH="0" baseline="0" noProof="0" dirty="0">
              <a:ln>
                <a:noFill/>
              </a:ln>
              <a:solidFill>
                <a:schemeClr val="bg1"/>
              </a:solidFill>
              <a:effectLst/>
              <a:uLnTx/>
              <a:uFillTx/>
              <a:latin typeface="+mn-lt"/>
              <a:ea typeface="+mn-ea"/>
              <a:cs typeface="+mn-cs"/>
            </a:endParaRPr>
          </a:p>
        </p:txBody>
      </p:sp>
      <p:sp>
        <p:nvSpPr>
          <p:cNvPr id="26" name="Content Placeholder 6"/>
          <p:cNvSpPr txBox="1">
            <a:spLocks/>
          </p:cNvSpPr>
          <p:nvPr/>
        </p:nvSpPr>
        <p:spPr>
          <a:xfrm>
            <a:off x="3505200" y="304800"/>
            <a:ext cx="2230349" cy="90486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2400" b="1" i="0" u="none" strike="noStrike" kern="1200" cap="none" spc="0" normalizeH="0" baseline="0" noProof="0" dirty="0" smtClean="0">
                <a:ln>
                  <a:noFill/>
                </a:ln>
                <a:solidFill>
                  <a:schemeClr val="bg1"/>
                </a:solidFill>
                <a:effectLst/>
                <a:uLnTx/>
                <a:uFillTx/>
                <a:latin typeface="+mn-lt"/>
                <a:ea typeface="+mn-ea"/>
                <a:cs typeface="+mn-cs"/>
              </a:rPr>
              <a:t>Antiochus IV (</a:t>
            </a:r>
            <a:r>
              <a:rPr kumimoji="0" lang="en-US" sz="2400" b="1" i="0" u="none" strike="noStrike" kern="1200" cap="none" spc="0" normalizeH="0" baseline="0" noProof="0" dirty="0" err="1" smtClean="0">
                <a:ln>
                  <a:noFill/>
                </a:ln>
                <a:solidFill>
                  <a:schemeClr val="bg1"/>
                </a:solidFill>
                <a:effectLst/>
                <a:uLnTx/>
                <a:uFillTx/>
                <a:latin typeface="+mn-lt"/>
                <a:ea typeface="+mn-ea"/>
                <a:cs typeface="+mn-cs"/>
              </a:rPr>
              <a:t>Epiphanes</a:t>
            </a:r>
            <a:r>
              <a:rPr kumimoji="0" lang="en-US" sz="2400" b="1" i="0" u="none" strike="noStrike" kern="1200" cap="none" spc="0" normalizeH="0" baseline="0" noProof="0" dirty="0" smtClean="0">
                <a:ln>
                  <a:noFill/>
                </a:ln>
                <a:solidFill>
                  <a:schemeClr val="bg1"/>
                </a:solidFill>
                <a:effectLst/>
                <a:uLnTx/>
                <a:uFillTx/>
                <a:latin typeface="+mn-lt"/>
                <a:ea typeface="+mn-ea"/>
                <a:cs typeface="+mn-cs"/>
              </a:rPr>
              <a:t>)</a:t>
            </a:r>
            <a:endParaRPr kumimoji="0" lang="en-US" sz="2400" b="1" i="0" u="none" strike="noStrike" kern="1200" cap="none" spc="0" normalizeH="0" baseline="0" noProof="0" dirty="0">
              <a:ln>
                <a:noFill/>
              </a:ln>
              <a:solidFill>
                <a:schemeClr val="bg1"/>
              </a:solidFill>
              <a:effectLst/>
              <a:uLnTx/>
              <a:uFillTx/>
              <a:latin typeface="+mn-lt"/>
              <a:ea typeface="+mn-ea"/>
              <a:cs typeface="+mn-cs"/>
            </a:endParaRPr>
          </a:p>
        </p:txBody>
      </p:sp>
      <p:sp>
        <p:nvSpPr>
          <p:cNvPr id="30" name="Down Arrow 29"/>
          <p:cNvSpPr/>
          <p:nvPr/>
        </p:nvSpPr>
        <p:spPr>
          <a:xfrm>
            <a:off x="3444362" y="1219200"/>
            <a:ext cx="289438" cy="1230536"/>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33" name="Content Placeholder 6"/>
          <p:cNvSpPr txBox="1">
            <a:spLocks/>
          </p:cNvSpPr>
          <p:nvPr/>
        </p:nvSpPr>
        <p:spPr>
          <a:xfrm>
            <a:off x="3048000" y="2438400"/>
            <a:ext cx="1066800" cy="647699"/>
          </a:xfrm>
          <a:prstGeom prst="rect">
            <a:avLst/>
          </a:prstGeom>
        </p:spPr>
        <p:txBody>
          <a:bodyPr vert="horz" lIns="91440" tIns="45720" rIns="91440" bIns="45720" rtlCol="0">
            <a:norm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175-164</a:t>
            </a:r>
            <a:endParaRPr kumimoji="0" lang="en-US" sz="20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2316635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597617" y="2975030"/>
            <a:ext cx="8089183"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V="1">
            <a:off x="6342726" y="2620578"/>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V="1">
            <a:off x="7133321" y="2646119"/>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759942" y="2623699"/>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V="1">
            <a:off x="1691772" y="2606285"/>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V="1">
            <a:off x="3164978" y="2629911"/>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flipV="1">
            <a:off x="3972106" y="2646119"/>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V="1">
            <a:off x="4823972" y="2613025"/>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flipV="1">
            <a:off x="2352873" y="2629333"/>
            <a:ext cx="0" cy="762000"/>
          </a:xfrm>
          <a:prstGeom prst="line">
            <a:avLst/>
          </a:prstGeom>
        </p:spPr>
        <p:style>
          <a:lnRef idx="2">
            <a:schemeClr val="accent1"/>
          </a:lnRef>
          <a:fillRef idx="0">
            <a:schemeClr val="accent1"/>
          </a:fillRef>
          <a:effectRef idx="1">
            <a:schemeClr val="accent1"/>
          </a:effectRef>
          <a:fontRef idx="minor">
            <a:schemeClr val="tx1"/>
          </a:fontRef>
        </p:style>
      </p:cxnSp>
      <p:sp>
        <p:nvSpPr>
          <p:cNvPr id="41" name="Content Placeholder 6"/>
          <p:cNvSpPr txBox="1">
            <a:spLocks/>
          </p:cNvSpPr>
          <p:nvPr/>
        </p:nvSpPr>
        <p:spPr>
          <a:xfrm>
            <a:off x="1724554" y="2921515"/>
            <a:ext cx="2665193" cy="5493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orm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lang="en-US" sz="2800" b="1" noProof="0" dirty="0" smtClean="0">
                <a:solidFill>
                  <a:schemeClr val="tx1"/>
                </a:solidFill>
              </a:rPr>
              <a:t>3.5 years</a:t>
            </a:r>
            <a:endParaRPr kumimoji="0" lang="en-US" sz="2800" b="1" i="0" u="none" strike="noStrike" kern="1200" cap="none" spc="0" normalizeH="0" baseline="0" noProof="0" dirty="0">
              <a:ln>
                <a:noFill/>
              </a:ln>
              <a:solidFill>
                <a:schemeClr val="tx1"/>
              </a:solidFill>
              <a:effectLst/>
              <a:uLnTx/>
              <a:uFillTx/>
              <a:latin typeface="+mn-lt"/>
              <a:ea typeface="+mn-ea"/>
              <a:cs typeface="+mn-cs"/>
            </a:endParaRPr>
          </a:p>
        </p:txBody>
      </p:sp>
      <p:sp>
        <p:nvSpPr>
          <p:cNvPr id="42" name="TextBox 41"/>
          <p:cNvSpPr txBox="1"/>
          <p:nvPr/>
        </p:nvSpPr>
        <p:spPr>
          <a:xfrm>
            <a:off x="380242" y="4116274"/>
            <a:ext cx="7979878" cy="1815882"/>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sz="2800" dirty="0" smtClean="0"/>
              <a:t>“</a:t>
            </a:r>
            <a:r>
              <a:rPr lang="en-US" sz="2800" b="1" dirty="0" smtClean="0"/>
              <a:t>The ruler who will come</a:t>
            </a:r>
            <a:r>
              <a:rPr lang="en-US" sz="2800" dirty="0" smtClean="0"/>
              <a:t>… will confirm a covenant with many for one ‘seven.’ In the middle of the ‘seven’ he will put an end to sacrifice and offering… and he will set up an abomination...”  	</a:t>
            </a:r>
            <a:r>
              <a:rPr lang="en-US" sz="2800" b="1" dirty="0" smtClean="0"/>
              <a:t>Daniel 9:27</a:t>
            </a:r>
            <a:endParaRPr lang="en-US" sz="2800" b="1" dirty="0"/>
          </a:p>
        </p:txBody>
      </p:sp>
      <p:sp>
        <p:nvSpPr>
          <p:cNvPr id="45" name="TextBox 44"/>
          <p:cNvSpPr txBox="1"/>
          <p:nvPr/>
        </p:nvSpPr>
        <p:spPr>
          <a:xfrm>
            <a:off x="0" y="8023"/>
            <a:ext cx="4179380" cy="1569660"/>
          </a:xfrm>
          <a:prstGeom prst="rect">
            <a:avLst/>
          </a:prstGeom>
          <a:noFill/>
          <a:ln>
            <a:solidFill>
              <a:schemeClr val="bg1">
                <a:lumMod val="85000"/>
              </a:schemeClr>
            </a:solidFill>
          </a:ln>
        </p:spPr>
        <p:txBody>
          <a:bodyPr wrap="square" rtlCol="0">
            <a:spAutoFit/>
          </a:bodyPr>
          <a:lstStyle/>
          <a:p>
            <a:r>
              <a:rPr lang="en-US" sz="3200" b="1" dirty="0" smtClean="0">
                <a:solidFill>
                  <a:srgbClr val="BFBFBF"/>
                </a:solidFill>
              </a:rPr>
              <a:t>4. Devastation</a:t>
            </a:r>
          </a:p>
          <a:p>
            <a:r>
              <a:rPr lang="en-US" sz="3200" b="1" dirty="0" smtClean="0"/>
              <a:t>5. Deception</a:t>
            </a:r>
          </a:p>
          <a:p>
            <a:r>
              <a:rPr lang="en-US" sz="3200" b="1" dirty="0" smtClean="0"/>
              <a:t>6. Desecration</a:t>
            </a:r>
            <a:endParaRPr lang="en-US" sz="3200" b="1" dirty="0"/>
          </a:p>
        </p:txBody>
      </p:sp>
      <p:cxnSp>
        <p:nvCxnSpPr>
          <p:cNvPr id="28" name="Straight Connector 27"/>
          <p:cNvCxnSpPr/>
          <p:nvPr/>
        </p:nvCxnSpPr>
        <p:spPr>
          <a:xfrm flipV="1">
            <a:off x="5582914" y="2594030"/>
            <a:ext cx="0" cy="762000"/>
          </a:xfrm>
          <a:prstGeom prst="line">
            <a:avLst/>
          </a:prstGeom>
        </p:spPr>
        <p:style>
          <a:lnRef idx="2">
            <a:schemeClr val="accent1"/>
          </a:lnRef>
          <a:fillRef idx="0">
            <a:schemeClr val="accent1"/>
          </a:fillRef>
          <a:effectRef idx="1">
            <a:schemeClr val="accent1"/>
          </a:effectRef>
          <a:fontRef idx="minor">
            <a:schemeClr val="tx1"/>
          </a:fontRef>
        </p:style>
      </p:cxnSp>
      <p:sp>
        <p:nvSpPr>
          <p:cNvPr id="36" name="Content Placeholder 6"/>
          <p:cNvSpPr txBox="1">
            <a:spLocks/>
          </p:cNvSpPr>
          <p:nvPr/>
        </p:nvSpPr>
        <p:spPr>
          <a:xfrm>
            <a:off x="1269300" y="3223568"/>
            <a:ext cx="876300" cy="647699"/>
          </a:xfrm>
          <a:prstGeom prst="rect">
            <a:avLst/>
          </a:prstGeom>
        </p:spPr>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lang="en-US" sz="6000" b="1" noProof="0" dirty="0" smtClean="0"/>
              <a:t>?</a:t>
            </a:r>
            <a:endParaRPr kumimoji="0" lang="en-US" sz="6000" b="1" i="0" u="none" strike="noStrike" kern="1200" cap="none" spc="0" normalizeH="0" baseline="0" noProof="0" dirty="0">
              <a:ln>
                <a:noFill/>
              </a:ln>
              <a:solidFill>
                <a:schemeClr val="tx1"/>
              </a:solidFill>
              <a:effectLst/>
              <a:uLnTx/>
              <a:uFillTx/>
            </a:endParaRPr>
          </a:p>
        </p:txBody>
      </p:sp>
      <p:sp>
        <p:nvSpPr>
          <p:cNvPr id="37" name="Content Placeholder 6"/>
          <p:cNvSpPr txBox="1">
            <a:spLocks/>
          </p:cNvSpPr>
          <p:nvPr/>
        </p:nvSpPr>
        <p:spPr>
          <a:xfrm>
            <a:off x="1724554" y="2085428"/>
            <a:ext cx="2665193" cy="520858"/>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2800" b="1" i="0" u="none" strike="noStrike" kern="1200" cap="none" spc="0" normalizeH="0" baseline="0" noProof="0" dirty="0" smtClean="0">
                <a:ln>
                  <a:noFill/>
                </a:ln>
                <a:solidFill>
                  <a:schemeClr val="bg1"/>
                </a:solidFill>
                <a:effectLst/>
                <a:uLnTx/>
                <a:uFillTx/>
                <a:latin typeface="+mn-lt"/>
                <a:ea typeface="+mn-ea"/>
                <a:cs typeface="+mn-cs"/>
              </a:rPr>
              <a:t>“Peace”</a:t>
            </a:r>
            <a:endParaRPr kumimoji="0" lang="en-US" sz="2800" b="1" i="0" u="none" strike="noStrike" kern="1200" cap="none" spc="0" normalizeH="0" baseline="0" noProof="0" dirty="0">
              <a:ln>
                <a:noFill/>
              </a:ln>
              <a:solidFill>
                <a:schemeClr val="bg1"/>
              </a:solidFill>
              <a:effectLst/>
              <a:uLnTx/>
              <a:uFillTx/>
              <a:latin typeface="+mn-lt"/>
              <a:ea typeface="+mn-ea"/>
              <a:cs typeface="+mn-cs"/>
            </a:endParaRPr>
          </a:p>
        </p:txBody>
      </p:sp>
      <p:sp>
        <p:nvSpPr>
          <p:cNvPr id="30" name="Content Placeholder 6"/>
          <p:cNvSpPr txBox="1">
            <a:spLocks/>
          </p:cNvSpPr>
          <p:nvPr/>
        </p:nvSpPr>
        <p:spPr>
          <a:xfrm>
            <a:off x="4468128" y="2911652"/>
            <a:ext cx="2665193" cy="5493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orm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lang="en-US" sz="2800" b="1" noProof="0" dirty="0" smtClean="0">
                <a:solidFill>
                  <a:schemeClr val="tx1"/>
                </a:solidFill>
              </a:rPr>
              <a:t>3.5 years</a:t>
            </a:r>
            <a:endParaRPr kumimoji="0" lang="en-US" sz="2800" b="1" i="0" u="none" strike="noStrike" kern="1200" cap="none" spc="0" normalizeH="0" baseline="0" noProof="0" dirty="0">
              <a:ln>
                <a:noFill/>
              </a:ln>
              <a:solidFill>
                <a:schemeClr val="tx1"/>
              </a:solidFill>
              <a:effectLst/>
              <a:uLnTx/>
              <a:uFillTx/>
              <a:latin typeface="+mn-lt"/>
              <a:ea typeface="+mn-ea"/>
              <a:cs typeface="+mn-cs"/>
            </a:endParaRPr>
          </a:p>
        </p:txBody>
      </p:sp>
      <p:sp>
        <p:nvSpPr>
          <p:cNvPr id="33" name="Content Placeholder 6"/>
          <p:cNvSpPr txBox="1">
            <a:spLocks/>
          </p:cNvSpPr>
          <p:nvPr/>
        </p:nvSpPr>
        <p:spPr>
          <a:xfrm>
            <a:off x="4468128" y="2092167"/>
            <a:ext cx="2665193" cy="520858"/>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lang="en-US" sz="2800" b="1" dirty="0" smtClean="0">
                <a:solidFill>
                  <a:schemeClr val="bg1"/>
                </a:solidFill>
              </a:rPr>
              <a:t>Tribulation</a:t>
            </a:r>
            <a:endParaRPr kumimoji="0" lang="en-US" sz="2800" b="1"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38836492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597617" y="2975030"/>
            <a:ext cx="8089183"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V="1">
            <a:off x="6342726" y="2620578"/>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V="1">
            <a:off x="7133321" y="2646119"/>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759942" y="2623699"/>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V="1">
            <a:off x="1691772" y="2606285"/>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V="1">
            <a:off x="3164978" y="2629911"/>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flipV="1">
            <a:off x="3972106" y="2646119"/>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V="1">
            <a:off x="4823972" y="2613025"/>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flipV="1">
            <a:off x="2352873" y="2629333"/>
            <a:ext cx="0" cy="762000"/>
          </a:xfrm>
          <a:prstGeom prst="line">
            <a:avLst/>
          </a:prstGeom>
        </p:spPr>
        <p:style>
          <a:lnRef idx="2">
            <a:schemeClr val="accent1"/>
          </a:lnRef>
          <a:fillRef idx="0">
            <a:schemeClr val="accent1"/>
          </a:fillRef>
          <a:effectRef idx="1">
            <a:schemeClr val="accent1"/>
          </a:effectRef>
          <a:fontRef idx="minor">
            <a:schemeClr val="tx1"/>
          </a:fontRef>
        </p:style>
      </p:cxnSp>
      <p:sp>
        <p:nvSpPr>
          <p:cNvPr id="41" name="Content Placeholder 6"/>
          <p:cNvSpPr txBox="1">
            <a:spLocks/>
          </p:cNvSpPr>
          <p:nvPr/>
        </p:nvSpPr>
        <p:spPr>
          <a:xfrm>
            <a:off x="1724554" y="2921515"/>
            <a:ext cx="2665193" cy="5493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orm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lang="en-US" sz="2800" b="1" noProof="0" dirty="0" smtClean="0">
                <a:solidFill>
                  <a:schemeClr val="tx1"/>
                </a:solidFill>
              </a:rPr>
              <a:t>3.5 years</a:t>
            </a:r>
            <a:endParaRPr kumimoji="0" lang="en-US" sz="2800" b="1" i="0" u="none" strike="noStrike" kern="1200" cap="none" spc="0" normalizeH="0" baseline="0" noProof="0" dirty="0">
              <a:ln>
                <a:noFill/>
              </a:ln>
              <a:solidFill>
                <a:schemeClr val="tx1"/>
              </a:solidFill>
              <a:effectLst/>
              <a:uLnTx/>
              <a:uFillTx/>
              <a:latin typeface="+mn-lt"/>
              <a:ea typeface="+mn-ea"/>
              <a:cs typeface="+mn-cs"/>
            </a:endParaRPr>
          </a:p>
        </p:txBody>
      </p:sp>
      <p:sp>
        <p:nvSpPr>
          <p:cNvPr id="42" name="TextBox 41"/>
          <p:cNvSpPr txBox="1"/>
          <p:nvPr/>
        </p:nvSpPr>
        <p:spPr>
          <a:xfrm>
            <a:off x="380242" y="4116274"/>
            <a:ext cx="7979878" cy="138499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800" dirty="0" smtClean="0"/>
              <a:t>“He will set up an abomination that causes desolation until the end that is decreed is poured out on him.” </a:t>
            </a:r>
          </a:p>
          <a:p>
            <a:pPr algn="r"/>
            <a:r>
              <a:rPr lang="en-US" sz="2800" b="1" dirty="0" smtClean="0"/>
              <a:t>Daniel 9:27</a:t>
            </a:r>
            <a:endParaRPr lang="en-US" sz="2800" b="1" dirty="0"/>
          </a:p>
        </p:txBody>
      </p:sp>
      <p:sp>
        <p:nvSpPr>
          <p:cNvPr id="45" name="TextBox 44"/>
          <p:cNvSpPr txBox="1"/>
          <p:nvPr/>
        </p:nvSpPr>
        <p:spPr>
          <a:xfrm>
            <a:off x="0" y="8023"/>
            <a:ext cx="4179380" cy="1569660"/>
          </a:xfrm>
          <a:prstGeom prst="rect">
            <a:avLst/>
          </a:prstGeom>
          <a:noFill/>
          <a:ln>
            <a:solidFill>
              <a:schemeClr val="bg1">
                <a:lumMod val="85000"/>
              </a:schemeClr>
            </a:solidFill>
          </a:ln>
        </p:spPr>
        <p:txBody>
          <a:bodyPr wrap="square" rtlCol="0">
            <a:spAutoFit/>
          </a:bodyPr>
          <a:lstStyle/>
          <a:p>
            <a:r>
              <a:rPr lang="en-US" sz="3200" b="1" dirty="0" smtClean="0">
                <a:solidFill>
                  <a:srgbClr val="BFBFBF"/>
                </a:solidFill>
              </a:rPr>
              <a:t>5. Deception</a:t>
            </a:r>
          </a:p>
          <a:p>
            <a:r>
              <a:rPr lang="en-US" sz="3200" b="1" dirty="0" smtClean="0">
                <a:solidFill>
                  <a:srgbClr val="BFBFBF"/>
                </a:solidFill>
              </a:rPr>
              <a:t>6. Desecration</a:t>
            </a:r>
          </a:p>
          <a:p>
            <a:r>
              <a:rPr lang="en-US" sz="3200" b="1" dirty="0" smtClean="0"/>
              <a:t>7. Domination</a:t>
            </a:r>
            <a:endParaRPr lang="en-US" sz="3200" b="1" dirty="0"/>
          </a:p>
        </p:txBody>
      </p:sp>
      <p:cxnSp>
        <p:nvCxnSpPr>
          <p:cNvPr id="28" name="Straight Connector 27"/>
          <p:cNvCxnSpPr/>
          <p:nvPr/>
        </p:nvCxnSpPr>
        <p:spPr>
          <a:xfrm flipV="1">
            <a:off x="5582914" y="2594030"/>
            <a:ext cx="0" cy="762000"/>
          </a:xfrm>
          <a:prstGeom prst="line">
            <a:avLst/>
          </a:prstGeom>
        </p:spPr>
        <p:style>
          <a:lnRef idx="2">
            <a:schemeClr val="accent1"/>
          </a:lnRef>
          <a:fillRef idx="0">
            <a:schemeClr val="accent1"/>
          </a:fillRef>
          <a:effectRef idx="1">
            <a:schemeClr val="accent1"/>
          </a:effectRef>
          <a:fontRef idx="minor">
            <a:schemeClr val="tx1"/>
          </a:fontRef>
        </p:style>
      </p:cxnSp>
      <p:sp>
        <p:nvSpPr>
          <p:cNvPr id="36" name="Content Placeholder 6"/>
          <p:cNvSpPr txBox="1">
            <a:spLocks/>
          </p:cNvSpPr>
          <p:nvPr/>
        </p:nvSpPr>
        <p:spPr>
          <a:xfrm>
            <a:off x="1269300" y="3223568"/>
            <a:ext cx="876300" cy="647699"/>
          </a:xfrm>
          <a:prstGeom prst="rect">
            <a:avLst/>
          </a:prstGeom>
        </p:spPr>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lang="en-US" sz="6000" b="1" noProof="0" dirty="0" smtClean="0"/>
              <a:t>?</a:t>
            </a:r>
            <a:endParaRPr kumimoji="0" lang="en-US" sz="6000" b="1" i="0" u="none" strike="noStrike" kern="1200" cap="none" spc="0" normalizeH="0" baseline="0" noProof="0" dirty="0">
              <a:ln>
                <a:noFill/>
              </a:ln>
              <a:solidFill>
                <a:schemeClr val="tx1"/>
              </a:solidFill>
              <a:effectLst/>
              <a:uLnTx/>
              <a:uFillTx/>
            </a:endParaRPr>
          </a:p>
        </p:txBody>
      </p:sp>
      <p:sp>
        <p:nvSpPr>
          <p:cNvPr id="37" name="Content Placeholder 6"/>
          <p:cNvSpPr txBox="1">
            <a:spLocks/>
          </p:cNvSpPr>
          <p:nvPr/>
        </p:nvSpPr>
        <p:spPr>
          <a:xfrm>
            <a:off x="1724554" y="2085428"/>
            <a:ext cx="2665193" cy="520858"/>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2800" b="1" i="0" u="none" strike="noStrike" kern="1200" cap="none" spc="0" normalizeH="0" baseline="0" noProof="0" dirty="0" smtClean="0">
                <a:ln>
                  <a:noFill/>
                </a:ln>
                <a:solidFill>
                  <a:schemeClr val="bg1"/>
                </a:solidFill>
                <a:effectLst/>
                <a:uLnTx/>
                <a:uFillTx/>
                <a:latin typeface="+mn-lt"/>
                <a:ea typeface="+mn-ea"/>
                <a:cs typeface="+mn-cs"/>
              </a:rPr>
              <a:t>“Peace”</a:t>
            </a:r>
            <a:endParaRPr kumimoji="0" lang="en-US" sz="2800" b="1" i="0" u="none" strike="noStrike" kern="1200" cap="none" spc="0" normalizeH="0" baseline="0" noProof="0" dirty="0">
              <a:ln>
                <a:noFill/>
              </a:ln>
              <a:solidFill>
                <a:schemeClr val="bg1"/>
              </a:solidFill>
              <a:effectLst/>
              <a:uLnTx/>
              <a:uFillTx/>
              <a:latin typeface="+mn-lt"/>
              <a:ea typeface="+mn-ea"/>
              <a:cs typeface="+mn-cs"/>
            </a:endParaRPr>
          </a:p>
        </p:txBody>
      </p:sp>
      <p:sp>
        <p:nvSpPr>
          <p:cNvPr id="30" name="Content Placeholder 6"/>
          <p:cNvSpPr txBox="1">
            <a:spLocks/>
          </p:cNvSpPr>
          <p:nvPr/>
        </p:nvSpPr>
        <p:spPr>
          <a:xfrm>
            <a:off x="4468128" y="2911652"/>
            <a:ext cx="2665193" cy="5493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orm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lang="en-US" sz="2800" b="1" noProof="0" dirty="0" smtClean="0">
                <a:solidFill>
                  <a:schemeClr val="tx1"/>
                </a:solidFill>
              </a:rPr>
              <a:t>3.5 years</a:t>
            </a:r>
            <a:endParaRPr kumimoji="0" lang="en-US" sz="2800" b="1" i="0" u="none" strike="noStrike" kern="1200" cap="none" spc="0" normalizeH="0" baseline="0" noProof="0" dirty="0">
              <a:ln>
                <a:noFill/>
              </a:ln>
              <a:solidFill>
                <a:schemeClr val="tx1"/>
              </a:solidFill>
              <a:effectLst/>
              <a:uLnTx/>
              <a:uFillTx/>
              <a:latin typeface="+mn-lt"/>
              <a:ea typeface="+mn-ea"/>
              <a:cs typeface="+mn-cs"/>
            </a:endParaRPr>
          </a:p>
        </p:txBody>
      </p:sp>
      <p:sp>
        <p:nvSpPr>
          <p:cNvPr id="33" name="Content Placeholder 6"/>
          <p:cNvSpPr txBox="1">
            <a:spLocks/>
          </p:cNvSpPr>
          <p:nvPr/>
        </p:nvSpPr>
        <p:spPr>
          <a:xfrm>
            <a:off x="4468128" y="2092167"/>
            <a:ext cx="2665193" cy="520858"/>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lang="en-US" sz="2800" b="1" dirty="0" smtClean="0">
                <a:solidFill>
                  <a:schemeClr val="bg1"/>
                </a:solidFill>
              </a:rPr>
              <a:t>Tribulation</a:t>
            </a:r>
            <a:endParaRPr kumimoji="0" lang="en-US" sz="2800" b="1" i="0" u="none" strike="noStrike" kern="1200" cap="none" spc="0" normalizeH="0" baseline="0" noProof="0" dirty="0">
              <a:ln>
                <a:noFill/>
              </a:ln>
              <a:solidFill>
                <a:schemeClr val="bg1"/>
              </a:solidFill>
              <a:effectLst/>
              <a:uLnTx/>
              <a:uFillTx/>
              <a:latin typeface="+mn-lt"/>
              <a:ea typeface="+mn-ea"/>
              <a:cs typeface="+mn-cs"/>
            </a:endParaRPr>
          </a:p>
        </p:txBody>
      </p:sp>
      <p:sp>
        <p:nvSpPr>
          <p:cNvPr id="19" name="TextBox 18"/>
          <p:cNvSpPr txBox="1"/>
          <p:nvPr/>
        </p:nvSpPr>
        <p:spPr>
          <a:xfrm>
            <a:off x="2806304" y="154550"/>
            <a:ext cx="6035902" cy="181588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800" dirty="0" smtClean="0"/>
              <a:t>“But the beast was captured, and with him the false prophet… the two of them were thrown alive into the fiery lake of burning sulfur.” 	</a:t>
            </a:r>
            <a:r>
              <a:rPr lang="en-US" sz="2800" b="1" dirty="0" smtClean="0"/>
              <a:t>Revelation 19:20</a:t>
            </a:r>
            <a:endParaRPr lang="en-US" sz="2800" b="1" dirty="0"/>
          </a:p>
        </p:txBody>
      </p:sp>
    </p:spTree>
    <p:extLst>
      <p:ext uri="{BB962C8B-B14F-4D97-AF65-F5344CB8AC3E}">
        <p14:creationId xmlns:p14="http://schemas.microsoft.com/office/powerpoint/2010/main" val="11304384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Understanding God’s Purposes</a:t>
            </a:r>
            <a:br>
              <a:rPr lang="en-US" dirty="0" smtClean="0"/>
            </a:br>
            <a:r>
              <a:rPr lang="en-US" dirty="0" smtClean="0"/>
              <a:t>Helps us to Trust in His Plans</a:t>
            </a:r>
            <a:endParaRPr lang="en-US" dirty="0"/>
          </a:p>
        </p:txBody>
      </p:sp>
      <p:cxnSp>
        <p:nvCxnSpPr>
          <p:cNvPr id="5" name="Straight Connector 4"/>
          <p:cNvCxnSpPr/>
          <p:nvPr/>
        </p:nvCxnSpPr>
        <p:spPr>
          <a:xfrm>
            <a:off x="597617" y="1567030"/>
            <a:ext cx="8089183"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Content Placeholder 6"/>
          <p:cNvSpPr txBox="1">
            <a:spLocks/>
          </p:cNvSpPr>
          <p:nvPr/>
        </p:nvSpPr>
        <p:spPr>
          <a:xfrm>
            <a:off x="597617" y="1771830"/>
            <a:ext cx="8089183" cy="4456534"/>
          </a:xfrm>
          <a:prstGeom prst="rect">
            <a:avLst/>
          </a:prstGeom>
        </p:spPr>
        <p:txBody>
          <a:bodyPr vert="horz" lIns="91440" tIns="45720" rIns="91440" bIns="45720" rtlCol="0">
            <a:normAutofit fontScale="925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b="1" dirty="0" smtClean="0"/>
              <a:t>Understanding</a:t>
            </a:r>
            <a:r>
              <a:rPr lang="en-US" dirty="0" smtClean="0"/>
              <a:t> is the result of prayer 	(9:20-23)</a:t>
            </a:r>
          </a:p>
          <a:p>
            <a:pPr marL="0" indent="0">
              <a:buFont typeface="Arial"/>
              <a:buNone/>
            </a:pPr>
            <a:r>
              <a:rPr lang="en-US" b="1" dirty="0" smtClean="0"/>
              <a:t>God’s Purposes Presented:</a:t>
            </a:r>
            <a:r>
              <a:rPr lang="en-US" dirty="0" smtClean="0"/>
              <a:t> 				(9:24)</a:t>
            </a:r>
          </a:p>
          <a:p>
            <a:r>
              <a:rPr lang="en-US" dirty="0" smtClean="0"/>
              <a:t>Salvation: “end sin, bring righteousness”</a:t>
            </a:r>
          </a:p>
          <a:p>
            <a:r>
              <a:rPr lang="en-US" dirty="0" smtClean="0"/>
              <a:t>Revelation: “seal prophecy, anoint Holy One”</a:t>
            </a:r>
          </a:p>
          <a:p>
            <a:pPr marL="0" indent="0">
              <a:buFont typeface="Arial"/>
              <a:buNone/>
            </a:pPr>
            <a:r>
              <a:rPr lang="en-US" b="1" dirty="0" smtClean="0"/>
              <a:t>God’s Plans Outlined:			</a:t>
            </a:r>
            <a:r>
              <a:rPr lang="en-US" dirty="0" smtClean="0"/>
              <a:t> 				(9:25-27)</a:t>
            </a:r>
          </a:p>
          <a:p>
            <a:pPr marL="514350" indent="-514350">
              <a:buFont typeface="Arial"/>
              <a:buAutoNum type="arabicPeriod"/>
            </a:pPr>
            <a:r>
              <a:rPr lang="en-US" dirty="0" smtClean="0"/>
              <a:t>Restoration; 2. Rejection; 3. Destruction; </a:t>
            </a:r>
          </a:p>
          <a:p>
            <a:pPr marL="0" indent="0">
              <a:buNone/>
            </a:pPr>
            <a:r>
              <a:rPr lang="en-US" dirty="0" smtClean="0"/>
              <a:t>4. Devastation; 5. Deception; 6. Desecration</a:t>
            </a:r>
          </a:p>
          <a:p>
            <a:pPr marL="0" indent="0">
              <a:buNone/>
            </a:pPr>
            <a:r>
              <a:rPr lang="en-US" dirty="0" smtClean="0"/>
              <a:t>7. Domination</a:t>
            </a:r>
          </a:p>
        </p:txBody>
      </p:sp>
    </p:spTree>
    <p:extLst>
      <p:ext uri="{BB962C8B-B14F-4D97-AF65-F5344CB8AC3E}">
        <p14:creationId xmlns:p14="http://schemas.microsoft.com/office/powerpoint/2010/main" val="5775938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597617" y="1042002"/>
            <a:ext cx="8089183"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V="1">
            <a:off x="6342726" y="687550"/>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V="1">
            <a:off x="7133321" y="713091"/>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759942" y="690671"/>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V="1">
            <a:off x="1691772" y="673257"/>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V="1">
            <a:off x="3164978" y="696883"/>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flipV="1">
            <a:off x="3972106" y="713091"/>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V="1">
            <a:off x="4823972" y="679997"/>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flipV="1">
            <a:off x="2352873" y="696305"/>
            <a:ext cx="0" cy="762000"/>
          </a:xfrm>
          <a:prstGeom prst="line">
            <a:avLst/>
          </a:prstGeom>
        </p:spPr>
        <p:style>
          <a:lnRef idx="2">
            <a:schemeClr val="accent1"/>
          </a:lnRef>
          <a:fillRef idx="0">
            <a:schemeClr val="accent1"/>
          </a:fillRef>
          <a:effectRef idx="1">
            <a:schemeClr val="accent1"/>
          </a:effectRef>
          <a:fontRef idx="minor">
            <a:schemeClr val="tx1"/>
          </a:fontRef>
        </p:style>
      </p:cxnSp>
      <p:sp>
        <p:nvSpPr>
          <p:cNvPr id="41" name="Content Placeholder 6"/>
          <p:cNvSpPr txBox="1">
            <a:spLocks/>
          </p:cNvSpPr>
          <p:nvPr/>
        </p:nvSpPr>
        <p:spPr>
          <a:xfrm>
            <a:off x="1724554" y="988487"/>
            <a:ext cx="2665193" cy="5493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orm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lang="en-US" sz="2800" b="1" noProof="0" dirty="0" smtClean="0">
                <a:solidFill>
                  <a:schemeClr val="tx1"/>
                </a:solidFill>
              </a:rPr>
              <a:t>3.5 years</a:t>
            </a:r>
            <a:endParaRPr kumimoji="0" lang="en-US" sz="2800" b="1" i="0" u="none" strike="noStrike" kern="1200" cap="none" spc="0" normalizeH="0" baseline="0" noProof="0" dirty="0">
              <a:ln>
                <a:noFill/>
              </a:ln>
              <a:solidFill>
                <a:schemeClr val="tx1"/>
              </a:solidFill>
              <a:effectLst/>
              <a:uLnTx/>
              <a:uFillTx/>
              <a:latin typeface="+mn-lt"/>
              <a:ea typeface="+mn-ea"/>
              <a:cs typeface="+mn-cs"/>
            </a:endParaRPr>
          </a:p>
        </p:txBody>
      </p:sp>
      <p:sp>
        <p:nvSpPr>
          <p:cNvPr id="42" name="TextBox 41"/>
          <p:cNvSpPr txBox="1"/>
          <p:nvPr/>
        </p:nvSpPr>
        <p:spPr>
          <a:xfrm>
            <a:off x="457200" y="1600200"/>
            <a:ext cx="8458958" cy="4832092"/>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sz="2800" dirty="0" smtClean="0"/>
              <a:t>“He will speak against the Most High and oppress his saints and try to change the set times and the laws. The saints will be handed over to him for </a:t>
            </a:r>
            <a:r>
              <a:rPr lang="en-US" sz="2800" b="1" dirty="0" smtClean="0"/>
              <a:t>a time, times and half a time.</a:t>
            </a:r>
            <a:r>
              <a:rPr lang="en-US" sz="2800" dirty="0" smtClean="0"/>
              <a:t>” 				</a:t>
            </a:r>
            <a:r>
              <a:rPr lang="en-US" sz="2800" b="1" dirty="0" smtClean="0"/>
              <a:t>Daniel 7:25</a:t>
            </a:r>
          </a:p>
          <a:p>
            <a:r>
              <a:rPr lang="en-US" sz="2800" dirty="0" smtClean="0"/>
              <a:t>“It will be for </a:t>
            </a:r>
            <a:r>
              <a:rPr lang="en-US" sz="2800" b="1" dirty="0" smtClean="0"/>
              <a:t>a time, times and half a time</a:t>
            </a:r>
            <a:r>
              <a:rPr lang="en-US" sz="2800" dirty="0" smtClean="0"/>
              <a:t>. When the power of the holy people has been finally broken, all these things will be completed… From the time that the daily sacrifice is abolished and the abomination that causes desolation is set up, there will be </a:t>
            </a:r>
            <a:r>
              <a:rPr lang="en-US" sz="2800" b="1" dirty="0" smtClean="0"/>
              <a:t>1,290 days</a:t>
            </a:r>
            <a:r>
              <a:rPr lang="en-US" sz="2800" dirty="0" smtClean="0"/>
              <a:t>.</a:t>
            </a:r>
            <a:r>
              <a:rPr lang="en-US" sz="2800" b="1" baseline="30000" dirty="0" smtClean="0"/>
              <a:t> </a:t>
            </a:r>
            <a:r>
              <a:rPr lang="en-US" sz="2800" dirty="0" smtClean="0"/>
              <a:t>Blessed is the one who waits for and reaches the end of the </a:t>
            </a:r>
            <a:r>
              <a:rPr lang="en-US" sz="2800" b="1" dirty="0" smtClean="0"/>
              <a:t>1,335 days</a:t>
            </a:r>
            <a:r>
              <a:rPr lang="en-US" sz="2800" dirty="0" smtClean="0"/>
              <a:t>.” 			</a:t>
            </a:r>
            <a:r>
              <a:rPr lang="en-US" sz="2800" b="1" dirty="0" smtClean="0"/>
              <a:t>Daniel 12:7,11-12</a:t>
            </a:r>
            <a:endParaRPr lang="en-US" sz="2800" b="1" dirty="0"/>
          </a:p>
        </p:txBody>
      </p:sp>
      <p:cxnSp>
        <p:nvCxnSpPr>
          <p:cNvPr id="28" name="Straight Connector 27"/>
          <p:cNvCxnSpPr/>
          <p:nvPr/>
        </p:nvCxnSpPr>
        <p:spPr>
          <a:xfrm flipV="1">
            <a:off x="5582914" y="661002"/>
            <a:ext cx="0" cy="762000"/>
          </a:xfrm>
          <a:prstGeom prst="line">
            <a:avLst/>
          </a:prstGeom>
        </p:spPr>
        <p:style>
          <a:lnRef idx="2">
            <a:schemeClr val="accent1"/>
          </a:lnRef>
          <a:fillRef idx="0">
            <a:schemeClr val="accent1"/>
          </a:fillRef>
          <a:effectRef idx="1">
            <a:schemeClr val="accent1"/>
          </a:effectRef>
          <a:fontRef idx="minor">
            <a:schemeClr val="tx1"/>
          </a:fontRef>
        </p:style>
      </p:cxnSp>
      <p:sp>
        <p:nvSpPr>
          <p:cNvPr id="37" name="Content Placeholder 6"/>
          <p:cNvSpPr txBox="1">
            <a:spLocks/>
          </p:cNvSpPr>
          <p:nvPr/>
        </p:nvSpPr>
        <p:spPr>
          <a:xfrm>
            <a:off x="1724554" y="152400"/>
            <a:ext cx="2665193" cy="520858"/>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2800" b="1" i="0" u="none" strike="noStrike" kern="1200" cap="none" spc="0" normalizeH="0" baseline="0" noProof="0" dirty="0" smtClean="0">
                <a:ln>
                  <a:noFill/>
                </a:ln>
                <a:solidFill>
                  <a:schemeClr val="bg1"/>
                </a:solidFill>
                <a:effectLst/>
                <a:uLnTx/>
                <a:uFillTx/>
                <a:latin typeface="+mn-lt"/>
                <a:ea typeface="+mn-ea"/>
                <a:cs typeface="+mn-cs"/>
              </a:rPr>
              <a:t>“Peace”</a:t>
            </a:r>
            <a:endParaRPr kumimoji="0" lang="en-US" sz="2800" b="1" i="0" u="none" strike="noStrike" kern="1200" cap="none" spc="0" normalizeH="0" baseline="0" noProof="0" dirty="0">
              <a:ln>
                <a:noFill/>
              </a:ln>
              <a:solidFill>
                <a:schemeClr val="bg1"/>
              </a:solidFill>
              <a:effectLst/>
              <a:uLnTx/>
              <a:uFillTx/>
              <a:latin typeface="+mn-lt"/>
              <a:ea typeface="+mn-ea"/>
              <a:cs typeface="+mn-cs"/>
            </a:endParaRPr>
          </a:p>
        </p:txBody>
      </p:sp>
      <p:sp>
        <p:nvSpPr>
          <p:cNvPr id="30" name="Content Placeholder 6"/>
          <p:cNvSpPr txBox="1">
            <a:spLocks/>
          </p:cNvSpPr>
          <p:nvPr/>
        </p:nvSpPr>
        <p:spPr>
          <a:xfrm>
            <a:off x="4468128" y="978624"/>
            <a:ext cx="2665193" cy="5493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orm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lang="en-US" sz="2800" b="1" noProof="0" dirty="0" smtClean="0">
                <a:solidFill>
                  <a:schemeClr val="tx1"/>
                </a:solidFill>
              </a:rPr>
              <a:t>3.5 years</a:t>
            </a:r>
            <a:endParaRPr kumimoji="0" lang="en-US" sz="2800" b="1" i="0" u="none" strike="noStrike" kern="1200" cap="none" spc="0" normalizeH="0" baseline="0" noProof="0" dirty="0">
              <a:ln>
                <a:noFill/>
              </a:ln>
              <a:solidFill>
                <a:schemeClr val="tx1"/>
              </a:solidFill>
              <a:effectLst/>
              <a:uLnTx/>
              <a:uFillTx/>
              <a:latin typeface="+mn-lt"/>
              <a:ea typeface="+mn-ea"/>
              <a:cs typeface="+mn-cs"/>
            </a:endParaRPr>
          </a:p>
        </p:txBody>
      </p:sp>
      <p:sp>
        <p:nvSpPr>
          <p:cNvPr id="33" name="Content Placeholder 6"/>
          <p:cNvSpPr txBox="1">
            <a:spLocks/>
          </p:cNvSpPr>
          <p:nvPr/>
        </p:nvSpPr>
        <p:spPr>
          <a:xfrm>
            <a:off x="4468128" y="159139"/>
            <a:ext cx="2665193" cy="520858"/>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lang="en-US" sz="2800" b="1" dirty="0" smtClean="0">
                <a:solidFill>
                  <a:schemeClr val="bg1"/>
                </a:solidFill>
              </a:rPr>
              <a:t>Tribulation</a:t>
            </a:r>
            <a:endParaRPr kumimoji="0" lang="en-US" sz="2800" b="1"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38836492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597617" y="1042002"/>
            <a:ext cx="8089183"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V="1">
            <a:off x="6342726" y="687550"/>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V="1">
            <a:off x="7133321" y="713091"/>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759942" y="690671"/>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V="1">
            <a:off x="1691772" y="673257"/>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V="1">
            <a:off x="3164978" y="696883"/>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flipV="1">
            <a:off x="3972106" y="713091"/>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V="1">
            <a:off x="4823972" y="679997"/>
            <a:ext cx="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flipV="1">
            <a:off x="2352873" y="696305"/>
            <a:ext cx="0" cy="762000"/>
          </a:xfrm>
          <a:prstGeom prst="line">
            <a:avLst/>
          </a:prstGeom>
        </p:spPr>
        <p:style>
          <a:lnRef idx="2">
            <a:schemeClr val="accent1"/>
          </a:lnRef>
          <a:fillRef idx="0">
            <a:schemeClr val="accent1"/>
          </a:fillRef>
          <a:effectRef idx="1">
            <a:schemeClr val="accent1"/>
          </a:effectRef>
          <a:fontRef idx="minor">
            <a:schemeClr val="tx1"/>
          </a:fontRef>
        </p:style>
      </p:cxnSp>
      <p:sp>
        <p:nvSpPr>
          <p:cNvPr id="41" name="Content Placeholder 6"/>
          <p:cNvSpPr txBox="1">
            <a:spLocks/>
          </p:cNvSpPr>
          <p:nvPr/>
        </p:nvSpPr>
        <p:spPr>
          <a:xfrm>
            <a:off x="1724554" y="988487"/>
            <a:ext cx="2665193" cy="5493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orm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lang="en-US" sz="2800" b="1" noProof="0" dirty="0" smtClean="0">
                <a:solidFill>
                  <a:schemeClr val="tx1"/>
                </a:solidFill>
              </a:rPr>
              <a:t>3.5 years</a:t>
            </a:r>
            <a:endParaRPr kumimoji="0" lang="en-US" sz="2800" b="1" i="0" u="none" strike="noStrike" kern="1200" cap="none" spc="0" normalizeH="0" baseline="0" noProof="0" dirty="0">
              <a:ln>
                <a:noFill/>
              </a:ln>
              <a:solidFill>
                <a:schemeClr val="tx1"/>
              </a:solidFill>
              <a:effectLst/>
              <a:uLnTx/>
              <a:uFillTx/>
              <a:latin typeface="+mn-lt"/>
              <a:ea typeface="+mn-ea"/>
              <a:cs typeface="+mn-cs"/>
            </a:endParaRPr>
          </a:p>
        </p:txBody>
      </p:sp>
      <p:sp>
        <p:nvSpPr>
          <p:cNvPr id="42" name="TextBox 41"/>
          <p:cNvSpPr txBox="1"/>
          <p:nvPr/>
        </p:nvSpPr>
        <p:spPr>
          <a:xfrm>
            <a:off x="457200" y="1600200"/>
            <a:ext cx="8458958" cy="4832092"/>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sz="2800" dirty="0" smtClean="0"/>
              <a:t>“It will be for </a:t>
            </a:r>
            <a:r>
              <a:rPr lang="en-US" sz="2800" b="1" dirty="0" smtClean="0"/>
              <a:t>a time, times and half a time</a:t>
            </a:r>
            <a:r>
              <a:rPr lang="en-US" sz="2800" dirty="0" smtClean="0"/>
              <a:t>… there will be </a:t>
            </a:r>
            <a:r>
              <a:rPr lang="en-US" sz="2800" b="1" dirty="0" smtClean="0"/>
              <a:t>1,290 days</a:t>
            </a:r>
            <a:r>
              <a:rPr lang="en-US" sz="2800" dirty="0" smtClean="0"/>
              <a:t>.</a:t>
            </a:r>
            <a:r>
              <a:rPr lang="en-US" sz="2800" b="1" baseline="30000" dirty="0" smtClean="0"/>
              <a:t> </a:t>
            </a:r>
            <a:r>
              <a:rPr lang="en-US" sz="2800" dirty="0" smtClean="0"/>
              <a:t>Blessed is the one who waits for and reaches the end of the </a:t>
            </a:r>
            <a:r>
              <a:rPr lang="en-US" sz="2800" b="1" dirty="0" smtClean="0"/>
              <a:t>1,335 days</a:t>
            </a:r>
            <a:r>
              <a:rPr lang="en-US" sz="2800" dirty="0" smtClean="0"/>
              <a:t>.” 	</a:t>
            </a:r>
          </a:p>
          <a:p>
            <a:r>
              <a:rPr lang="en-US" sz="2800" b="1" dirty="0" smtClean="0"/>
              <a:t>						Daniel 12:7,11-12</a:t>
            </a:r>
            <a:endParaRPr lang="en-US" sz="2800" dirty="0" smtClean="0"/>
          </a:p>
          <a:p>
            <a:r>
              <a:rPr lang="en-US" sz="2800" dirty="0" smtClean="0"/>
              <a:t>“They will trample on the holy city for </a:t>
            </a:r>
            <a:r>
              <a:rPr lang="en-US" sz="2800" b="1" dirty="0" smtClean="0"/>
              <a:t>42 months</a:t>
            </a:r>
            <a:r>
              <a:rPr lang="en-US" sz="2800" dirty="0" smtClean="0"/>
              <a:t>. </a:t>
            </a:r>
            <a:r>
              <a:rPr lang="en-US" sz="2800" b="1" baseline="30000" dirty="0" smtClean="0"/>
              <a:t> </a:t>
            </a:r>
            <a:r>
              <a:rPr lang="en-US" sz="2800" dirty="0" smtClean="0"/>
              <a:t>And I will give power to my two witnesses, and they will prophesy </a:t>
            </a:r>
            <a:r>
              <a:rPr lang="en-US" sz="2800" b="1" dirty="0" smtClean="0"/>
              <a:t>for 1,260 days</a:t>
            </a:r>
            <a:r>
              <a:rPr lang="en-US" sz="2800" dirty="0" smtClean="0"/>
              <a:t>, clothed in sackcloth.” 								</a:t>
            </a:r>
            <a:r>
              <a:rPr lang="en-US" sz="2800" b="1" dirty="0" smtClean="0"/>
              <a:t>Revelation 11:3</a:t>
            </a:r>
          </a:p>
          <a:p>
            <a:r>
              <a:rPr lang="en-US" sz="2800" dirty="0" smtClean="0"/>
              <a:t>“No one would survive, but for the sake of the elect those days will be shortened.” 		</a:t>
            </a:r>
            <a:r>
              <a:rPr lang="en-US" sz="2800" b="1" dirty="0" smtClean="0"/>
              <a:t>Matthew 24:22</a:t>
            </a:r>
          </a:p>
          <a:p>
            <a:endParaRPr lang="en-US" sz="2800" b="1" dirty="0"/>
          </a:p>
        </p:txBody>
      </p:sp>
      <p:cxnSp>
        <p:nvCxnSpPr>
          <p:cNvPr id="28" name="Straight Connector 27"/>
          <p:cNvCxnSpPr/>
          <p:nvPr/>
        </p:nvCxnSpPr>
        <p:spPr>
          <a:xfrm flipV="1">
            <a:off x="5582914" y="661002"/>
            <a:ext cx="0" cy="762000"/>
          </a:xfrm>
          <a:prstGeom prst="line">
            <a:avLst/>
          </a:prstGeom>
        </p:spPr>
        <p:style>
          <a:lnRef idx="2">
            <a:schemeClr val="accent1"/>
          </a:lnRef>
          <a:fillRef idx="0">
            <a:schemeClr val="accent1"/>
          </a:fillRef>
          <a:effectRef idx="1">
            <a:schemeClr val="accent1"/>
          </a:effectRef>
          <a:fontRef idx="minor">
            <a:schemeClr val="tx1"/>
          </a:fontRef>
        </p:style>
      </p:cxnSp>
      <p:sp>
        <p:nvSpPr>
          <p:cNvPr id="37" name="Content Placeholder 6"/>
          <p:cNvSpPr txBox="1">
            <a:spLocks/>
          </p:cNvSpPr>
          <p:nvPr/>
        </p:nvSpPr>
        <p:spPr>
          <a:xfrm>
            <a:off x="1724554" y="152400"/>
            <a:ext cx="2665193" cy="520858"/>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2800" b="1" i="0" u="none" strike="noStrike" kern="1200" cap="none" spc="0" normalizeH="0" baseline="0" noProof="0" dirty="0" smtClean="0">
                <a:ln>
                  <a:noFill/>
                </a:ln>
                <a:solidFill>
                  <a:schemeClr val="bg1"/>
                </a:solidFill>
                <a:effectLst/>
                <a:uLnTx/>
                <a:uFillTx/>
                <a:latin typeface="+mn-lt"/>
                <a:ea typeface="+mn-ea"/>
                <a:cs typeface="+mn-cs"/>
              </a:rPr>
              <a:t>“Peace”</a:t>
            </a:r>
            <a:endParaRPr kumimoji="0" lang="en-US" sz="2800" b="1" i="0" u="none" strike="noStrike" kern="1200" cap="none" spc="0" normalizeH="0" baseline="0" noProof="0" dirty="0">
              <a:ln>
                <a:noFill/>
              </a:ln>
              <a:solidFill>
                <a:schemeClr val="bg1"/>
              </a:solidFill>
              <a:effectLst/>
              <a:uLnTx/>
              <a:uFillTx/>
              <a:latin typeface="+mn-lt"/>
              <a:ea typeface="+mn-ea"/>
              <a:cs typeface="+mn-cs"/>
            </a:endParaRPr>
          </a:p>
        </p:txBody>
      </p:sp>
      <p:sp>
        <p:nvSpPr>
          <p:cNvPr id="30" name="Content Placeholder 6"/>
          <p:cNvSpPr txBox="1">
            <a:spLocks/>
          </p:cNvSpPr>
          <p:nvPr/>
        </p:nvSpPr>
        <p:spPr>
          <a:xfrm>
            <a:off x="4468128" y="978624"/>
            <a:ext cx="2665193" cy="5493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orm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lang="en-US" sz="2800" b="1" noProof="0" dirty="0" smtClean="0">
                <a:solidFill>
                  <a:schemeClr val="tx1"/>
                </a:solidFill>
              </a:rPr>
              <a:t>3.5 years</a:t>
            </a:r>
            <a:endParaRPr kumimoji="0" lang="en-US" sz="2800" b="1" i="0" u="none" strike="noStrike" kern="1200" cap="none" spc="0" normalizeH="0" baseline="0" noProof="0" dirty="0">
              <a:ln>
                <a:noFill/>
              </a:ln>
              <a:solidFill>
                <a:schemeClr val="tx1"/>
              </a:solidFill>
              <a:effectLst/>
              <a:uLnTx/>
              <a:uFillTx/>
              <a:latin typeface="+mn-lt"/>
              <a:ea typeface="+mn-ea"/>
              <a:cs typeface="+mn-cs"/>
            </a:endParaRPr>
          </a:p>
        </p:txBody>
      </p:sp>
      <p:sp>
        <p:nvSpPr>
          <p:cNvPr id="33" name="Content Placeholder 6"/>
          <p:cNvSpPr txBox="1">
            <a:spLocks/>
          </p:cNvSpPr>
          <p:nvPr/>
        </p:nvSpPr>
        <p:spPr>
          <a:xfrm>
            <a:off x="4468128" y="159139"/>
            <a:ext cx="2665193" cy="520858"/>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lang="en-US" sz="2800" b="1" dirty="0" smtClean="0">
                <a:solidFill>
                  <a:schemeClr val="bg1"/>
                </a:solidFill>
              </a:rPr>
              <a:t>Tribulation</a:t>
            </a:r>
            <a:endParaRPr kumimoji="0" lang="en-US" sz="2800" b="1"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38836492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6th-Seal-Sun-black-Red-Moon.jpg"/>
          <p:cNvPicPr>
            <a:picLocks noChangeAspect="1"/>
          </p:cNvPicPr>
          <p:nvPr/>
        </p:nvPicPr>
        <p:blipFill>
          <a:blip r:embed="rId3" cstate="print"/>
          <a:stretch>
            <a:fillRect/>
          </a:stretch>
        </p:blipFill>
        <p:spPr>
          <a:xfrm>
            <a:off x="0" y="0"/>
            <a:ext cx="9144000" cy="6849979"/>
          </a:xfrm>
          <a:prstGeom prst="rect">
            <a:avLst/>
          </a:prstGeom>
        </p:spPr>
      </p:pic>
      <p:sp>
        <p:nvSpPr>
          <p:cNvPr id="2" name="Title 1"/>
          <p:cNvSpPr>
            <a:spLocks noGrp="1"/>
          </p:cNvSpPr>
          <p:nvPr>
            <p:ph type="ctrTitle"/>
          </p:nvPr>
        </p:nvSpPr>
        <p:spPr>
          <a:xfrm>
            <a:off x="0" y="0"/>
            <a:ext cx="8305800" cy="6096000"/>
          </a:xfrm>
        </p:spPr>
        <p:txBody>
          <a:bodyPr>
            <a:normAutofit/>
          </a:bodyPr>
          <a:lstStyle/>
          <a:p>
            <a:pPr algn="l"/>
            <a:r>
              <a:rPr lang="en-US" b="1" u="sng" dirty="0" smtClean="0">
                <a:solidFill>
                  <a:schemeClr val="bg1"/>
                </a:solidFill>
              </a:rPr>
              <a:t>Overview:</a:t>
            </a:r>
            <a:r>
              <a:rPr lang="en-US" dirty="0" smtClean="0">
                <a:solidFill>
                  <a:schemeClr val="bg1"/>
                </a:solidFill>
              </a:rPr>
              <a:t/>
            </a:r>
            <a:br>
              <a:rPr lang="en-US" dirty="0" smtClean="0">
                <a:solidFill>
                  <a:schemeClr val="bg1"/>
                </a:solidFill>
              </a:rPr>
            </a:br>
            <a:r>
              <a:rPr lang="en-US" dirty="0" smtClean="0">
                <a:solidFill>
                  <a:schemeClr val="bg1"/>
                </a:solidFill>
              </a:rPr>
              <a:t> 1. The Millennium</a:t>
            </a:r>
            <a:br>
              <a:rPr lang="en-US" dirty="0" smtClean="0">
                <a:solidFill>
                  <a:schemeClr val="bg1"/>
                </a:solidFill>
              </a:rPr>
            </a:br>
            <a:r>
              <a:rPr lang="en-US" dirty="0" smtClean="0">
                <a:solidFill>
                  <a:schemeClr val="bg1"/>
                </a:solidFill>
              </a:rPr>
              <a:t> 2. The Tribulation</a:t>
            </a:r>
            <a:br>
              <a:rPr lang="en-US" dirty="0" smtClean="0">
                <a:solidFill>
                  <a:schemeClr val="bg1"/>
                </a:solidFill>
              </a:rPr>
            </a:br>
            <a:r>
              <a:rPr lang="en-US" dirty="0" smtClean="0">
                <a:solidFill>
                  <a:schemeClr val="bg1"/>
                </a:solidFill>
              </a:rPr>
              <a:t> 3. The Rapture / </a:t>
            </a:r>
            <a:br>
              <a:rPr lang="en-US" dirty="0" smtClean="0">
                <a:solidFill>
                  <a:schemeClr val="bg1"/>
                </a:solidFill>
              </a:rPr>
            </a:br>
            <a:r>
              <a:rPr lang="en-US" dirty="0" smtClean="0">
                <a:solidFill>
                  <a:schemeClr val="bg1"/>
                </a:solidFill>
              </a:rPr>
              <a:t>      2</a:t>
            </a:r>
            <a:r>
              <a:rPr lang="en-US" baseline="30000" dirty="0" smtClean="0">
                <a:solidFill>
                  <a:schemeClr val="bg1"/>
                </a:solidFill>
              </a:rPr>
              <a:t>nd</a:t>
            </a:r>
            <a:r>
              <a:rPr lang="en-US" dirty="0" smtClean="0">
                <a:solidFill>
                  <a:schemeClr val="bg1"/>
                </a:solidFill>
              </a:rPr>
              <a:t> Coming</a:t>
            </a:r>
            <a:br>
              <a:rPr lang="en-US" dirty="0" smtClean="0">
                <a:solidFill>
                  <a:schemeClr val="bg1"/>
                </a:solidFill>
              </a:rPr>
            </a:br>
            <a:r>
              <a:rPr lang="en-US" dirty="0" smtClean="0">
                <a:solidFill>
                  <a:schemeClr val="bg1"/>
                </a:solidFill>
              </a:rPr>
              <a:t> 4. The Final Judgment</a:t>
            </a:r>
            <a:br>
              <a:rPr lang="en-US" dirty="0" smtClean="0">
                <a:solidFill>
                  <a:schemeClr val="bg1"/>
                </a:solidFill>
              </a:rPr>
            </a:br>
            <a:r>
              <a:rPr lang="en-US" dirty="0" smtClean="0">
                <a:solidFill>
                  <a:schemeClr val="bg1"/>
                </a:solidFill>
              </a:rPr>
              <a:t> 5. The New Heaven &amp; Earth</a:t>
            </a:r>
            <a:endParaRPr lang="en-US" dirty="0">
              <a:solidFill>
                <a:schemeClr val="bg1"/>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6th-Seal-Sun-black-Red-Moon.jpg"/>
          <p:cNvPicPr>
            <a:picLocks noChangeAspect="1"/>
          </p:cNvPicPr>
          <p:nvPr/>
        </p:nvPicPr>
        <p:blipFill>
          <a:blip r:embed="rId2" cstate="print"/>
          <a:stretch>
            <a:fillRect/>
          </a:stretch>
        </p:blipFill>
        <p:spPr>
          <a:xfrm>
            <a:off x="0" y="0"/>
            <a:ext cx="9144000" cy="6849979"/>
          </a:xfrm>
          <a:prstGeom prst="rect">
            <a:avLst/>
          </a:prstGeom>
        </p:spPr>
      </p:pic>
      <p:sp>
        <p:nvSpPr>
          <p:cNvPr id="2" name="Title 1"/>
          <p:cNvSpPr>
            <a:spLocks noGrp="1"/>
          </p:cNvSpPr>
          <p:nvPr>
            <p:ph type="ctrTitle"/>
          </p:nvPr>
        </p:nvSpPr>
        <p:spPr>
          <a:xfrm>
            <a:off x="0" y="2057400"/>
            <a:ext cx="5791200" cy="2209800"/>
          </a:xfrm>
        </p:spPr>
        <p:txBody>
          <a:bodyPr/>
          <a:lstStyle/>
          <a:p>
            <a:pPr algn="l"/>
            <a:r>
              <a:rPr lang="en-US" dirty="0" smtClean="0">
                <a:solidFill>
                  <a:schemeClr val="bg1"/>
                </a:solidFill>
              </a:rPr>
              <a:t>3. The Rapture</a:t>
            </a:r>
            <a:endParaRPr lang="en-US" dirty="0">
              <a:solidFill>
                <a:schemeClr val="bg1"/>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Isosceles Triangle 27"/>
          <p:cNvSpPr/>
          <p:nvPr/>
        </p:nvSpPr>
        <p:spPr>
          <a:xfrm>
            <a:off x="3124200" y="1371600"/>
            <a:ext cx="1295400" cy="2057400"/>
          </a:xfrm>
          <a:prstGeom prst="triangle">
            <a:avLst>
              <a:gd name="adj" fmla="val 100000"/>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26" name="Right Arrow 25"/>
          <p:cNvSpPr/>
          <p:nvPr/>
        </p:nvSpPr>
        <p:spPr>
          <a:xfrm rot="5400000">
            <a:off x="3695700" y="2171700"/>
            <a:ext cx="1676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descr="flame-symbol3.jpg"/>
          <p:cNvPicPr>
            <a:picLocks noChangeAspect="1"/>
          </p:cNvPicPr>
          <p:nvPr/>
        </p:nvPicPr>
        <p:blipFill>
          <a:blip r:embed="rId3" cstate="print"/>
          <a:srcRect l="30000" r="30000" b="6250"/>
          <a:stretch>
            <a:fillRect/>
          </a:stretch>
        </p:blipFill>
        <p:spPr>
          <a:xfrm>
            <a:off x="3581400" y="4038600"/>
            <a:ext cx="482600" cy="904875"/>
          </a:xfrm>
          <a:prstGeom prst="rect">
            <a:avLst/>
          </a:prstGeom>
        </p:spPr>
      </p:pic>
      <p:pic>
        <p:nvPicPr>
          <p:cNvPr id="16" name="Picture 15" descr="Peace-Sign-Sticker-(5150).jpg"/>
          <p:cNvPicPr>
            <a:picLocks noChangeAspect="1"/>
          </p:cNvPicPr>
          <p:nvPr/>
        </p:nvPicPr>
        <p:blipFill>
          <a:blip r:embed="rId4" cstate="print"/>
          <a:stretch>
            <a:fillRect/>
          </a:stretch>
        </p:blipFill>
        <p:spPr>
          <a:xfrm>
            <a:off x="2286000" y="4114800"/>
            <a:ext cx="670639" cy="695325"/>
          </a:xfrm>
          <a:prstGeom prst="rect">
            <a:avLst/>
          </a:prstGeom>
        </p:spPr>
      </p:pic>
      <p:sp>
        <p:nvSpPr>
          <p:cNvPr id="4" name="TextBox 3"/>
          <p:cNvSpPr txBox="1"/>
          <p:nvPr/>
        </p:nvSpPr>
        <p:spPr>
          <a:xfrm>
            <a:off x="1219200" y="76200"/>
            <a:ext cx="6629400" cy="70788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4000" b="1" dirty="0" smtClean="0"/>
              <a:t>The Pre-Millennial View:</a:t>
            </a:r>
            <a:endParaRPr lang="en-US" sz="4000" b="1" dirty="0"/>
          </a:p>
        </p:txBody>
      </p:sp>
      <p:cxnSp>
        <p:nvCxnSpPr>
          <p:cNvPr id="6" name="Straight Connector 5"/>
          <p:cNvCxnSpPr/>
          <p:nvPr/>
        </p:nvCxnSpPr>
        <p:spPr>
          <a:xfrm>
            <a:off x="381000" y="4050268"/>
            <a:ext cx="8305800" cy="0"/>
          </a:xfrm>
          <a:prstGeom prst="line">
            <a:avLst/>
          </a:prstGeom>
          <a:ln w="5715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981200" y="3669268"/>
            <a:ext cx="0" cy="76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200400" y="4038600"/>
            <a:ext cx="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495800" y="3657600"/>
            <a:ext cx="0" cy="76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696200" y="3733800"/>
            <a:ext cx="0" cy="76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057400" y="3505200"/>
            <a:ext cx="2362200" cy="461665"/>
          </a:xfrm>
          <a:prstGeom prst="rect">
            <a:avLst/>
          </a:prstGeom>
        </p:spPr>
        <p:style>
          <a:lnRef idx="0">
            <a:schemeClr val="dk1"/>
          </a:lnRef>
          <a:fillRef idx="3">
            <a:schemeClr val="dk1"/>
          </a:fillRef>
          <a:effectRef idx="3">
            <a:schemeClr val="dk1"/>
          </a:effectRef>
          <a:fontRef idx="minor">
            <a:schemeClr val="lt1"/>
          </a:fontRef>
        </p:style>
        <p:txBody>
          <a:bodyPr wrap="square" rtlCol="0">
            <a:spAutoFit/>
          </a:bodyPr>
          <a:lstStyle/>
          <a:p>
            <a:pPr algn="ctr"/>
            <a:r>
              <a:rPr lang="en-US" sz="2400" b="1" dirty="0" smtClean="0"/>
              <a:t>7 yr. Tribulation</a:t>
            </a:r>
            <a:endParaRPr lang="en-US" sz="2400" b="1" dirty="0"/>
          </a:p>
        </p:txBody>
      </p:sp>
      <p:sp>
        <p:nvSpPr>
          <p:cNvPr id="14" name="TextBox 13"/>
          <p:cNvSpPr txBox="1"/>
          <p:nvPr/>
        </p:nvSpPr>
        <p:spPr>
          <a:xfrm rot="3908910">
            <a:off x="2678012" y="4661327"/>
            <a:ext cx="1525574" cy="830997"/>
          </a:xfrm>
          <a:prstGeom prst="rect">
            <a:avLst/>
          </a:prstGeom>
          <a:noFill/>
        </p:spPr>
        <p:txBody>
          <a:bodyPr wrap="square" rtlCol="0">
            <a:spAutoFit/>
          </a:bodyPr>
          <a:lstStyle/>
          <a:p>
            <a:r>
              <a:rPr lang="en-US" sz="2400" dirty="0" err="1" smtClean="0"/>
              <a:t>AntiChrist</a:t>
            </a:r>
            <a:r>
              <a:rPr lang="en-US" sz="2400" dirty="0" smtClean="0"/>
              <a:t> </a:t>
            </a:r>
          </a:p>
          <a:p>
            <a:r>
              <a:rPr lang="en-US" sz="2400" dirty="0" smtClean="0"/>
              <a:t>Revealed</a:t>
            </a:r>
            <a:endParaRPr lang="en-US" sz="2400" dirty="0"/>
          </a:p>
        </p:txBody>
      </p:sp>
      <p:sp>
        <p:nvSpPr>
          <p:cNvPr id="15" name="TextBox 14"/>
          <p:cNvSpPr txBox="1"/>
          <p:nvPr/>
        </p:nvSpPr>
        <p:spPr>
          <a:xfrm rot="3998755">
            <a:off x="1390014" y="5001713"/>
            <a:ext cx="1903641" cy="461665"/>
          </a:xfrm>
          <a:prstGeom prst="rect">
            <a:avLst/>
          </a:prstGeom>
          <a:noFill/>
        </p:spPr>
        <p:txBody>
          <a:bodyPr wrap="square" rtlCol="0">
            <a:spAutoFit/>
          </a:bodyPr>
          <a:lstStyle/>
          <a:p>
            <a:r>
              <a:rPr lang="en-US" sz="2400" dirty="0" smtClean="0"/>
              <a:t>Peace Treaty</a:t>
            </a:r>
            <a:endParaRPr lang="en-US" sz="2400" dirty="0"/>
          </a:p>
        </p:txBody>
      </p:sp>
      <p:sp>
        <p:nvSpPr>
          <p:cNvPr id="17" name="Isosceles Triangle 16"/>
          <p:cNvSpPr/>
          <p:nvPr/>
        </p:nvSpPr>
        <p:spPr>
          <a:xfrm>
            <a:off x="381000" y="3581400"/>
            <a:ext cx="1524000" cy="381000"/>
          </a:xfrm>
          <a:prstGeom prst="triangle">
            <a:avLst>
              <a:gd name="adj" fmla="val 100000"/>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8" name="TextBox 17"/>
          <p:cNvSpPr txBox="1"/>
          <p:nvPr/>
        </p:nvSpPr>
        <p:spPr>
          <a:xfrm rot="20769957">
            <a:off x="71424" y="3037542"/>
            <a:ext cx="1925422" cy="830997"/>
          </a:xfrm>
          <a:prstGeom prst="rect">
            <a:avLst/>
          </a:prstGeom>
          <a:noFill/>
        </p:spPr>
        <p:txBody>
          <a:bodyPr wrap="square" rtlCol="0">
            <a:spAutoFit/>
          </a:bodyPr>
          <a:lstStyle/>
          <a:p>
            <a:pPr algn="ctr"/>
            <a:r>
              <a:rPr lang="en-US" sz="2400" dirty="0" smtClean="0"/>
              <a:t>Increasing</a:t>
            </a:r>
          </a:p>
          <a:p>
            <a:pPr algn="ctr"/>
            <a:r>
              <a:rPr lang="en-US" sz="2400" dirty="0" smtClean="0"/>
              <a:t>“Birth Pains”</a:t>
            </a:r>
            <a:endParaRPr lang="en-US" sz="2400" dirty="0"/>
          </a:p>
        </p:txBody>
      </p:sp>
      <p:sp>
        <p:nvSpPr>
          <p:cNvPr id="19" name="Right Arrow 18"/>
          <p:cNvSpPr/>
          <p:nvPr/>
        </p:nvSpPr>
        <p:spPr>
          <a:xfrm rot="16200000">
            <a:off x="876300" y="2324100"/>
            <a:ext cx="1676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838200" y="838200"/>
            <a:ext cx="1981200" cy="830997"/>
          </a:xfrm>
          <a:prstGeom prst="rect">
            <a:avLst/>
          </a:prstGeom>
          <a:noFill/>
        </p:spPr>
        <p:txBody>
          <a:bodyPr wrap="square" rtlCol="0">
            <a:spAutoFit/>
          </a:bodyPr>
          <a:lstStyle/>
          <a:p>
            <a:pPr algn="ctr"/>
            <a:r>
              <a:rPr lang="en-US" sz="2400" dirty="0" smtClean="0"/>
              <a:t>Rapture of </a:t>
            </a:r>
          </a:p>
          <a:p>
            <a:pPr algn="ctr"/>
            <a:r>
              <a:rPr lang="en-US" sz="2400" dirty="0" smtClean="0"/>
              <a:t>the Church(?)</a:t>
            </a:r>
            <a:endParaRPr lang="en-US" sz="2400" dirty="0"/>
          </a:p>
        </p:txBody>
      </p:sp>
      <p:sp>
        <p:nvSpPr>
          <p:cNvPr id="22" name="TextBox 21"/>
          <p:cNvSpPr txBox="1"/>
          <p:nvPr/>
        </p:nvSpPr>
        <p:spPr>
          <a:xfrm>
            <a:off x="3276600" y="2590800"/>
            <a:ext cx="1143000" cy="830997"/>
          </a:xfrm>
          <a:prstGeom prst="rect">
            <a:avLst/>
          </a:prstGeom>
          <a:noFill/>
        </p:spPr>
        <p:txBody>
          <a:bodyPr wrap="square" rtlCol="0">
            <a:spAutoFit/>
          </a:bodyPr>
          <a:lstStyle/>
          <a:p>
            <a:pPr algn="r"/>
            <a:r>
              <a:rPr lang="en-US" sz="2400" dirty="0" smtClean="0"/>
              <a:t>War &amp;</a:t>
            </a:r>
          </a:p>
          <a:p>
            <a:pPr algn="r"/>
            <a:r>
              <a:rPr lang="en-US" sz="2400" dirty="0" smtClean="0"/>
              <a:t>Wrath</a:t>
            </a:r>
            <a:endParaRPr lang="en-US" sz="2400" dirty="0"/>
          </a:p>
        </p:txBody>
      </p:sp>
      <p:sp>
        <p:nvSpPr>
          <p:cNvPr id="23" name="TextBox 22"/>
          <p:cNvSpPr txBox="1"/>
          <p:nvPr/>
        </p:nvSpPr>
        <p:spPr>
          <a:xfrm>
            <a:off x="152400" y="4114800"/>
            <a:ext cx="1752600" cy="1200329"/>
          </a:xfrm>
          <a:prstGeom prst="rect">
            <a:avLst/>
          </a:prstGeom>
          <a:noFill/>
        </p:spPr>
        <p:txBody>
          <a:bodyPr wrap="square" rtlCol="0">
            <a:spAutoFit/>
          </a:bodyPr>
          <a:lstStyle/>
          <a:p>
            <a:pPr algn="r"/>
            <a:r>
              <a:rPr lang="en-US" sz="2400" dirty="0" smtClean="0"/>
              <a:t>Deception</a:t>
            </a:r>
          </a:p>
          <a:p>
            <a:pPr algn="r"/>
            <a:r>
              <a:rPr lang="en-US" sz="2400" dirty="0" smtClean="0"/>
              <a:t>Devastation</a:t>
            </a:r>
          </a:p>
          <a:p>
            <a:pPr algn="r"/>
            <a:r>
              <a:rPr lang="en-US" sz="2400" dirty="0" smtClean="0"/>
              <a:t>Declaration</a:t>
            </a:r>
            <a:endParaRPr lang="en-US" sz="2400" dirty="0"/>
          </a:p>
        </p:txBody>
      </p:sp>
      <p:sp>
        <p:nvSpPr>
          <p:cNvPr id="24" name="TextBox 23"/>
          <p:cNvSpPr txBox="1"/>
          <p:nvPr/>
        </p:nvSpPr>
        <p:spPr>
          <a:xfrm rot="3847548">
            <a:off x="3810852" y="4852159"/>
            <a:ext cx="1815606" cy="461665"/>
          </a:xfrm>
          <a:prstGeom prst="rect">
            <a:avLst/>
          </a:prstGeom>
          <a:noFill/>
        </p:spPr>
        <p:txBody>
          <a:bodyPr wrap="square" rtlCol="0">
            <a:spAutoFit/>
          </a:bodyPr>
          <a:lstStyle/>
          <a:p>
            <a:r>
              <a:rPr lang="en-US" sz="2400" dirty="0" smtClean="0"/>
              <a:t>Armageddon</a:t>
            </a:r>
            <a:endParaRPr lang="en-US" sz="2400" dirty="0"/>
          </a:p>
        </p:txBody>
      </p:sp>
      <p:sp>
        <p:nvSpPr>
          <p:cNvPr id="25" name="TextBox 24"/>
          <p:cNvSpPr txBox="1"/>
          <p:nvPr/>
        </p:nvSpPr>
        <p:spPr>
          <a:xfrm>
            <a:off x="4572000" y="3505200"/>
            <a:ext cx="3048000" cy="457200"/>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en-US" sz="2400" b="1" dirty="0" smtClean="0"/>
              <a:t>The Millennium</a:t>
            </a:r>
            <a:endParaRPr lang="en-US" sz="2400" b="1" dirty="0"/>
          </a:p>
        </p:txBody>
      </p:sp>
      <p:sp>
        <p:nvSpPr>
          <p:cNvPr id="27" name="TextBox 26"/>
          <p:cNvSpPr txBox="1"/>
          <p:nvPr/>
        </p:nvSpPr>
        <p:spPr>
          <a:xfrm>
            <a:off x="3581400" y="693003"/>
            <a:ext cx="1981200" cy="830997"/>
          </a:xfrm>
          <a:prstGeom prst="rect">
            <a:avLst/>
          </a:prstGeom>
          <a:noFill/>
        </p:spPr>
        <p:txBody>
          <a:bodyPr wrap="square" rtlCol="0">
            <a:spAutoFit/>
          </a:bodyPr>
          <a:lstStyle/>
          <a:p>
            <a:pPr algn="ctr"/>
            <a:r>
              <a:rPr lang="en-US" sz="2400" dirty="0" smtClean="0"/>
              <a:t>Return </a:t>
            </a:r>
          </a:p>
          <a:p>
            <a:pPr algn="ctr"/>
            <a:r>
              <a:rPr lang="en-US" sz="2400" dirty="0" smtClean="0"/>
              <a:t>Of Christ</a:t>
            </a:r>
            <a:endParaRPr lang="en-US" sz="2400" dirty="0"/>
          </a:p>
        </p:txBody>
      </p:sp>
      <p:sp>
        <p:nvSpPr>
          <p:cNvPr id="29" name="TextBox 28"/>
          <p:cNvSpPr txBox="1"/>
          <p:nvPr/>
        </p:nvSpPr>
        <p:spPr>
          <a:xfrm>
            <a:off x="6705600" y="2217003"/>
            <a:ext cx="1981200"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Final Judgment</a:t>
            </a:r>
            <a:endParaRPr lang="en-US" sz="2400" dirty="0"/>
          </a:p>
        </p:txBody>
      </p:sp>
      <p:cxnSp>
        <p:nvCxnSpPr>
          <p:cNvPr id="31" name="Straight Arrow Connector 30"/>
          <p:cNvCxnSpPr>
            <a:stCxn id="29" idx="2"/>
          </p:cNvCxnSpPr>
          <p:nvPr/>
        </p:nvCxnSpPr>
        <p:spPr>
          <a:xfrm>
            <a:off x="7696200" y="3048000"/>
            <a:ext cx="0" cy="693003"/>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4800600" y="4114800"/>
            <a:ext cx="2667000" cy="1200329"/>
          </a:xfrm>
          <a:prstGeom prst="rect">
            <a:avLst/>
          </a:prstGeom>
          <a:noFill/>
        </p:spPr>
        <p:txBody>
          <a:bodyPr wrap="square" rtlCol="0">
            <a:spAutoFit/>
          </a:bodyPr>
          <a:lstStyle/>
          <a:p>
            <a:pPr algn="ctr"/>
            <a:r>
              <a:rPr lang="en-US" sz="2400" dirty="0" smtClean="0"/>
              <a:t>Satan bound</a:t>
            </a:r>
          </a:p>
          <a:p>
            <a:pPr algn="ctr"/>
            <a:r>
              <a:rPr lang="en-US" sz="2400" dirty="0" smtClean="0"/>
              <a:t>Jesus reigns</a:t>
            </a:r>
          </a:p>
          <a:p>
            <a:pPr algn="ctr"/>
            <a:r>
              <a:rPr lang="en-US" sz="2400" dirty="0" smtClean="0"/>
              <a:t>Martyrs rule</a:t>
            </a:r>
            <a:endParaRPr lang="en-US" sz="2400" dirty="0"/>
          </a:p>
        </p:txBody>
      </p:sp>
      <p:sp>
        <p:nvSpPr>
          <p:cNvPr id="33" name="TextBox 32"/>
          <p:cNvSpPr txBox="1"/>
          <p:nvPr/>
        </p:nvSpPr>
        <p:spPr>
          <a:xfrm>
            <a:off x="7924800" y="533400"/>
            <a:ext cx="1219200" cy="1569660"/>
          </a:xfrm>
          <a:prstGeom prst="rect">
            <a:avLst/>
          </a:prstGeom>
          <a:solidFill>
            <a:srgbClr val="FFFF00"/>
          </a:solidFill>
          <a:effectLst>
            <a:glow rad="228600">
              <a:srgbClr val="FFFF00">
                <a:alpha val="40000"/>
              </a:srgbClr>
            </a:glow>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New Heaven &amp; New Earth</a:t>
            </a:r>
            <a:endParaRPr lang="en-US" sz="24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Isosceles Triangle 27"/>
          <p:cNvSpPr/>
          <p:nvPr/>
        </p:nvSpPr>
        <p:spPr>
          <a:xfrm>
            <a:off x="3124200" y="1600200"/>
            <a:ext cx="1295400" cy="1828800"/>
          </a:xfrm>
          <a:prstGeom prst="triangle">
            <a:avLst>
              <a:gd name="adj" fmla="val 100000"/>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26" name="Right Arrow 25"/>
          <p:cNvSpPr/>
          <p:nvPr/>
        </p:nvSpPr>
        <p:spPr>
          <a:xfrm rot="5400000">
            <a:off x="3848100" y="2400300"/>
            <a:ext cx="1676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descr="flame-symbol3.jpg"/>
          <p:cNvPicPr>
            <a:picLocks noChangeAspect="1"/>
          </p:cNvPicPr>
          <p:nvPr/>
        </p:nvPicPr>
        <p:blipFill>
          <a:blip r:embed="rId3" cstate="print"/>
          <a:srcRect l="30000" r="30000" b="6250"/>
          <a:stretch>
            <a:fillRect/>
          </a:stretch>
        </p:blipFill>
        <p:spPr>
          <a:xfrm>
            <a:off x="3581400" y="4038600"/>
            <a:ext cx="482600" cy="904875"/>
          </a:xfrm>
          <a:prstGeom prst="rect">
            <a:avLst/>
          </a:prstGeom>
        </p:spPr>
      </p:pic>
      <p:pic>
        <p:nvPicPr>
          <p:cNvPr id="16" name="Picture 15" descr="Peace-Sign-Sticker-(5150).jpg"/>
          <p:cNvPicPr>
            <a:picLocks noChangeAspect="1"/>
          </p:cNvPicPr>
          <p:nvPr/>
        </p:nvPicPr>
        <p:blipFill>
          <a:blip r:embed="rId4" cstate="print"/>
          <a:stretch>
            <a:fillRect/>
          </a:stretch>
        </p:blipFill>
        <p:spPr>
          <a:xfrm>
            <a:off x="2286000" y="4114800"/>
            <a:ext cx="670639" cy="695325"/>
          </a:xfrm>
          <a:prstGeom prst="rect">
            <a:avLst/>
          </a:prstGeom>
        </p:spPr>
      </p:pic>
      <p:sp>
        <p:nvSpPr>
          <p:cNvPr id="4" name="TextBox 3"/>
          <p:cNvSpPr txBox="1"/>
          <p:nvPr/>
        </p:nvSpPr>
        <p:spPr>
          <a:xfrm>
            <a:off x="1219200" y="76200"/>
            <a:ext cx="6629400" cy="70788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4000" b="1" dirty="0" smtClean="0"/>
              <a:t>3 Views on the Rapture</a:t>
            </a:r>
            <a:endParaRPr lang="en-US" sz="4000" b="1" dirty="0"/>
          </a:p>
        </p:txBody>
      </p:sp>
      <p:cxnSp>
        <p:nvCxnSpPr>
          <p:cNvPr id="6" name="Straight Connector 5"/>
          <p:cNvCxnSpPr/>
          <p:nvPr/>
        </p:nvCxnSpPr>
        <p:spPr>
          <a:xfrm>
            <a:off x="381000" y="4050268"/>
            <a:ext cx="8305800" cy="0"/>
          </a:xfrm>
          <a:prstGeom prst="line">
            <a:avLst/>
          </a:prstGeom>
          <a:ln w="5715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981200" y="3669268"/>
            <a:ext cx="0" cy="76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200400" y="4038600"/>
            <a:ext cx="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495800" y="3657600"/>
            <a:ext cx="0" cy="76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696200" y="3733800"/>
            <a:ext cx="0" cy="76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057400" y="3505200"/>
            <a:ext cx="2362200" cy="461665"/>
          </a:xfrm>
          <a:prstGeom prst="rect">
            <a:avLst/>
          </a:prstGeom>
        </p:spPr>
        <p:style>
          <a:lnRef idx="0">
            <a:schemeClr val="dk1"/>
          </a:lnRef>
          <a:fillRef idx="3">
            <a:schemeClr val="dk1"/>
          </a:fillRef>
          <a:effectRef idx="3">
            <a:schemeClr val="dk1"/>
          </a:effectRef>
          <a:fontRef idx="minor">
            <a:schemeClr val="lt1"/>
          </a:fontRef>
        </p:style>
        <p:txBody>
          <a:bodyPr wrap="square" rtlCol="0">
            <a:spAutoFit/>
          </a:bodyPr>
          <a:lstStyle/>
          <a:p>
            <a:pPr algn="ctr"/>
            <a:r>
              <a:rPr lang="en-US" sz="2400" b="1" dirty="0" smtClean="0"/>
              <a:t>7 yr. Tribulation</a:t>
            </a:r>
            <a:endParaRPr lang="en-US" sz="2400" b="1" dirty="0"/>
          </a:p>
        </p:txBody>
      </p:sp>
      <p:sp>
        <p:nvSpPr>
          <p:cNvPr id="14" name="TextBox 13"/>
          <p:cNvSpPr txBox="1"/>
          <p:nvPr/>
        </p:nvSpPr>
        <p:spPr>
          <a:xfrm rot="3908910">
            <a:off x="2678012" y="4661327"/>
            <a:ext cx="1525574" cy="830997"/>
          </a:xfrm>
          <a:prstGeom prst="rect">
            <a:avLst/>
          </a:prstGeom>
          <a:noFill/>
        </p:spPr>
        <p:txBody>
          <a:bodyPr wrap="square" rtlCol="0">
            <a:spAutoFit/>
          </a:bodyPr>
          <a:lstStyle/>
          <a:p>
            <a:r>
              <a:rPr lang="en-US" sz="2400" dirty="0" err="1" smtClean="0"/>
              <a:t>AntiChrist</a:t>
            </a:r>
            <a:r>
              <a:rPr lang="en-US" sz="2400" dirty="0" smtClean="0"/>
              <a:t> </a:t>
            </a:r>
          </a:p>
          <a:p>
            <a:r>
              <a:rPr lang="en-US" sz="2400" dirty="0" smtClean="0"/>
              <a:t>Revealed</a:t>
            </a:r>
            <a:endParaRPr lang="en-US" sz="2400" dirty="0"/>
          </a:p>
        </p:txBody>
      </p:sp>
      <p:sp>
        <p:nvSpPr>
          <p:cNvPr id="15" name="TextBox 14"/>
          <p:cNvSpPr txBox="1"/>
          <p:nvPr/>
        </p:nvSpPr>
        <p:spPr>
          <a:xfrm rot="3998755">
            <a:off x="1390014" y="5001713"/>
            <a:ext cx="1903641" cy="461665"/>
          </a:xfrm>
          <a:prstGeom prst="rect">
            <a:avLst/>
          </a:prstGeom>
          <a:noFill/>
        </p:spPr>
        <p:txBody>
          <a:bodyPr wrap="square" rtlCol="0">
            <a:spAutoFit/>
          </a:bodyPr>
          <a:lstStyle/>
          <a:p>
            <a:r>
              <a:rPr lang="en-US" sz="2400" dirty="0" smtClean="0"/>
              <a:t>Peace Treaty</a:t>
            </a:r>
            <a:endParaRPr lang="en-US" sz="2400" dirty="0"/>
          </a:p>
        </p:txBody>
      </p:sp>
      <p:sp>
        <p:nvSpPr>
          <p:cNvPr id="17" name="Isosceles Triangle 16"/>
          <p:cNvSpPr/>
          <p:nvPr/>
        </p:nvSpPr>
        <p:spPr>
          <a:xfrm>
            <a:off x="381000" y="3581400"/>
            <a:ext cx="1524000" cy="381000"/>
          </a:xfrm>
          <a:prstGeom prst="triangle">
            <a:avLst>
              <a:gd name="adj" fmla="val 100000"/>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8" name="TextBox 17"/>
          <p:cNvSpPr txBox="1"/>
          <p:nvPr/>
        </p:nvSpPr>
        <p:spPr>
          <a:xfrm rot="20769957">
            <a:off x="71424" y="3037542"/>
            <a:ext cx="1925422" cy="830997"/>
          </a:xfrm>
          <a:prstGeom prst="rect">
            <a:avLst/>
          </a:prstGeom>
          <a:noFill/>
        </p:spPr>
        <p:txBody>
          <a:bodyPr wrap="square" rtlCol="0">
            <a:spAutoFit/>
          </a:bodyPr>
          <a:lstStyle/>
          <a:p>
            <a:pPr algn="ctr"/>
            <a:r>
              <a:rPr lang="en-US" sz="2400" dirty="0" smtClean="0"/>
              <a:t>Increasing</a:t>
            </a:r>
          </a:p>
          <a:p>
            <a:pPr algn="ctr"/>
            <a:r>
              <a:rPr lang="en-US" sz="2400" dirty="0" smtClean="0"/>
              <a:t>“Birth Pains”</a:t>
            </a:r>
            <a:endParaRPr lang="en-US" sz="2400" dirty="0"/>
          </a:p>
        </p:txBody>
      </p:sp>
      <p:sp>
        <p:nvSpPr>
          <p:cNvPr id="19" name="Right Arrow 18"/>
          <p:cNvSpPr/>
          <p:nvPr/>
        </p:nvSpPr>
        <p:spPr>
          <a:xfrm rot="16200000">
            <a:off x="876300" y="2324100"/>
            <a:ext cx="1676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838200" y="838200"/>
            <a:ext cx="1981200" cy="830997"/>
          </a:xfrm>
          <a:prstGeom prst="rect">
            <a:avLst/>
          </a:prstGeom>
          <a:noFill/>
        </p:spPr>
        <p:txBody>
          <a:bodyPr wrap="square" rtlCol="0">
            <a:spAutoFit/>
          </a:bodyPr>
          <a:lstStyle/>
          <a:p>
            <a:pPr algn="ctr"/>
            <a:r>
              <a:rPr lang="en-US" sz="2400" b="1" dirty="0" smtClean="0"/>
              <a:t>Pre-Trib.</a:t>
            </a:r>
          </a:p>
          <a:p>
            <a:pPr algn="ctr"/>
            <a:r>
              <a:rPr lang="en-US" sz="2400" b="1" dirty="0" smtClean="0"/>
              <a:t>Rapture</a:t>
            </a:r>
            <a:endParaRPr lang="en-US" sz="2400" b="1" dirty="0"/>
          </a:p>
        </p:txBody>
      </p:sp>
      <p:sp>
        <p:nvSpPr>
          <p:cNvPr id="22" name="TextBox 21"/>
          <p:cNvSpPr txBox="1"/>
          <p:nvPr/>
        </p:nvSpPr>
        <p:spPr>
          <a:xfrm>
            <a:off x="3276600" y="2590800"/>
            <a:ext cx="1143000" cy="830997"/>
          </a:xfrm>
          <a:prstGeom prst="rect">
            <a:avLst/>
          </a:prstGeom>
          <a:noFill/>
        </p:spPr>
        <p:txBody>
          <a:bodyPr wrap="square" rtlCol="0">
            <a:spAutoFit/>
          </a:bodyPr>
          <a:lstStyle/>
          <a:p>
            <a:pPr algn="r"/>
            <a:r>
              <a:rPr lang="en-US" sz="2400" dirty="0" smtClean="0"/>
              <a:t>War &amp;</a:t>
            </a:r>
          </a:p>
          <a:p>
            <a:pPr algn="r"/>
            <a:r>
              <a:rPr lang="en-US" sz="2400" dirty="0" smtClean="0"/>
              <a:t>Wrath</a:t>
            </a:r>
            <a:endParaRPr lang="en-US" sz="2400" dirty="0"/>
          </a:p>
        </p:txBody>
      </p:sp>
      <p:sp>
        <p:nvSpPr>
          <p:cNvPr id="23" name="TextBox 22"/>
          <p:cNvSpPr txBox="1"/>
          <p:nvPr/>
        </p:nvSpPr>
        <p:spPr>
          <a:xfrm>
            <a:off x="152400" y="4114800"/>
            <a:ext cx="1752600" cy="1200329"/>
          </a:xfrm>
          <a:prstGeom prst="rect">
            <a:avLst/>
          </a:prstGeom>
          <a:noFill/>
        </p:spPr>
        <p:txBody>
          <a:bodyPr wrap="square" rtlCol="0">
            <a:spAutoFit/>
          </a:bodyPr>
          <a:lstStyle/>
          <a:p>
            <a:pPr algn="r"/>
            <a:r>
              <a:rPr lang="en-US" sz="2400" dirty="0" smtClean="0"/>
              <a:t>Deception</a:t>
            </a:r>
          </a:p>
          <a:p>
            <a:pPr algn="r"/>
            <a:r>
              <a:rPr lang="en-US" sz="2400" dirty="0" smtClean="0"/>
              <a:t>Devastation</a:t>
            </a:r>
          </a:p>
          <a:p>
            <a:pPr algn="r"/>
            <a:r>
              <a:rPr lang="en-US" sz="2400" dirty="0" smtClean="0"/>
              <a:t>Declaration</a:t>
            </a:r>
            <a:endParaRPr lang="en-US" sz="2400" dirty="0"/>
          </a:p>
        </p:txBody>
      </p:sp>
      <p:sp>
        <p:nvSpPr>
          <p:cNvPr id="24" name="TextBox 23"/>
          <p:cNvSpPr txBox="1"/>
          <p:nvPr/>
        </p:nvSpPr>
        <p:spPr>
          <a:xfrm rot="3847548">
            <a:off x="3810852" y="4852159"/>
            <a:ext cx="1815606" cy="461665"/>
          </a:xfrm>
          <a:prstGeom prst="rect">
            <a:avLst/>
          </a:prstGeom>
          <a:noFill/>
        </p:spPr>
        <p:txBody>
          <a:bodyPr wrap="square" rtlCol="0">
            <a:spAutoFit/>
          </a:bodyPr>
          <a:lstStyle/>
          <a:p>
            <a:r>
              <a:rPr lang="en-US" sz="2400" dirty="0" smtClean="0"/>
              <a:t>Armageddon</a:t>
            </a:r>
            <a:endParaRPr lang="en-US" sz="2400" dirty="0"/>
          </a:p>
        </p:txBody>
      </p:sp>
      <p:sp>
        <p:nvSpPr>
          <p:cNvPr id="25" name="TextBox 24"/>
          <p:cNvSpPr txBox="1"/>
          <p:nvPr/>
        </p:nvSpPr>
        <p:spPr>
          <a:xfrm>
            <a:off x="4572000" y="3505200"/>
            <a:ext cx="3048000" cy="457200"/>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en-US" sz="2400" b="1" dirty="0" smtClean="0"/>
              <a:t>The Millennium</a:t>
            </a:r>
            <a:endParaRPr lang="en-US" sz="2400" b="1" dirty="0"/>
          </a:p>
        </p:txBody>
      </p:sp>
      <p:sp>
        <p:nvSpPr>
          <p:cNvPr id="27" name="TextBox 26"/>
          <p:cNvSpPr txBox="1"/>
          <p:nvPr/>
        </p:nvSpPr>
        <p:spPr>
          <a:xfrm>
            <a:off x="3581400" y="845403"/>
            <a:ext cx="1981200" cy="830997"/>
          </a:xfrm>
          <a:prstGeom prst="rect">
            <a:avLst/>
          </a:prstGeom>
          <a:noFill/>
        </p:spPr>
        <p:txBody>
          <a:bodyPr wrap="square" rtlCol="0">
            <a:spAutoFit/>
          </a:bodyPr>
          <a:lstStyle/>
          <a:p>
            <a:pPr algn="ctr"/>
            <a:r>
              <a:rPr lang="en-US" sz="2400" b="1" dirty="0" smtClean="0"/>
              <a:t>Post-Trib.</a:t>
            </a:r>
            <a:br>
              <a:rPr lang="en-US" sz="2400" b="1" dirty="0" smtClean="0"/>
            </a:br>
            <a:r>
              <a:rPr lang="en-US" sz="2400" b="1" dirty="0" smtClean="0"/>
              <a:t>Rapture</a:t>
            </a:r>
            <a:endParaRPr lang="en-US" sz="2400" b="1" dirty="0"/>
          </a:p>
        </p:txBody>
      </p:sp>
      <p:sp>
        <p:nvSpPr>
          <p:cNvPr id="29" name="TextBox 28"/>
          <p:cNvSpPr txBox="1"/>
          <p:nvPr/>
        </p:nvSpPr>
        <p:spPr>
          <a:xfrm>
            <a:off x="6705600" y="2217003"/>
            <a:ext cx="1981200"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Final Judgment</a:t>
            </a:r>
            <a:endParaRPr lang="en-US" sz="2400" dirty="0"/>
          </a:p>
        </p:txBody>
      </p:sp>
      <p:cxnSp>
        <p:nvCxnSpPr>
          <p:cNvPr id="31" name="Straight Arrow Connector 30"/>
          <p:cNvCxnSpPr>
            <a:stCxn id="29" idx="2"/>
          </p:cNvCxnSpPr>
          <p:nvPr/>
        </p:nvCxnSpPr>
        <p:spPr>
          <a:xfrm>
            <a:off x="7696200" y="3048000"/>
            <a:ext cx="0" cy="693003"/>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4800600" y="4114800"/>
            <a:ext cx="2667000" cy="1200329"/>
          </a:xfrm>
          <a:prstGeom prst="rect">
            <a:avLst/>
          </a:prstGeom>
          <a:noFill/>
        </p:spPr>
        <p:txBody>
          <a:bodyPr wrap="square" rtlCol="0">
            <a:spAutoFit/>
          </a:bodyPr>
          <a:lstStyle/>
          <a:p>
            <a:pPr algn="ctr"/>
            <a:r>
              <a:rPr lang="en-US" sz="2400" dirty="0" smtClean="0"/>
              <a:t>Satan bound</a:t>
            </a:r>
          </a:p>
          <a:p>
            <a:pPr algn="ctr"/>
            <a:r>
              <a:rPr lang="en-US" sz="2400" dirty="0" smtClean="0"/>
              <a:t>Jesus reigns</a:t>
            </a:r>
          </a:p>
          <a:p>
            <a:pPr algn="ctr"/>
            <a:r>
              <a:rPr lang="en-US" sz="2400" dirty="0" smtClean="0"/>
              <a:t>Martyrs rule</a:t>
            </a:r>
            <a:endParaRPr lang="en-US" sz="2400" dirty="0"/>
          </a:p>
        </p:txBody>
      </p:sp>
      <p:sp>
        <p:nvSpPr>
          <p:cNvPr id="33" name="TextBox 32"/>
          <p:cNvSpPr txBox="1"/>
          <p:nvPr/>
        </p:nvSpPr>
        <p:spPr>
          <a:xfrm>
            <a:off x="7924800" y="457200"/>
            <a:ext cx="1219200" cy="1569660"/>
          </a:xfrm>
          <a:prstGeom prst="rect">
            <a:avLst/>
          </a:prstGeom>
          <a:solidFill>
            <a:srgbClr val="FFFF00"/>
          </a:solidFill>
          <a:effectLst>
            <a:glow rad="228600">
              <a:srgbClr val="FFFF00">
                <a:alpha val="40000"/>
              </a:srgbClr>
            </a:glow>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New Heaven &amp; New Earth</a:t>
            </a:r>
            <a:endParaRPr lang="en-US" sz="2400" dirty="0"/>
          </a:p>
        </p:txBody>
      </p:sp>
      <p:sp>
        <p:nvSpPr>
          <p:cNvPr id="30" name="Right Arrow 29"/>
          <p:cNvSpPr/>
          <p:nvPr/>
        </p:nvSpPr>
        <p:spPr>
          <a:xfrm rot="16200000">
            <a:off x="2324100" y="2324100"/>
            <a:ext cx="1676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2286000" y="838200"/>
            <a:ext cx="1981200" cy="830997"/>
          </a:xfrm>
          <a:prstGeom prst="rect">
            <a:avLst/>
          </a:prstGeom>
          <a:noFill/>
        </p:spPr>
        <p:txBody>
          <a:bodyPr wrap="square" rtlCol="0">
            <a:spAutoFit/>
          </a:bodyPr>
          <a:lstStyle/>
          <a:p>
            <a:pPr algn="ctr"/>
            <a:r>
              <a:rPr lang="en-US" sz="2400" b="1" dirty="0" smtClean="0"/>
              <a:t>Mid-Trib.</a:t>
            </a:r>
          </a:p>
          <a:p>
            <a:pPr algn="ctr"/>
            <a:r>
              <a:rPr lang="en-US" sz="2400" b="1" dirty="0" smtClean="0"/>
              <a:t>Rapture</a:t>
            </a:r>
            <a:endParaRPr lang="en-US" sz="2400" b="1" dirty="0"/>
          </a:p>
        </p:txBody>
      </p:sp>
      <p:sp>
        <p:nvSpPr>
          <p:cNvPr id="36" name="Right Arrow 35"/>
          <p:cNvSpPr/>
          <p:nvPr/>
        </p:nvSpPr>
        <p:spPr>
          <a:xfrm rot="16200000">
            <a:off x="3619500" y="2324100"/>
            <a:ext cx="1676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Isosceles Triangle 27"/>
          <p:cNvSpPr/>
          <p:nvPr/>
        </p:nvSpPr>
        <p:spPr>
          <a:xfrm>
            <a:off x="3124200" y="1981200"/>
            <a:ext cx="1295400" cy="1447800"/>
          </a:xfrm>
          <a:prstGeom prst="triangle">
            <a:avLst>
              <a:gd name="adj" fmla="val 100000"/>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26" name="Right Arrow 25"/>
          <p:cNvSpPr/>
          <p:nvPr/>
        </p:nvSpPr>
        <p:spPr>
          <a:xfrm rot="5400000">
            <a:off x="3848100" y="2552700"/>
            <a:ext cx="13716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219200" y="76200"/>
            <a:ext cx="6629400" cy="70788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4000" b="1" dirty="0" smtClean="0"/>
              <a:t>The Pre-Tribulation Rapture</a:t>
            </a:r>
            <a:endParaRPr lang="en-US" sz="4000" b="1" dirty="0"/>
          </a:p>
        </p:txBody>
      </p:sp>
      <p:cxnSp>
        <p:nvCxnSpPr>
          <p:cNvPr id="6" name="Straight Connector 5"/>
          <p:cNvCxnSpPr/>
          <p:nvPr/>
        </p:nvCxnSpPr>
        <p:spPr>
          <a:xfrm>
            <a:off x="381000" y="4050268"/>
            <a:ext cx="8305800" cy="0"/>
          </a:xfrm>
          <a:prstGeom prst="line">
            <a:avLst/>
          </a:prstGeom>
          <a:ln w="5715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981200" y="3669268"/>
            <a:ext cx="0" cy="76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200400" y="4038600"/>
            <a:ext cx="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495800" y="3657600"/>
            <a:ext cx="0" cy="76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696200" y="3733800"/>
            <a:ext cx="0" cy="76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057400" y="3505200"/>
            <a:ext cx="2362200" cy="461665"/>
          </a:xfrm>
          <a:prstGeom prst="rect">
            <a:avLst/>
          </a:prstGeom>
        </p:spPr>
        <p:style>
          <a:lnRef idx="0">
            <a:schemeClr val="dk1"/>
          </a:lnRef>
          <a:fillRef idx="3">
            <a:schemeClr val="dk1"/>
          </a:fillRef>
          <a:effectRef idx="3">
            <a:schemeClr val="dk1"/>
          </a:effectRef>
          <a:fontRef idx="minor">
            <a:schemeClr val="lt1"/>
          </a:fontRef>
        </p:style>
        <p:txBody>
          <a:bodyPr wrap="square" rtlCol="0">
            <a:spAutoFit/>
          </a:bodyPr>
          <a:lstStyle/>
          <a:p>
            <a:pPr algn="ctr"/>
            <a:r>
              <a:rPr lang="en-US" sz="2400" b="1" dirty="0" smtClean="0"/>
              <a:t>7 yr. Tribulation</a:t>
            </a:r>
            <a:endParaRPr lang="en-US" sz="2400" b="1" dirty="0"/>
          </a:p>
        </p:txBody>
      </p:sp>
      <p:sp>
        <p:nvSpPr>
          <p:cNvPr id="17" name="Isosceles Triangle 16"/>
          <p:cNvSpPr/>
          <p:nvPr/>
        </p:nvSpPr>
        <p:spPr>
          <a:xfrm>
            <a:off x="381000" y="3581400"/>
            <a:ext cx="1524000" cy="381000"/>
          </a:xfrm>
          <a:prstGeom prst="triangle">
            <a:avLst>
              <a:gd name="adj" fmla="val 100000"/>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8" name="TextBox 17"/>
          <p:cNvSpPr txBox="1"/>
          <p:nvPr/>
        </p:nvSpPr>
        <p:spPr>
          <a:xfrm rot="20769957">
            <a:off x="71424" y="3037542"/>
            <a:ext cx="1925422" cy="830997"/>
          </a:xfrm>
          <a:prstGeom prst="rect">
            <a:avLst/>
          </a:prstGeom>
          <a:noFill/>
        </p:spPr>
        <p:txBody>
          <a:bodyPr wrap="square" rtlCol="0">
            <a:spAutoFit/>
          </a:bodyPr>
          <a:lstStyle/>
          <a:p>
            <a:pPr algn="ctr"/>
            <a:r>
              <a:rPr lang="en-US" sz="2400" dirty="0" smtClean="0"/>
              <a:t>Increasing</a:t>
            </a:r>
          </a:p>
          <a:p>
            <a:pPr algn="ctr"/>
            <a:r>
              <a:rPr lang="en-US" sz="2400" dirty="0" smtClean="0"/>
              <a:t>“Birth Pains”</a:t>
            </a:r>
            <a:endParaRPr lang="en-US" sz="2400" dirty="0"/>
          </a:p>
        </p:txBody>
      </p:sp>
      <p:sp>
        <p:nvSpPr>
          <p:cNvPr id="19" name="Right Arrow 18"/>
          <p:cNvSpPr/>
          <p:nvPr/>
        </p:nvSpPr>
        <p:spPr>
          <a:xfrm rot="16200000">
            <a:off x="1295399" y="2743200"/>
            <a:ext cx="9144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838200" y="838200"/>
            <a:ext cx="1981200" cy="156966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400" b="1" dirty="0" smtClean="0"/>
              <a:t>Secret Coming of Christ FOR the Church</a:t>
            </a:r>
            <a:endParaRPr lang="en-US" sz="2400" b="1" dirty="0"/>
          </a:p>
        </p:txBody>
      </p:sp>
      <p:sp>
        <p:nvSpPr>
          <p:cNvPr id="22" name="TextBox 21"/>
          <p:cNvSpPr txBox="1"/>
          <p:nvPr/>
        </p:nvSpPr>
        <p:spPr>
          <a:xfrm>
            <a:off x="3276600" y="2590800"/>
            <a:ext cx="1143000" cy="830997"/>
          </a:xfrm>
          <a:prstGeom prst="rect">
            <a:avLst/>
          </a:prstGeom>
          <a:noFill/>
        </p:spPr>
        <p:txBody>
          <a:bodyPr wrap="square" rtlCol="0">
            <a:spAutoFit/>
          </a:bodyPr>
          <a:lstStyle/>
          <a:p>
            <a:pPr algn="r"/>
            <a:r>
              <a:rPr lang="en-US" sz="2400" dirty="0" smtClean="0"/>
              <a:t>War &amp;</a:t>
            </a:r>
          </a:p>
          <a:p>
            <a:pPr algn="r"/>
            <a:r>
              <a:rPr lang="en-US" sz="2400" dirty="0" smtClean="0"/>
              <a:t>Wrath</a:t>
            </a:r>
            <a:endParaRPr lang="en-US" sz="2400" dirty="0"/>
          </a:p>
        </p:txBody>
      </p:sp>
      <p:sp>
        <p:nvSpPr>
          <p:cNvPr id="25" name="TextBox 24"/>
          <p:cNvSpPr txBox="1"/>
          <p:nvPr/>
        </p:nvSpPr>
        <p:spPr>
          <a:xfrm>
            <a:off x="4572000" y="3505200"/>
            <a:ext cx="3048000" cy="457200"/>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en-US" sz="2400" b="1" dirty="0" smtClean="0"/>
              <a:t>The Millennium</a:t>
            </a:r>
            <a:endParaRPr lang="en-US" sz="2400" b="1" dirty="0"/>
          </a:p>
        </p:txBody>
      </p:sp>
      <p:sp>
        <p:nvSpPr>
          <p:cNvPr id="27" name="TextBox 26"/>
          <p:cNvSpPr txBox="1"/>
          <p:nvPr/>
        </p:nvSpPr>
        <p:spPr>
          <a:xfrm>
            <a:off x="3581400" y="845403"/>
            <a:ext cx="1981200"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400" b="1" dirty="0" smtClean="0"/>
              <a:t>Return of Christ WITH the Church</a:t>
            </a:r>
            <a:endParaRPr lang="en-US" sz="2400" b="1" dirty="0"/>
          </a:p>
        </p:txBody>
      </p:sp>
      <p:sp>
        <p:nvSpPr>
          <p:cNvPr id="29" name="TextBox 28"/>
          <p:cNvSpPr txBox="1"/>
          <p:nvPr/>
        </p:nvSpPr>
        <p:spPr>
          <a:xfrm>
            <a:off x="6705600" y="2217003"/>
            <a:ext cx="1981200"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Final Judgment</a:t>
            </a:r>
            <a:endParaRPr lang="en-US" sz="2400" dirty="0"/>
          </a:p>
        </p:txBody>
      </p:sp>
      <p:cxnSp>
        <p:nvCxnSpPr>
          <p:cNvPr id="31" name="Straight Arrow Connector 30"/>
          <p:cNvCxnSpPr>
            <a:stCxn id="29" idx="2"/>
          </p:cNvCxnSpPr>
          <p:nvPr/>
        </p:nvCxnSpPr>
        <p:spPr>
          <a:xfrm>
            <a:off x="7696200" y="3048000"/>
            <a:ext cx="0" cy="693003"/>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304800" y="4343400"/>
            <a:ext cx="7239000" cy="1569660"/>
          </a:xfrm>
          <a:prstGeom prst="rect">
            <a:avLst/>
          </a:prstGeom>
          <a:noFill/>
        </p:spPr>
        <p:txBody>
          <a:bodyPr wrap="square" rtlCol="0">
            <a:spAutoFit/>
          </a:bodyPr>
          <a:lstStyle/>
          <a:p>
            <a:r>
              <a:rPr lang="en-US" sz="2400" dirty="0" smtClean="0"/>
              <a:t>“I am going to prepare a place for you. And if I go to prepare a place for you, I will come back and take you to be with me that you also may be where I am.” </a:t>
            </a:r>
          </a:p>
          <a:p>
            <a:pPr algn="r"/>
            <a:r>
              <a:rPr lang="en-US" sz="2400" b="1" dirty="0" smtClean="0"/>
              <a:t>John 14:2-3</a:t>
            </a:r>
            <a:endParaRPr lang="en-US" sz="2400" b="1" dirty="0"/>
          </a:p>
        </p:txBody>
      </p:sp>
      <p:sp>
        <p:nvSpPr>
          <p:cNvPr id="33" name="TextBox 32"/>
          <p:cNvSpPr txBox="1"/>
          <p:nvPr/>
        </p:nvSpPr>
        <p:spPr>
          <a:xfrm>
            <a:off x="7924800" y="533400"/>
            <a:ext cx="1219200" cy="1569660"/>
          </a:xfrm>
          <a:prstGeom prst="rect">
            <a:avLst/>
          </a:prstGeom>
          <a:solidFill>
            <a:srgbClr val="FFFF00"/>
          </a:solidFill>
          <a:effectLst>
            <a:glow rad="228600">
              <a:srgbClr val="FFFF00">
                <a:alpha val="40000"/>
              </a:srgbClr>
            </a:glow>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New Heaven &amp; New Earth</a:t>
            </a:r>
            <a:endParaRPr lang="en-US" sz="24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Isosceles Triangle 27"/>
          <p:cNvSpPr/>
          <p:nvPr/>
        </p:nvSpPr>
        <p:spPr>
          <a:xfrm>
            <a:off x="3124200" y="1981200"/>
            <a:ext cx="1295400" cy="1447800"/>
          </a:xfrm>
          <a:prstGeom prst="triangle">
            <a:avLst>
              <a:gd name="adj" fmla="val 100000"/>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26" name="Right Arrow 25"/>
          <p:cNvSpPr/>
          <p:nvPr/>
        </p:nvSpPr>
        <p:spPr>
          <a:xfrm rot="5400000">
            <a:off x="3848100" y="2552700"/>
            <a:ext cx="13716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219200" y="76200"/>
            <a:ext cx="6629400" cy="70788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4000" b="1" dirty="0" smtClean="0"/>
              <a:t>The Pre-Tribulation Rapture</a:t>
            </a:r>
            <a:endParaRPr lang="en-US" sz="4000" b="1" dirty="0"/>
          </a:p>
        </p:txBody>
      </p:sp>
      <p:cxnSp>
        <p:nvCxnSpPr>
          <p:cNvPr id="6" name="Straight Connector 5"/>
          <p:cNvCxnSpPr/>
          <p:nvPr/>
        </p:nvCxnSpPr>
        <p:spPr>
          <a:xfrm>
            <a:off x="381000" y="4050268"/>
            <a:ext cx="8305800" cy="0"/>
          </a:xfrm>
          <a:prstGeom prst="line">
            <a:avLst/>
          </a:prstGeom>
          <a:ln w="5715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981200" y="3669268"/>
            <a:ext cx="0" cy="3693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495800" y="3657600"/>
            <a:ext cx="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696200" y="3733800"/>
            <a:ext cx="0" cy="76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057400" y="3505200"/>
            <a:ext cx="2362200" cy="461665"/>
          </a:xfrm>
          <a:prstGeom prst="rect">
            <a:avLst/>
          </a:prstGeom>
        </p:spPr>
        <p:style>
          <a:lnRef idx="0">
            <a:schemeClr val="dk1"/>
          </a:lnRef>
          <a:fillRef idx="3">
            <a:schemeClr val="dk1"/>
          </a:fillRef>
          <a:effectRef idx="3">
            <a:schemeClr val="dk1"/>
          </a:effectRef>
          <a:fontRef idx="minor">
            <a:schemeClr val="lt1"/>
          </a:fontRef>
        </p:style>
        <p:txBody>
          <a:bodyPr wrap="square" rtlCol="0">
            <a:spAutoFit/>
          </a:bodyPr>
          <a:lstStyle/>
          <a:p>
            <a:pPr algn="ctr"/>
            <a:r>
              <a:rPr lang="en-US" sz="2400" b="1" dirty="0" smtClean="0"/>
              <a:t>7 yr. Tribulation</a:t>
            </a:r>
            <a:endParaRPr lang="en-US" sz="2400" b="1" dirty="0"/>
          </a:p>
        </p:txBody>
      </p:sp>
      <p:sp>
        <p:nvSpPr>
          <p:cNvPr id="17" name="Isosceles Triangle 16"/>
          <p:cNvSpPr/>
          <p:nvPr/>
        </p:nvSpPr>
        <p:spPr>
          <a:xfrm>
            <a:off x="381000" y="3581400"/>
            <a:ext cx="1524000" cy="381000"/>
          </a:xfrm>
          <a:prstGeom prst="triangle">
            <a:avLst>
              <a:gd name="adj" fmla="val 100000"/>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8" name="TextBox 17"/>
          <p:cNvSpPr txBox="1"/>
          <p:nvPr/>
        </p:nvSpPr>
        <p:spPr>
          <a:xfrm rot="20769957">
            <a:off x="71424" y="3037542"/>
            <a:ext cx="1925422" cy="830997"/>
          </a:xfrm>
          <a:prstGeom prst="rect">
            <a:avLst/>
          </a:prstGeom>
          <a:noFill/>
        </p:spPr>
        <p:txBody>
          <a:bodyPr wrap="square" rtlCol="0">
            <a:spAutoFit/>
          </a:bodyPr>
          <a:lstStyle/>
          <a:p>
            <a:pPr algn="ctr"/>
            <a:r>
              <a:rPr lang="en-US" sz="2400" dirty="0" smtClean="0"/>
              <a:t>Increasing</a:t>
            </a:r>
          </a:p>
          <a:p>
            <a:pPr algn="ctr"/>
            <a:r>
              <a:rPr lang="en-US" sz="2400" dirty="0" smtClean="0"/>
              <a:t>“Birth Pains”</a:t>
            </a:r>
            <a:endParaRPr lang="en-US" sz="2400" dirty="0"/>
          </a:p>
        </p:txBody>
      </p:sp>
      <p:sp>
        <p:nvSpPr>
          <p:cNvPr id="19" name="Right Arrow 18"/>
          <p:cNvSpPr/>
          <p:nvPr/>
        </p:nvSpPr>
        <p:spPr>
          <a:xfrm rot="16200000">
            <a:off x="1295399" y="2743200"/>
            <a:ext cx="9144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838200" y="838200"/>
            <a:ext cx="1981200" cy="156966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400" b="1" dirty="0" smtClean="0"/>
              <a:t>Secret Coming of Christ FOR the Church</a:t>
            </a:r>
            <a:endParaRPr lang="en-US" sz="2400" b="1" dirty="0"/>
          </a:p>
        </p:txBody>
      </p:sp>
      <p:sp>
        <p:nvSpPr>
          <p:cNvPr id="22" name="TextBox 21"/>
          <p:cNvSpPr txBox="1"/>
          <p:nvPr/>
        </p:nvSpPr>
        <p:spPr>
          <a:xfrm>
            <a:off x="3276600" y="2590800"/>
            <a:ext cx="1143000" cy="830997"/>
          </a:xfrm>
          <a:prstGeom prst="rect">
            <a:avLst/>
          </a:prstGeom>
          <a:noFill/>
        </p:spPr>
        <p:txBody>
          <a:bodyPr wrap="square" rtlCol="0">
            <a:spAutoFit/>
          </a:bodyPr>
          <a:lstStyle/>
          <a:p>
            <a:pPr algn="r"/>
            <a:r>
              <a:rPr lang="en-US" sz="2400" dirty="0" smtClean="0"/>
              <a:t>War &amp;</a:t>
            </a:r>
          </a:p>
          <a:p>
            <a:pPr algn="r"/>
            <a:r>
              <a:rPr lang="en-US" sz="2400" dirty="0" smtClean="0"/>
              <a:t>Wrath</a:t>
            </a:r>
            <a:endParaRPr lang="en-US" sz="2400" dirty="0"/>
          </a:p>
        </p:txBody>
      </p:sp>
      <p:sp>
        <p:nvSpPr>
          <p:cNvPr id="25" name="TextBox 24"/>
          <p:cNvSpPr txBox="1"/>
          <p:nvPr/>
        </p:nvSpPr>
        <p:spPr>
          <a:xfrm>
            <a:off x="4572000" y="3505200"/>
            <a:ext cx="3048000" cy="457200"/>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en-US" sz="2400" b="1" dirty="0" smtClean="0"/>
              <a:t>The Millennium</a:t>
            </a:r>
            <a:endParaRPr lang="en-US" sz="2400" b="1" dirty="0"/>
          </a:p>
        </p:txBody>
      </p:sp>
      <p:sp>
        <p:nvSpPr>
          <p:cNvPr id="27" name="TextBox 26"/>
          <p:cNvSpPr txBox="1"/>
          <p:nvPr/>
        </p:nvSpPr>
        <p:spPr>
          <a:xfrm>
            <a:off x="3581400" y="845403"/>
            <a:ext cx="1981200"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400" b="1" dirty="0" smtClean="0"/>
              <a:t>Return of Christ WITH the Church</a:t>
            </a:r>
            <a:endParaRPr lang="en-US" sz="2400" b="1" dirty="0"/>
          </a:p>
        </p:txBody>
      </p:sp>
      <p:sp>
        <p:nvSpPr>
          <p:cNvPr id="29" name="TextBox 28"/>
          <p:cNvSpPr txBox="1"/>
          <p:nvPr/>
        </p:nvSpPr>
        <p:spPr>
          <a:xfrm>
            <a:off x="6705600" y="2217003"/>
            <a:ext cx="1981200"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Final Judgment</a:t>
            </a:r>
            <a:endParaRPr lang="en-US" sz="2400" dirty="0"/>
          </a:p>
        </p:txBody>
      </p:sp>
      <p:cxnSp>
        <p:nvCxnSpPr>
          <p:cNvPr id="31" name="Straight Arrow Connector 30"/>
          <p:cNvCxnSpPr>
            <a:stCxn id="29" idx="2"/>
          </p:cNvCxnSpPr>
          <p:nvPr/>
        </p:nvCxnSpPr>
        <p:spPr>
          <a:xfrm>
            <a:off x="7696200" y="3048000"/>
            <a:ext cx="0" cy="693003"/>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0" y="4038600"/>
            <a:ext cx="7620000" cy="2677656"/>
          </a:xfrm>
          <a:prstGeom prst="rect">
            <a:avLst/>
          </a:prstGeom>
          <a:noFill/>
        </p:spPr>
        <p:txBody>
          <a:bodyPr wrap="square" rtlCol="0">
            <a:spAutoFit/>
          </a:bodyPr>
          <a:lstStyle/>
          <a:p>
            <a:r>
              <a:rPr lang="en-US" sz="2400" dirty="0" smtClean="0"/>
              <a:t>“For the Lord himself will come down from heaven, with a loud command, with the voice of the archangel and with the trumpet call of God, and the dead in Christ will rise first. After that, we who are still alive and are left will be </a:t>
            </a:r>
            <a:r>
              <a:rPr lang="en-US" sz="2400" b="1" u="sng" dirty="0" smtClean="0"/>
              <a:t>caught up together </a:t>
            </a:r>
            <a:r>
              <a:rPr lang="en-US" sz="2400" dirty="0" smtClean="0"/>
              <a:t>with them in the clouds to meet the Lord in the air. And so we will be with the Lord forever.” 						</a:t>
            </a:r>
            <a:r>
              <a:rPr lang="en-US" sz="2400" b="1" dirty="0" smtClean="0"/>
              <a:t>1 Thessalonians 4:15-17</a:t>
            </a:r>
            <a:endParaRPr lang="en-US" sz="2400" b="1" dirty="0"/>
          </a:p>
        </p:txBody>
      </p:sp>
      <p:sp>
        <p:nvSpPr>
          <p:cNvPr id="33" name="TextBox 32"/>
          <p:cNvSpPr txBox="1"/>
          <p:nvPr/>
        </p:nvSpPr>
        <p:spPr>
          <a:xfrm>
            <a:off x="7924800" y="457200"/>
            <a:ext cx="1219200" cy="1569660"/>
          </a:xfrm>
          <a:prstGeom prst="rect">
            <a:avLst/>
          </a:prstGeom>
          <a:solidFill>
            <a:srgbClr val="FFFF00"/>
          </a:solidFill>
          <a:effectLst>
            <a:glow rad="228600">
              <a:srgbClr val="FFFF00">
                <a:alpha val="40000"/>
              </a:srgbClr>
            </a:glow>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New Heaven &amp; New Earth</a:t>
            </a:r>
            <a:endParaRPr lang="en-US" sz="24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Arguments for a Pre-Trib. Rapture</a:t>
            </a:r>
            <a:endParaRPr lang="en-US" b="1" dirty="0"/>
          </a:p>
        </p:txBody>
      </p:sp>
      <p:sp>
        <p:nvSpPr>
          <p:cNvPr id="3" name="Content Placeholder 2"/>
          <p:cNvSpPr>
            <a:spLocks noGrp="1"/>
          </p:cNvSpPr>
          <p:nvPr>
            <p:ph idx="1"/>
          </p:nvPr>
        </p:nvSpPr>
        <p:spPr>
          <a:xfrm>
            <a:off x="457200" y="1600200"/>
            <a:ext cx="8229600" cy="4038599"/>
          </a:xfrm>
        </p:spPr>
        <p:txBody>
          <a:bodyPr>
            <a:normAutofit fontScale="70000" lnSpcReduction="20000"/>
          </a:bodyPr>
          <a:lstStyle/>
          <a:p>
            <a:pPr marL="742950" indent="-742950">
              <a:buAutoNum type="arabicPeriod"/>
            </a:pPr>
            <a:r>
              <a:rPr lang="en-US" b="1" dirty="0" smtClean="0"/>
              <a:t>Imminence</a:t>
            </a:r>
            <a:r>
              <a:rPr lang="en-US" dirty="0" smtClean="0"/>
              <a:t> – “So you also must be ready because the Son of Man will come at an hour when you do not expect him.” (Matt. 24:44)</a:t>
            </a:r>
          </a:p>
          <a:p>
            <a:pPr marL="742950" indent="-742950">
              <a:buAutoNum type="arabicPeriod"/>
            </a:pPr>
            <a:r>
              <a:rPr lang="en-US" b="1" dirty="0" smtClean="0"/>
              <a:t>Protection From</a:t>
            </a:r>
            <a:r>
              <a:rPr lang="en-US" dirty="0" smtClean="0"/>
              <a:t> </a:t>
            </a:r>
            <a:r>
              <a:rPr lang="en-US" b="1" dirty="0" smtClean="0"/>
              <a:t>Wrath</a:t>
            </a:r>
            <a:r>
              <a:rPr lang="en-US" dirty="0" smtClean="0"/>
              <a:t>– “For God did not appoint us to suffer wrath but to receive salvation through our Lord…” (1 </a:t>
            </a:r>
            <a:r>
              <a:rPr lang="en-US" dirty="0" err="1" smtClean="0"/>
              <a:t>Thes</a:t>
            </a:r>
            <a:r>
              <a:rPr lang="en-US" dirty="0" smtClean="0"/>
              <a:t>. 5:9); “I will also </a:t>
            </a:r>
            <a:r>
              <a:rPr lang="en-US" i="1" dirty="0" smtClean="0"/>
              <a:t>keep you from</a:t>
            </a:r>
            <a:r>
              <a:rPr lang="en-US" dirty="0" smtClean="0"/>
              <a:t> the hour of trial that is going to come upon the whole world to test those who live on the earth.” (Rev. 3:10) </a:t>
            </a:r>
          </a:p>
          <a:p>
            <a:pPr marL="742950" indent="-742950">
              <a:buAutoNum type="arabicPeriod"/>
            </a:pPr>
            <a:r>
              <a:rPr lang="en-US" b="1" dirty="0" smtClean="0"/>
              <a:t>Promises to Israel</a:t>
            </a:r>
            <a:r>
              <a:rPr lang="en-US" dirty="0" smtClean="0"/>
              <a:t> – “Israel has experienced a hardening in part until the full number of the Gentiles has come in. </a:t>
            </a:r>
            <a:r>
              <a:rPr lang="en-US" b="1" baseline="30000" dirty="0" smtClean="0"/>
              <a:t>26 </a:t>
            </a:r>
            <a:r>
              <a:rPr lang="en-US" dirty="0" smtClean="0"/>
              <a:t>And so all Israel will be saved.” (Rom. 11:25-26) “Then I heard the number of those who were sealed: 144,000 from all the tribes of Israel.” (Revelation 7:4)</a:t>
            </a:r>
            <a:r>
              <a:rPr lang="en-US" sz="3600" dirty="0" smtClean="0"/>
              <a:t> </a:t>
            </a:r>
          </a:p>
          <a:p>
            <a:pPr marL="742950" indent="-742950">
              <a:buAutoNum type="arabicPeriod"/>
            </a:pPr>
            <a:endParaRPr lang="en-US" sz="3600" b="1" i="1" dirty="0" smtClean="0"/>
          </a:p>
        </p:txBody>
      </p:sp>
      <p:cxnSp>
        <p:nvCxnSpPr>
          <p:cNvPr id="7" name="Straight Connector 6"/>
          <p:cNvCxnSpPr/>
          <p:nvPr/>
        </p:nvCxnSpPr>
        <p:spPr>
          <a:xfrm>
            <a:off x="457200" y="1295400"/>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ight Arrow 25"/>
          <p:cNvSpPr/>
          <p:nvPr/>
        </p:nvSpPr>
        <p:spPr>
          <a:xfrm rot="5400000">
            <a:off x="5791200" y="2583597"/>
            <a:ext cx="1371600" cy="304799"/>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 name="TextBox 3"/>
          <p:cNvSpPr txBox="1"/>
          <p:nvPr/>
        </p:nvSpPr>
        <p:spPr>
          <a:xfrm>
            <a:off x="1219200" y="76200"/>
            <a:ext cx="6629400" cy="70788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4000" b="1" dirty="0" smtClean="0"/>
              <a:t>The Pre-Tribulation Rapture</a:t>
            </a:r>
            <a:endParaRPr lang="en-US" sz="4000" b="1" dirty="0"/>
          </a:p>
        </p:txBody>
      </p:sp>
      <p:cxnSp>
        <p:nvCxnSpPr>
          <p:cNvPr id="6" name="Straight Connector 5"/>
          <p:cNvCxnSpPr/>
          <p:nvPr/>
        </p:nvCxnSpPr>
        <p:spPr>
          <a:xfrm>
            <a:off x="381000" y="4050268"/>
            <a:ext cx="8305800" cy="0"/>
          </a:xfrm>
          <a:prstGeom prst="line">
            <a:avLst/>
          </a:prstGeom>
          <a:ln w="5715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81000" y="3505200"/>
            <a:ext cx="1676400" cy="461665"/>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r>
              <a:rPr lang="en-US" sz="2400" b="1" dirty="0" smtClean="0"/>
              <a:t>Israel</a:t>
            </a:r>
            <a:endParaRPr lang="en-US" sz="2400" b="1" dirty="0"/>
          </a:p>
        </p:txBody>
      </p:sp>
      <p:sp>
        <p:nvSpPr>
          <p:cNvPr id="19" name="Right Arrow 18"/>
          <p:cNvSpPr/>
          <p:nvPr/>
        </p:nvSpPr>
        <p:spPr>
          <a:xfrm rot="16200000">
            <a:off x="4038600" y="2819400"/>
            <a:ext cx="914400" cy="304800"/>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0" name="TextBox 19"/>
          <p:cNvSpPr txBox="1"/>
          <p:nvPr/>
        </p:nvSpPr>
        <p:spPr>
          <a:xfrm>
            <a:off x="3352800" y="944940"/>
            <a:ext cx="1828800" cy="1569660"/>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US" sz="2400" b="1" dirty="0" smtClean="0"/>
              <a:t>Secret Coming of Christ FOR the Church</a:t>
            </a:r>
            <a:endParaRPr lang="en-US" sz="2400" b="1" dirty="0"/>
          </a:p>
        </p:txBody>
      </p:sp>
      <p:sp>
        <p:nvSpPr>
          <p:cNvPr id="25" name="TextBox 24"/>
          <p:cNvSpPr txBox="1"/>
          <p:nvPr/>
        </p:nvSpPr>
        <p:spPr>
          <a:xfrm>
            <a:off x="2743200" y="3505200"/>
            <a:ext cx="1905000" cy="457200"/>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r>
              <a:rPr lang="en-US" sz="2400" b="1" dirty="0" smtClean="0"/>
              <a:t>The Church</a:t>
            </a:r>
            <a:endParaRPr lang="en-US" sz="2400" b="1" dirty="0"/>
          </a:p>
        </p:txBody>
      </p:sp>
      <p:sp>
        <p:nvSpPr>
          <p:cNvPr id="27" name="TextBox 26"/>
          <p:cNvSpPr txBox="1"/>
          <p:nvPr/>
        </p:nvSpPr>
        <p:spPr>
          <a:xfrm>
            <a:off x="5486400" y="914400"/>
            <a:ext cx="1981200" cy="1200329"/>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US" sz="2400" b="1" dirty="0" smtClean="0"/>
              <a:t>Return of Christ WITH the Church</a:t>
            </a:r>
            <a:endParaRPr lang="en-US" sz="2400" b="1" dirty="0"/>
          </a:p>
        </p:txBody>
      </p:sp>
      <p:sp>
        <p:nvSpPr>
          <p:cNvPr id="32" name="TextBox 31"/>
          <p:cNvSpPr txBox="1"/>
          <p:nvPr/>
        </p:nvSpPr>
        <p:spPr>
          <a:xfrm>
            <a:off x="152400" y="4114800"/>
            <a:ext cx="4419600" cy="1938992"/>
          </a:xfrm>
          <a:prstGeom prst="rect">
            <a:avLst/>
          </a:prstGeom>
          <a:noFill/>
        </p:spPr>
        <p:txBody>
          <a:bodyPr wrap="square" rtlCol="0">
            <a:spAutoFit/>
          </a:bodyPr>
          <a:lstStyle/>
          <a:p>
            <a:r>
              <a:rPr lang="en-US" sz="2400" dirty="0" smtClean="0"/>
              <a:t>“Israel has experienced a hardening in part until the full number of the Gentiles has come in.</a:t>
            </a:r>
            <a:r>
              <a:rPr lang="en-US" sz="2400" b="1" baseline="30000" dirty="0" smtClean="0"/>
              <a:t> </a:t>
            </a:r>
            <a:r>
              <a:rPr lang="en-US" sz="2400" b="1" dirty="0" smtClean="0"/>
              <a:t>And so </a:t>
            </a:r>
            <a:r>
              <a:rPr lang="en-US" sz="2400" b="1" u="sng" dirty="0" smtClean="0"/>
              <a:t>all Israel </a:t>
            </a:r>
            <a:r>
              <a:rPr lang="en-US" sz="2400" b="1" dirty="0" smtClean="0"/>
              <a:t>will be saved</a:t>
            </a:r>
            <a:r>
              <a:rPr lang="en-US" sz="2400" dirty="0" smtClean="0"/>
              <a:t>.” 		</a:t>
            </a:r>
            <a:r>
              <a:rPr lang="en-US" sz="2400" b="1" dirty="0" smtClean="0"/>
              <a:t>Romans 11:25-26</a:t>
            </a:r>
            <a:endParaRPr lang="en-US" sz="2400" b="1" dirty="0"/>
          </a:p>
        </p:txBody>
      </p:sp>
      <p:pic>
        <p:nvPicPr>
          <p:cNvPr id="21" name="Picture 20" descr="christianity_cross.png"/>
          <p:cNvPicPr>
            <a:picLocks noChangeAspect="1"/>
          </p:cNvPicPr>
          <p:nvPr/>
        </p:nvPicPr>
        <p:blipFill>
          <a:blip r:embed="rId3" cstate="print"/>
          <a:stretch>
            <a:fillRect/>
          </a:stretch>
        </p:blipFill>
        <p:spPr>
          <a:xfrm>
            <a:off x="1008888" y="1295400"/>
            <a:ext cx="2648712" cy="3009900"/>
          </a:xfrm>
          <a:prstGeom prst="rect">
            <a:avLst/>
          </a:prstGeom>
        </p:spPr>
      </p:pic>
      <p:sp>
        <p:nvSpPr>
          <p:cNvPr id="23" name="TextBox 22"/>
          <p:cNvSpPr txBox="1"/>
          <p:nvPr/>
        </p:nvSpPr>
        <p:spPr>
          <a:xfrm>
            <a:off x="4724400" y="3505200"/>
            <a:ext cx="1828800" cy="461665"/>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r>
              <a:rPr lang="en-US" sz="2400" b="1" dirty="0" smtClean="0"/>
              <a:t>Israel</a:t>
            </a:r>
            <a:endParaRPr lang="en-US" sz="2400" b="1" dirty="0"/>
          </a:p>
        </p:txBody>
      </p:sp>
      <p:sp>
        <p:nvSpPr>
          <p:cNvPr id="24" name="TextBox 23"/>
          <p:cNvSpPr txBox="1"/>
          <p:nvPr/>
        </p:nvSpPr>
        <p:spPr>
          <a:xfrm>
            <a:off x="4724400" y="4114800"/>
            <a:ext cx="1905000" cy="400110"/>
          </a:xfrm>
          <a:prstGeom prst="rect">
            <a:avLst/>
          </a:prstGeom>
        </p:spPr>
        <p:style>
          <a:lnRef idx="0">
            <a:schemeClr val="dk1"/>
          </a:lnRef>
          <a:fillRef idx="3">
            <a:schemeClr val="dk1"/>
          </a:fillRef>
          <a:effectRef idx="3">
            <a:schemeClr val="dk1"/>
          </a:effectRef>
          <a:fontRef idx="minor">
            <a:schemeClr val="lt1"/>
          </a:fontRef>
        </p:style>
        <p:txBody>
          <a:bodyPr wrap="square" rtlCol="0">
            <a:spAutoFit/>
          </a:bodyPr>
          <a:lstStyle/>
          <a:p>
            <a:pPr algn="ctr"/>
            <a:r>
              <a:rPr lang="en-US" sz="2000" b="1" dirty="0" smtClean="0"/>
              <a:t>7 yr. Tribulation</a:t>
            </a:r>
            <a:endParaRPr lang="en-US" sz="2000" b="1" dirty="0"/>
          </a:p>
        </p:txBody>
      </p:sp>
      <p:sp>
        <p:nvSpPr>
          <p:cNvPr id="30" name="TextBox 29"/>
          <p:cNvSpPr txBox="1"/>
          <p:nvPr/>
        </p:nvSpPr>
        <p:spPr>
          <a:xfrm>
            <a:off x="6705600" y="3048000"/>
            <a:ext cx="1981200" cy="830997"/>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en-US" sz="2400" b="1" dirty="0" smtClean="0"/>
              <a:t>The Millennium</a:t>
            </a:r>
            <a:endParaRPr lang="en-US" sz="2400" b="1" dirty="0"/>
          </a:p>
        </p:txBody>
      </p:sp>
      <p:sp>
        <p:nvSpPr>
          <p:cNvPr id="34" name="TextBox 33"/>
          <p:cNvSpPr txBox="1"/>
          <p:nvPr/>
        </p:nvSpPr>
        <p:spPr>
          <a:xfrm>
            <a:off x="6705600" y="4267200"/>
            <a:ext cx="1981200"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400" dirty="0" smtClean="0"/>
              <a:t>Promises to Israel Fulfilled</a:t>
            </a:r>
            <a:endParaRPr lang="en-US" sz="2400" b="1" dirty="0"/>
          </a:p>
        </p:txBody>
      </p:sp>
      <p:sp>
        <p:nvSpPr>
          <p:cNvPr id="35" name="TextBox 34"/>
          <p:cNvSpPr txBox="1"/>
          <p:nvPr/>
        </p:nvSpPr>
        <p:spPr>
          <a:xfrm>
            <a:off x="4724400" y="4572000"/>
            <a:ext cx="1905000"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400" dirty="0" smtClean="0"/>
              <a:t>Israel Refined and Revived.</a:t>
            </a:r>
            <a:endParaRPr lang="en-US" sz="2400" b="1" dirty="0"/>
          </a:p>
        </p:txBody>
      </p:sp>
      <p:sp>
        <p:nvSpPr>
          <p:cNvPr id="36" name="TextBox 35"/>
          <p:cNvSpPr txBox="1"/>
          <p:nvPr/>
        </p:nvSpPr>
        <p:spPr>
          <a:xfrm>
            <a:off x="0" y="838200"/>
            <a:ext cx="3124200" cy="400110"/>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i="1" dirty="0" smtClean="0"/>
              <a:t>Classical </a:t>
            </a:r>
            <a:r>
              <a:rPr lang="en-US" sz="2000" i="1" dirty="0" err="1" smtClean="0"/>
              <a:t>Dispensationalism</a:t>
            </a:r>
            <a:endParaRPr lang="en-US" sz="2000" b="1" i="1"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ight Arrow 25"/>
          <p:cNvSpPr/>
          <p:nvPr/>
        </p:nvSpPr>
        <p:spPr>
          <a:xfrm rot="5400000">
            <a:off x="6248398" y="2133601"/>
            <a:ext cx="914400" cy="304799"/>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 name="TextBox 3"/>
          <p:cNvSpPr txBox="1"/>
          <p:nvPr/>
        </p:nvSpPr>
        <p:spPr>
          <a:xfrm>
            <a:off x="1219200" y="76200"/>
            <a:ext cx="6629400" cy="70788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4000" b="1" dirty="0" smtClean="0"/>
              <a:t>The Post-Tribulation Rapture</a:t>
            </a:r>
            <a:endParaRPr lang="en-US" sz="4000" b="1" dirty="0"/>
          </a:p>
        </p:txBody>
      </p:sp>
      <p:cxnSp>
        <p:nvCxnSpPr>
          <p:cNvPr id="6" name="Straight Connector 5"/>
          <p:cNvCxnSpPr/>
          <p:nvPr/>
        </p:nvCxnSpPr>
        <p:spPr>
          <a:xfrm>
            <a:off x="381000" y="3723144"/>
            <a:ext cx="8305800" cy="0"/>
          </a:xfrm>
          <a:prstGeom prst="line">
            <a:avLst/>
          </a:prstGeom>
          <a:ln w="5715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81000" y="3178076"/>
            <a:ext cx="1676400" cy="461665"/>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r>
              <a:rPr lang="en-US" sz="2400" b="1" dirty="0" smtClean="0"/>
              <a:t>Israel</a:t>
            </a:r>
            <a:endParaRPr lang="en-US" sz="2400" b="1" dirty="0"/>
          </a:p>
        </p:txBody>
      </p:sp>
      <p:sp>
        <p:nvSpPr>
          <p:cNvPr id="25" name="TextBox 24"/>
          <p:cNvSpPr txBox="1"/>
          <p:nvPr/>
        </p:nvSpPr>
        <p:spPr>
          <a:xfrm>
            <a:off x="2667000" y="2416076"/>
            <a:ext cx="2133600" cy="1200329"/>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r>
              <a:rPr lang="en-US" sz="2400" b="1" dirty="0" smtClean="0"/>
              <a:t>The Church: The New People of God</a:t>
            </a:r>
            <a:endParaRPr lang="en-US" sz="2400" b="1" dirty="0"/>
          </a:p>
        </p:txBody>
      </p:sp>
      <p:sp>
        <p:nvSpPr>
          <p:cNvPr id="27" name="TextBox 26"/>
          <p:cNvSpPr txBox="1"/>
          <p:nvPr/>
        </p:nvSpPr>
        <p:spPr>
          <a:xfrm>
            <a:off x="5715000" y="997803"/>
            <a:ext cx="1981200" cy="830997"/>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US" sz="2400" b="1" dirty="0" smtClean="0"/>
              <a:t>Return of Christ</a:t>
            </a:r>
            <a:endParaRPr lang="en-US" sz="2400" b="1" dirty="0"/>
          </a:p>
        </p:txBody>
      </p:sp>
      <p:sp>
        <p:nvSpPr>
          <p:cNvPr id="32" name="TextBox 31"/>
          <p:cNvSpPr txBox="1"/>
          <p:nvPr/>
        </p:nvSpPr>
        <p:spPr>
          <a:xfrm>
            <a:off x="0" y="3787676"/>
            <a:ext cx="4800600" cy="2308324"/>
          </a:xfrm>
          <a:prstGeom prst="rect">
            <a:avLst/>
          </a:prstGeom>
          <a:noFill/>
        </p:spPr>
        <p:txBody>
          <a:bodyPr wrap="square" rtlCol="0">
            <a:spAutoFit/>
          </a:bodyPr>
          <a:lstStyle/>
          <a:p>
            <a:r>
              <a:rPr lang="en-US" sz="2400" dirty="0" smtClean="0"/>
              <a:t>“I have not come to abolish the law and the prophets but to fulfill them…” </a:t>
            </a:r>
            <a:r>
              <a:rPr lang="en-US" sz="2400" b="1" dirty="0" smtClean="0"/>
              <a:t>Matthew 5:17</a:t>
            </a:r>
          </a:p>
          <a:p>
            <a:r>
              <a:rPr lang="en-US" sz="2400" dirty="0" smtClean="0"/>
              <a:t>“Everything had to be fulfilled that was written about me in the Law of Moses and the prophets.”</a:t>
            </a:r>
            <a:r>
              <a:rPr lang="en-US" sz="2400" b="1" dirty="0" smtClean="0"/>
              <a:t> Luke 24:44</a:t>
            </a:r>
            <a:endParaRPr lang="en-US" sz="2400" b="1" dirty="0"/>
          </a:p>
        </p:txBody>
      </p:sp>
      <p:pic>
        <p:nvPicPr>
          <p:cNvPr id="21" name="Picture 20" descr="christianity_cross.png"/>
          <p:cNvPicPr>
            <a:picLocks noChangeAspect="1"/>
          </p:cNvPicPr>
          <p:nvPr/>
        </p:nvPicPr>
        <p:blipFill>
          <a:blip r:embed="rId3" cstate="print"/>
          <a:stretch>
            <a:fillRect/>
          </a:stretch>
        </p:blipFill>
        <p:spPr>
          <a:xfrm>
            <a:off x="1008888" y="952500"/>
            <a:ext cx="2648712" cy="3009900"/>
          </a:xfrm>
          <a:prstGeom prst="rect">
            <a:avLst/>
          </a:prstGeom>
        </p:spPr>
      </p:pic>
      <p:sp>
        <p:nvSpPr>
          <p:cNvPr id="24" name="TextBox 23"/>
          <p:cNvSpPr txBox="1"/>
          <p:nvPr/>
        </p:nvSpPr>
        <p:spPr>
          <a:xfrm>
            <a:off x="4876800" y="3254276"/>
            <a:ext cx="1905000" cy="400110"/>
          </a:xfrm>
          <a:prstGeom prst="rect">
            <a:avLst/>
          </a:prstGeom>
        </p:spPr>
        <p:style>
          <a:lnRef idx="0">
            <a:schemeClr val="dk1"/>
          </a:lnRef>
          <a:fillRef idx="3">
            <a:schemeClr val="dk1"/>
          </a:fillRef>
          <a:effectRef idx="3">
            <a:schemeClr val="dk1"/>
          </a:effectRef>
          <a:fontRef idx="minor">
            <a:schemeClr val="lt1"/>
          </a:fontRef>
        </p:style>
        <p:txBody>
          <a:bodyPr wrap="square" rtlCol="0">
            <a:spAutoFit/>
          </a:bodyPr>
          <a:lstStyle/>
          <a:p>
            <a:pPr algn="ctr"/>
            <a:r>
              <a:rPr lang="en-US" sz="2000" b="1" dirty="0" smtClean="0"/>
              <a:t>7 yr. Tribulation</a:t>
            </a:r>
            <a:endParaRPr lang="en-US" sz="2000" b="1" dirty="0"/>
          </a:p>
        </p:txBody>
      </p:sp>
      <p:sp>
        <p:nvSpPr>
          <p:cNvPr id="30" name="TextBox 29"/>
          <p:cNvSpPr txBox="1"/>
          <p:nvPr/>
        </p:nvSpPr>
        <p:spPr>
          <a:xfrm>
            <a:off x="6858000" y="2804279"/>
            <a:ext cx="1981200" cy="830997"/>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en-US" sz="2400" b="1" dirty="0" smtClean="0"/>
              <a:t>The Millennium</a:t>
            </a:r>
            <a:endParaRPr lang="en-US" sz="2400" b="1" dirty="0"/>
          </a:p>
        </p:txBody>
      </p:sp>
      <p:sp>
        <p:nvSpPr>
          <p:cNvPr id="34" name="TextBox 33"/>
          <p:cNvSpPr txBox="1"/>
          <p:nvPr/>
        </p:nvSpPr>
        <p:spPr>
          <a:xfrm>
            <a:off x="6858000" y="3871079"/>
            <a:ext cx="2133600" cy="120032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400" dirty="0" smtClean="0"/>
              <a:t>Promises to Israel and the Church Fulfilled </a:t>
            </a:r>
            <a:endParaRPr lang="en-US" sz="2400" b="1" dirty="0"/>
          </a:p>
        </p:txBody>
      </p:sp>
      <p:sp>
        <p:nvSpPr>
          <p:cNvPr id="35" name="TextBox 34"/>
          <p:cNvSpPr txBox="1"/>
          <p:nvPr/>
        </p:nvSpPr>
        <p:spPr>
          <a:xfrm>
            <a:off x="4876800" y="3871079"/>
            <a:ext cx="1905000" cy="193899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400" dirty="0" smtClean="0"/>
              <a:t>The Church Revived &amp; Refined, The World Condemned</a:t>
            </a:r>
            <a:endParaRPr lang="en-US" sz="2400" b="1" dirty="0"/>
          </a:p>
        </p:txBody>
      </p:sp>
      <p:sp>
        <p:nvSpPr>
          <p:cNvPr id="17" name="TextBox 16"/>
          <p:cNvSpPr txBox="1"/>
          <p:nvPr/>
        </p:nvSpPr>
        <p:spPr>
          <a:xfrm>
            <a:off x="0" y="838200"/>
            <a:ext cx="3124200" cy="400110"/>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i="1" dirty="0" smtClean="0"/>
              <a:t>Historic Pre-Millennialism</a:t>
            </a:r>
            <a:endParaRPr lang="en-US" sz="2000" b="1" i="1" dirty="0"/>
          </a:p>
        </p:txBody>
      </p:sp>
      <p:sp>
        <p:nvSpPr>
          <p:cNvPr id="18" name="Isosceles Triangle 17"/>
          <p:cNvSpPr/>
          <p:nvPr/>
        </p:nvSpPr>
        <p:spPr>
          <a:xfrm>
            <a:off x="381000" y="2416076"/>
            <a:ext cx="1676400" cy="685800"/>
          </a:xfrm>
          <a:prstGeom prst="triangle">
            <a:avLst>
              <a:gd name="adj" fmla="val 100000"/>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 / 2</a:t>
            </a:r>
            <a:r>
              <a:rPr lang="en-US" baseline="30000" dirty="0" smtClean="0"/>
              <a:t>nd</a:t>
            </a:r>
            <a:r>
              <a:rPr lang="en-US" dirty="0" smtClean="0"/>
              <a:t> Coming</a:t>
            </a:r>
            <a:endParaRPr lang="en-US" b="1" dirty="0"/>
          </a:p>
        </p:txBody>
      </p:sp>
      <p:sp>
        <p:nvSpPr>
          <p:cNvPr id="3" name="Content Placeholder 2"/>
          <p:cNvSpPr>
            <a:spLocks noGrp="1"/>
          </p:cNvSpPr>
          <p:nvPr>
            <p:ph idx="1"/>
          </p:nvPr>
        </p:nvSpPr>
        <p:spPr>
          <a:xfrm>
            <a:off x="76200" y="1524000"/>
            <a:ext cx="2819400" cy="4572000"/>
          </a:xfrm>
        </p:spPr>
        <p:style>
          <a:lnRef idx="2">
            <a:schemeClr val="dk1"/>
          </a:lnRef>
          <a:fillRef idx="1">
            <a:schemeClr val="lt1"/>
          </a:fillRef>
          <a:effectRef idx="0">
            <a:schemeClr val="dk1"/>
          </a:effectRef>
          <a:fontRef idx="minor">
            <a:schemeClr val="dk1"/>
          </a:fontRef>
        </p:style>
        <p:txBody>
          <a:bodyPr>
            <a:normAutofit/>
          </a:bodyPr>
          <a:lstStyle/>
          <a:p>
            <a:pPr marL="0" indent="0" algn="ctr">
              <a:buNone/>
            </a:pPr>
            <a:r>
              <a:rPr lang="en-US" b="1" u="sng" dirty="0" smtClean="0"/>
              <a:t>Matthew 24</a:t>
            </a:r>
          </a:p>
          <a:p>
            <a:pPr marL="0" indent="0">
              <a:buNone/>
            </a:pPr>
            <a:r>
              <a:rPr lang="en-US" sz="2500" dirty="0" smtClean="0"/>
              <a:t>“They will see </a:t>
            </a:r>
            <a:r>
              <a:rPr lang="en-US" sz="2500" b="1" dirty="0" smtClean="0">
                <a:solidFill>
                  <a:srgbClr val="FF0000"/>
                </a:solidFill>
              </a:rPr>
              <a:t>the Son of Man </a:t>
            </a:r>
            <a:r>
              <a:rPr lang="en-US" sz="2500" dirty="0" smtClean="0"/>
              <a:t>coming </a:t>
            </a:r>
            <a:r>
              <a:rPr lang="en-US" sz="2500" b="1" dirty="0" smtClean="0">
                <a:solidFill>
                  <a:schemeClr val="tx2"/>
                </a:solidFill>
              </a:rPr>
              <a:t>on the clouds </a:t>
            </a:r>
            <a:r>
              <a:rPr lang="en-US" sz="2500" dirty="0" smtClean="0"/>
              <a:t>of the sky with </a:t>
            </a:r>
            <a:r>
              <a:rPr lang="en-US" sz="2500" b="1" dirty="0" smtClean="0">
                <a:solidFill>
                  <a:schemeClr val="accent2"/>
                </a:solidFill>
              </a:rPr>
              <a:t>power and great glory</a:t>
            </a:r>
            <a:r>
              <a:rPr lang="en-US" sz="2500" dirty="0" smtClean="0"/>
              <a:t>. And he will send </a:t>
            </a:r>
            <a:r>
              <a:rPr lang="en-US" sz="2500" b="1" dirty="0" smtClean="0">
                <a:solidFill>
                  <a:srgbClr val="00B050"/>
                </a:solidFill>
              </a:rPr>
              <a:t>his angels </a:t>
            </a:r>
            <a:r>
              <a:rPr lang="en-US" sz="2500" dirty="0" smtClean="0"/>
              <a:t>with </a:t>
            </a:r>
            <a:r>
              <a:rPr lang="en-US" sz="2500" b="1" dirty="0" smtClean="0">
                <a:solidFill>
                  <a:srgbClr val="F6750A"/>
                </a:solidFill>
              </a:rPr>
              <a:t>a loud trumpet call </a:t>
            </a:r>
            <a:r>
              <a:rPr lang="en-US" sz="2500" dirty="0" smtClean="0"/>
              <a:t>and they will gather his elect.”</a:t>
            </a:r>
          </a:p>
        </p:txBody>
      </p:sp>
      <p:cxnSp>
        <p:nvCxnSpPr>
          <p:cNvPr id="7" name="Straight Connector 6"/>
          <p:cNvCxnSpPr/>
          <p:nvPr/>
        </p:nvCxnSpPr>
        <p:spPr>
          <a:xfrm>
            <a:off x="457200" y="1295400"/>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5" name="Content Placeholder 2"/>
          <p:cNvSpPr txBox="1">
            <a:spLocks/>
          </p:cNvSpPr>
          <p:nvPr/>
        </p:nvSpPr>
        <p:spPr>
          <a:xfrm>
            <a:off x="3124200" y="1524000"/>
            <a:ext cx="2819400" cy="4572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700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4600" b="1" i="0" u="sng" strike="noStrike" kern="1200" cap="none" spc="0" normalizeH="0" baseline="0" noProof="0" dirty="0" smtClean="0">
                <a:ln>
                  <a:noFill/>
                </a:ln>
                <a:solidFill>
                  <a:schemeClr val="dk1"/>
                </a:solidFill>
                <a:effectLst/>
                <a:uLnTx/>
                <a:uFillTx/>
                <a:latin typeface="+mn-lt"/>
                <a:ea typeface="+mn-ea"/>
                <a:cs typeface="+mn-cs"/>
              </a:rPr>
              <a:t>1 Thess. 4</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600" b="0" i="0" u="none" strike="noStrike" kern="1200" cap="none" spc="0" normalizeH="0" baseline="0" noProof="0" dirty="0" smtClean="0">
                <a:ln>
                  <a:noFill/>
                </a:ln>
                <a:solidFill>
                  <a:schemeClr val="dk1"/>
                </a:solidFill>
                <a:effectLst/>
                <a:uLnTx/>
                <a:uFillTx/>
                <a:latin typeface="+mn-lt"/>
                <a:ea typeface="+mn-ea"/>
                <a:cs typeface="+mn-cs"/>
              </a:rPr>
              <a:t>“</a:t>
            </a:r>
            <a:r>
              <a:rPr kumimoji="0" lang="en-US" sz="3600" b="1" i="0" u="none" strike="noStrike" kern="1200" cap="none" spc="0" normalizeH="0" baseline="0" noProof="0" dirty="0" smtClean="0">
                <a:ln>
                  <a:noFill/>
                </a:ln>
                <a:solidFill>
                  <a:srgbClr val="FF0000"/>
                </a:solidFill>
                <a:effectLst/>
                <a:uLnTx/>
                <a:uFillTx/>
                <a:latin typeface="+mn-lt"/>
                <a:ea typeface="+mn-ea"/>
                <a:cs typeface="+mn-cs"/>
              </a:rPr>
              <a:t>The Lord himself </a:t>
            </a:r>
            <a:r>
              <a:rPr kumimoji="0" lang="en-US" sz="3600" b="0" i="0" u="none" strike="noStrike" kern="1200" cap="none" spc="0" normalizeH="0" baseline="0" noProof="0" dirty="0" smtClean="0">
                <a:ln>
                  <a:noFill/>
                </a:ln>
                <a:solidFill>
                  <a:schemeClr val="dk1"/>
                </a:solidFill>
                <a:effectLst/>
                <a:uLnTx/>
                <a:uFillTx/>
                <a:latin typeface="+mn-lt"/>
                <a:ea typeface="+mn-ea"/>
                <a:cs typeface="+mn-cs"/>
              </a:rPr>
              <a:t>will come down from heaven, with </a:t>
            </a:r>
            <a:r>
              <a:rPr kumimoji="0" lang="en-US" sz="3600" b="1" i="0" u="none" strike="noStrike" kern="1200" cap="none" spc="0" normalizeH="0" baseline="0" noProof="0" dirty="0" smtClean="0">
                <a:ln>
                  <a:noFill/>
                </a:ln>
                <a:solidFill>
                  <a:schemeClr val="accent2"/>
                </a:solidFill>
                <a:effectLst/>
                <a:uLnTx/>
                <a:uFillTx/>
                <a:latin typeface="+mn-lt"/>
                <a:ea typeface="+mn-ea"/>
                <a:cs typeface="+mn-cs"/>
              </a:rPr>
              <a:t>a loud command</a:t>
            </a:r>
            <a:r>
              <a:rPr kumimoji="0" lang="en-US" sz="3600" b="0" i="0" u="none" strike="noStrike" kern="1200" cap="none" spc="0" normalizeH="0" baseline="0" noProof="0" dirty="0" smtClean="0">
                <a:ln>
                  <a:noFill/>
                </a:ln>
                <a:solidFill>
                  <a:schemeClr val="dk1"/>
                </a:solidFill>
                <a:effectLst/>
                <a:uLnTx/>
                <a:uFillTx/>
                <a:latin typeface="+mn-lt"/>
                <a:ea typeface="+mn-ea"/>
                <a:cs typeface="+mn-cs"/>
              </a:rPr>
              <a:t>, with the voice of </a:t>
            </a:r>
            <a:r>
              <a:rPr kumimoji="0" lang="en-US" sz="3600" b="1" i="0" u="none" strike="noStrike" kern="1200" cap="none" spc="0" normalizeH="0" baseline="0" noProof="0" dirty="0" smtClean="0">
                <a:ln>
                  <a:noFill/>
                </a:ln>
                <a:solidFill>
                  <a:srgbClr val="00B050"/>
                </a:solidFill>
                <a:effectLst/>
                <a:uLnTx/>
                <a:uFillTx/>
                <a:latin typeface="+mn-lt"/>
                <a:ea typeface="+mn-ea"/>
                <a:cs typeface="+mn-cs"/>
              </a:rPr>
              <a:t>the archangel</a:t>
            </a:r>
            <a:r>
              <a:rPr kumimoji="0" lang="en-US" sz="3600" b="0" i="0" u="none" strike="noStrike" kern="1200" cap="none" spc="0" normalizeH="0" baseline="0" noProof="0" dirty="0" smtClean="0">
                <a:ln>
                  <a:noFill/>
                </a:ln>
                <a:solidFill>
                  <a:schemeClr val="dk1"/>
                </a:solidFill>
                <a:effectLst/>
                <a:uLnTx/>
                <a:uFillTx/>
                <a:latin typeface="+mn-lt"/>
                <a:ea typeface="+mn-ea"/>
                <a:cs typeface="+mn-cs"/>
              </a:rPr>
              <a:t>, and with </a:t>
            </a:r>
            <a:r>
              <a:rPr kumimoji="0" lang="en-US" sz="3600" b="1" i="0" u="none" strike="noStrike" kern="1200" cap="none" spc="0" normalizeH="0" baseline="0" noProof="0" dirty="0" smtClean="0">
                <a:ln>
                  <a:noFill/>
                </a:ln>
                <a:solidFill>
                  <a:srgbClr val="F6750A"/>
                </a:solidFill>
                <a:effectLst/>
                <a:uLnTx/>
                <a:uFillTx/>
                <a:latin typeface="+mn-lt"/>
                <a:ea typeface="+mn-ea"/>
                <a:cs typeface="+mn-cs"/>
              </a:rPr>
              <a:t>the trumpet call of God</a:t>
            </a:r>
            <a:r>
              <a:rPr kumimoji="0" lang="en-US" sz="3600" b="0" i="0" u="none" strike="noStrike" kern="1200" cap="none" spc="0" normalizeH="0" baseline="0" noProof="0" dirty="0" smtClean="0">
                <a:ln>
                  <a:noFill/>
                </a:ln>
                <a:solidFill>
                  <a:schemeClr val="dk1"/>
                </a:solidFill>
                <a:effectLst/>
                <a:uLnTx/>
                <a:uFillTx/>
                <a:latin typeface="+mn-lt"/>
                <a:ea typeface="+mn-ea"/>
                <a:cs typeface="+mn-cs"/>
              </a:rPr>
              <a:t>… and we will be caught up together with them </a:t>
            </a:r>
            <a:r>
              <a:rPr kumimoji="0" lang="en-US" sz="3600" b="1" i="0" u="none" strike="noStrike" kern="1200" cap="none" spc="0" normalizeH="0" baseline="0" noProof="0" dirty="0" smtClean="0">
                <a:ln>
                  <a:noFill/>
                </a:ln>
                <a:solidFill>
                  <a:schemeClr val="tx2"/>
                </a:solidFill>
                <a:effectLst/>
                <a:uLnTx/>
                <a:uFillTx/>
                <a:latin typeface="+mn-lt"/>
                <a:ea typeface="+mn-ea"/>
                <a:cs typeface="+mn-cs"/>
              </a:rPr>
              <a:t>in the clouds</a:t>
            </a:r>
            <a:r>
              <a:rPr kumimoji="0" lang="en-US" sz="3600" b="1" i="0" u="none" strike="noStrike" kern="1200" cap="none" spc="0" normalizeH="0" noProof="0" dirty="0" smtClean="0">
                <a:ln>
                  <a:noFill/>
                </a:ln>
                <a:solidFill>
                  <a:schemeClr val="tx2"/>
                </a:solidFill>
                <a:effectLst/>
                <a:uLnTx/>
                <a:uFillTx/>
                <a:latin typeface="+mn-lt"/>
                <a:ea typeface="+mn-ea"/>
                <a:cs typeface="+mn-cs"/>
              </a:rPr>
              <a:t> </a:t>
            </a:r>
            <a:r>
              <a:rPr kumimoji="0" lang="en-US" sz="3600" b="0" i="0" u="none" strike="noStrike" kern="1200" cap="none" spc="0" normalizeH="0" noProof="0" dirty="0" smtClean="0">
                <a:ln>
                  <a:noFill/>
                </a:ln>
                <a:solidFill>
                  <a:schemeClr val="dk1"/>
                </a:solidFill>
                <a:effectLst/>
                <a:uLnTx/>
                <a:uFillTx/>
                <a:latin typeface="+mn-lt"/>
                <a:ea typeface="+mn-ea"/>
                <a:cs typeface="+mn-cs"/>
              </a:rPr>
              <a:t>to meet the Lord in the air.”</a:t>
            </a:r>
            <a:endParaRPr kumimoji="0" lang="en-US" sz="3600" b="0" i="0" u="none" strike="noStrike" kern="1200" cap="none" spc="0" normalizeH="0" baseline="0" noProof="0" dirty="0" smtClean="0">
              <a:ln>
                <a:noFill/>
              </a:ln>
              <a:solidFill>
                <a:schemeClr val="dk1"/>
              </a:solidFill>
              <a:effectLst/>
              <a:uLnTx/>
              <a:uFillTx/>
              <a:latin typeface="+mn-lt"/>
              <a:ea typeface="+mn-ea"/>
              <a:cs typeface="+mn-cs"/>
            </a:endParaRPr>
          </a:p>
        </p:txBody>
      </p:sp>
      <p:sp>
        <p:nvSpPr>
          <p:cNvPr id="6" name="Content Placeholder 2"/>
          <p:cNvSpPr txBox="1">
            <a:spLocks/>
          </p:cNvSpPr>
          <p:nvPr/>
        </p:nvSpPr>
        <p:spPr>
          <a:xfrm>
            <a:off x="6172200" y="1524000"/>
            <a:ext cx="2819400" cy="4572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700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4600" b="1" i="0" u="sng" strike="noStrike" kern="1200" cap="none" spc="0" normalizeH="0" baseline="0" noProof="0" dirty="0" smtClean="0">
                <a:ln>
                  <a:noFill/>
                </a:ln>
                <a:solidFill>
                  <a:schemeClr val="dk1"/>
                </a:solidFill>
                <a:effectLst/>
                <a:uLnTx/>
                <a:uFillTx/>
                <a:latin typeface="+mn-lt"/>
                <a:ea typeface="+mn-ea"/>
                <a:cs typeface="+mn-cs"/>
              </a:rPr>
              <a:t>Revelation 19</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600" b="0" i="0" u="none" strike="noStrike" kern="1200" cap="none" spc="0" normalizeH="0" baseline="0" noProof="0" dirty="0" smtClean="0">
                <a:ln>
                  <a:noFill/>
                </a:ln>
                <a:solidFill>
                  <a:schemeClr val="dk1"/>
                </a:solidFill>
                <a:effectLst/>
                <a:uLnTx/>
                <a:uFillTx/>
                <a:latin typeface="+mn-lt"/>
                <a:ea typeface="+mn-ea"/>
                <a:cs typeface="+mn-cs"/>
              </a:rPr>
              <a:t>“I saw… a white horse, whose rider is called </a:t>
            </a:r>
            <a:r>
              <a:rPr kumimoji="0" lang="en-US" sz="3600" b="1" i="0" u="none" strike="noStrike" kern="1200" cap="none" spc="0" normalizeH="0" baseline="0" noProof="0" dirty="0" smtClean="0">
                <a:ln>
                  <a:noFill/>
                </a:ln>
                <a:solidFill>
                  <a:srgbClr val="FF0000"/>
                </a:solidFill>
                <a:effectLst/>
                <a:uLnTx/>
                <a:uFillTx/>
                <a:latin typeface="+mn-lt"/>
                <a:ea typeface="+mn-ea"/>
                <a:cs typeface="+mn-cs"/>
              </a:rPr>
              <a:t>Faithful and True</a:t>
            </a:r>
            <a:r>
              <a:rPr kumimoji="0" lang="en-US" sz="3600" b="0" i="0" u="none" strike="noStrike" kern="1200" cap="none" spc="0" normalizeH="0" baseline="0" noProof="0" dirty="0" smtClean="0">
                <a:ln>
                  <a:noFill/>
                </a:ln>
                <a:solidFill>
                  <a:schemeClr val="dk1"/>
                </a:solidFill>
                <a:effectLst/>
                <a:uLnTx/>
                <a:uFillTx/>
                <a:latin typeface="+mn-lt"/>
                <a:ea typeface="+mn-ea"/>
                <a:cs typeface="+mn-cs"/>
              </a:rPr>
              <a:t>. With justice he judges and makes war… </a:t>
            </a:r>
            <a:r>
              <a:rPr kumimoji="0" lang="en-US" sz="3600" b="1" i="0" u="none" strike="noStrike" kern="1200" cap="none" spc="0" normalizeH="0" baseline="0" noProof="0" dirty="0" smtClean="0">
                <a:ln>
                  <a:noFill/>
                </a:ln>
                <a:solidFill>
                  <a:srgbClr val="00B050"/>
                </a:solidFill>
                <a:effectLst/>
                <a:uLnTx/>
                <a:uFillTx/>
                <a:latin typeface="+mn-lt"/>
                <a:ea typeface="+mn-ea"/>
                <a:cs typeface="+mn-cs"/>
              </a:rPr>
              <a:t>The armies of heaven </a:t>
            </a:r>
            <a:r>
              <a:rPr kumimoji="0" lang="en-US" sz="3600" b="0" i="0" u="none" strike="noStrike" kern="1200" cap="none" spc="0" normalizeH="0" baseline="0" noProof="0" dirty="0" smtClean="0">
                <a:ln>
                  <a:noFill/>
                </a:ln>
                <a:solidFill>
                  <a:schemeClr val="dk1"/>
                </a:solidFill>
                <a:effectLst/>
                <a:uLnTx/>
                <a:uFillTx/>
                <a:latin typeface="+mn-lt"/>
                <a:ea typeface="+mn-ea"/>
                <a:cs typeface="+mn-cs"/>
              </a:rPr>
              <a:t>were following him… He treads the </a:t>
            </a:r>
            <a:r>
              <a:rPr kumimoji="0" lang="en-US" sz="3600" b="0" i="0" u="none" strike="noStrike" kern="1200" cap="none" spc="0" normalizeH="0" baseline="0" noProof="0" dirty="0" err="1" smtClean="0">
                <a:ln>
                  <a:noFill/>
                </a:ln>
                <a:solidFill>
                  <a:schemeClr val="dk1"/>
                </a:solidFill>
                <a:effectLst/>
                <a:uLnTx/>
                <a:uFillTx/>
                <a:latin typeface="+mn-lt"/>
                <a:ea typeface="+mn-ea"/>
                <a:cs typeface="+mn-cs"/>
              </a:rPr>
              <a:t>winepres</a:t>
            </a:r>
            <a:r>
              <a:rPr lang="en-US" sz="3600" dirty="0" smtClean="0"/>
              <a:t>s of the fury of the wrath of God Almighty.”</a:t>
            </a:r>
            <a:endParaRPr kumimoji="0" lang="en-US" sz="3600" b="0" i="0" u="none" strike="noStrike" kern="1200" cap="none" spc="0" normalizeH="0" baseline="0" noProof="0" dirty="0" smtClean="0">
              <a:ln>
                <a:noFill/>
              </a:ln>
              <a:solidFill>
                <a:schemeClr val="dk1"/>
              </a:solidFill>
              <a:effectLst/>
              <a:uLnTx/>
              <a:uFillTx/>
              <a:latin typeface="+mn-lt"/>
              <a:ea typeface="+mn-ea"/>
              <a:cs typeface="+mn-cs"/>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Arguments for a Post-Trib. Rapture</a:t>
            </a:r>
            <a:endParaRPr lang="en-US" b="1" dirty="0"/>
          </a:p>
        </p:txBody>
      </p:sp>
      <p:sp>
        <p:nvSpPr>
          <p:cNvPr id="3" name="Content Placeholder 2"/>
          <p:cNvSpPr>
            <a:spLocks noGrp="1"/>
          </p:cNvSpPr>
          <p:nvPr>
            <p:ph idx="1"/>
          </p:nvPr>
        </p:nvSpPr>
        <p:spPr>
          <a:xfrm>
            <a:off x="457200" y="1600200"/>
            <a:ext cx="8229600" cy="4495800"/>
          </a:xfrm>
        </p:spPr>
        <p:txBody>
          <a:bodyPr>
            <a:normAutofit fontScale="70000" lnSpcReduction="20000"/>
          </a:bodyPr>
          <a:lstStyle/>
          <a:p>
            <a:pPr marL="742950" indent="-742950">
              <a:buAutoNum type="arabicPeriod"/>
            </a:pPr>
            <a:r>
              <a:rPr lang="en-US" sz="3400" b="1" dirty="0" smtClean="0"/>
              <a:t>Awareness</a:t>
            </a:r>
            <a:r>
              <a:rPr lang="en-US" sz="3400" dirty="0" smtClean="0"/>
              <a:t> – “But you, brothers, are not in darkness so that this day should surprise you like a thief.” ( 1 Thess. 5:4); “Even so, when you see all these things, you know that it is near, right at the door.” (Matt. 24:33)</a:t>
            </a:r>
          </a:p>
          <a:p>
            <a:pPr marL="742950" indent="-742950">
              <a:buAutoNum type="arabicPeriod"/>
            </a:pPr>
            <a:r>
              <a:rPr lang="en-US" sz="3400" b="1" dirty="0" smtClean="0"/>
              <a:t>Perseverance </a:t>
            </a:r>
            <a:r>
              <a:rPr lang="en-US" sz="3400" dirty="0" smtClean="0"/>
              <a:t>– “In this world you will have trouble [tribulation] but take heart, I have overcome the world.” (John 16:33) “He who overcomes will… be dressed in white… a pillar in the temple of my God… sit with me on my throne…” (Rev. 3:5,12,21)</a:t>
            </a:r>
          </a:p>
          <a:p>
            <a:pPr marL="742950" indent="-742950">
              <a:buAutoNum type="arabicPeriod"/>
            </a:pPr>
            <a:r>
              <a:rPr lang="en-US" sz="3400" b="1" dirty="0" smtClean="0"/>
              <a:t>Victory through Tribulation </a:t>
            </a:r>
            <a:r>
              <a:rPr lang="en-US" sz="3400" dirty="0" smtClean="0"/>
              <a:t>– “I saw under the altar the souls of those who had been slain because of the word of God and the testimony they had maintained.” (Rev. 6:9); “They overcame him by the blood of the lamb and by the word of their testimony.” (Revelation 12:11)</a:t>
            </a:r>
          </a:p>
          <a:p>
            <a:pPr marL="742950" indent="-742950">
              <a:buAutoNum type="arabicPeriod"/>
            </a:pPr>
            <a:endParaRPr lang="en-US" sz="3600" b="1" i="1" dirty="0" smtClean="0"/>
          </a:p>
        </p:txBody>
      </p:sp>
      <p:cxnSp>
        <p:nvCxnSpPr>
          <p:cNvPr id="7" name="Straight Connector 6"/>
          <p:cNvCxnSpPr/>
          <p:nvPr/>
        </p:nvCxnSpPr>
        <p:spPr>
          <a:xfrm>
            <a:off x="457200" y="1295400"/>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6th-Seal-Sun-black-Red-Moon.jpg"/>
          <p:cNvPicPr>
            <a:picLocks noChangeAspect="1"/>
          </p:cNvPicPr>
          <p:nvPr/>
        </p:nvPicPr>
        <p:blipFill>
          <a:blip r:embed="rId2" cstate="print"/>
          <a:stretch>
            <a:fillRect/>
          </a:stretch>
        </p:blipFill>
        <p:spPr>
          <a:xfrm>
            <a:off x="0" y="0"/>
            <a:ext cx="9144000" cy="6849979"/>
          </a:xfrm>
          <a:prstGeom prst="rect">
            <a:avLst/>
          </a:prstGeom>
        </p:spPr>
      </p:pic>
      <p:sp>
        <p:nvSpPr>
          <p:cNvPr id="2" name="Title 1"/>
          <p:cNvSpPr>
            <a:spLocks noGrp="1"/>
          </p:cNvSpPr>
          <p:nvPr>
            <p:ph type="ctrTitle"/>
          </p:nvPr>
        </p:nvSpPr>
        <p:spPr>
          <a:xfrm>
            <a:off x="0" y="2057400"/>
            <a:ext cx="5791200" cy="2209800"/>
          </a:xfrm>
        </p:spPr>
        <p:txBody>
          <a:bodyPr/>
          <a:lstStyle/>
          <a:p>
            <a:pPr algn="l"/>
            <a:r>
              <a:rPr lang="en-US" dirty="0" smtClean="0">
                <a:solidFill>
                  <a:schemeClr val="bg1"/>
                </a:solidFill>
              </a:rPr>
              <a:t>1. The Millennium</a:t>
            </a:r>
            <a:endParaRPr lang="en-US" dirty="0">
              <a:solidFill>
                <a:schemeClr val="bg1"/>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6th-Seal-Sun-black-Red-Moon.jpg"/>
          <p:cNvPicPr>
            <a:picLocks noChangeAspect="1"/>
          </p:cNvPicPr>
          <p:nvPr/>
        </p:nvPicPr>
        <p:blipFill>
          <a:blip r:embed="rId2" cstate="print"/>
          <a:stretch>
            <a:fillRect/>
          </a:stretch>
        </p:blipFill>
        <p:spPr>
          <a:xfrm>
            <a:off x="0" y="0"/>
            <a:ext cx="9144000" cy="6849979"/>
          </a:xfrm>
          <a:prstGeom prst="rect">
            <a:avLst/>
          </a:prstGeom>
        </p:spPr>
      </p:pic>
      <p:sp>
        <p:nvSpPr>
          <p:cNvPr id="2" name="Title 1"/>
          <p:cNvSpPr>
            <a:spLocks noGrp="1"/>
          </p:cNvSpPr>
          <p:nvPr>
            <p:ph type="ctrTitle"/>
          </p:nvPr>
        </p:nvSpPr>
        <p:spPr>
          <a:xfrm>
            <a:off x="0" y="2057400"/>
            <a:ext cx="5791200" cy="2209800"/>
          </a:xfrm>
        </p:spPr>
        <p:txBody>
          <a:bodyPr/>
          <a:lstStyle/>
          <a:p>
            <a:pPr algn="l"/>
            <a:r>
              <a:rPr lang="en-US" dirty="0" smtClean="0">
                <a:solidFill>
                  <a:schemeClr val="bg1"/>
                </a:solidFill>
              </a:rPr>
              <a:t>4. The Judgment</a:t>
            </a:r>
            <a:endParaRPr lang="en-US" dirty="0">
              <a:solidFill>
                <a:schemeClr val="bg1"/>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Isosceles Triangle 27"/>
          <p:cNvSpPr/>
          <p:nvPr/>
        </p:nvSpPr>
        <p:spPr>
          <a:xfrm>
            <a:off x="3124200" y="1600200"/>
            <a:ext cx="1295400" cy="1828800"/>
          </a:xfrm>
          <a:prstGeom prst="triangle">
            <a:avLst>
              <a:gd name="adj" fmla="val 100000"/>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4" name="TextBox 3"/>
          <p:cNvSpPr txBox="1"/>
          <p:nvPr/>
        </p:nvSpPr>
        <p:spPr>
          <a:xfrm>
            <a:off x="1219200" y="76200"/>
            <a:ext cx="6629400" cy="70788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4000" b="1" dirty="0" smtClean="0"/>
              <a:t>3 Views on the Judgment</a:t>
            </a:r>
            <a:endParaRPr lang="en-US" sz="4000" b="1" dirty="0"/>
          </a:p>
        </p:txBody>
      </p:sp>
      <p:cxnSp>
        <p:nvCxnSpPr>
          <p:cNvPr id="6" name="Straight Connector 5"/>
          <p:cNvCxnSpPr/>
          <p:nvPr/>
        </p:nvCxnSpPr>
        <p:spPr>
          <a:xfrm>
            <a:off x="381000" y="4050268"/>
            <a:ext cx="8305800" cy="0"/>
          </a:xfrm>
          <a:prstGeom prst="line">
            <a:avLst/>
          </a:prstGeom>
          <a:ln w="5715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981200" y="3669268"/>
            <a:ext cx="0" cy="3693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495800" y="3657600"/>
            <a:ext cx="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696200" y="3733800"/>
            <a:ext cx="0" cy="3048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057400" y="3505200"/>
            <a:ext cx="2362200" cy="461665"/>
          </a:xfrm>
          <a:prstGeom prst="rect">
            <a:avLst/>
          </a:prstGeom>
        </p:spPr>
        <p:style>
          <a:lnRef idx="0">
            <a:schemeClr val="dk1"/>
          </a:lnRef>
          <a:fillRef idx="3">
            <a:schemeClr val="dk1"/>
          </a:fillRef>
          <a:effectRef idx="3">
            <a:schemeClr val="dk1"/>
          </a:effectRef>
          <a:fontRef idx="minor">
            <a:schemeClr val="lt1"/>
          </a:fontRef>
        </p:style>
        <p:txBody>
          <a:bodyPr wrap="square" rtlCol="0">
            <a:spAutoFit/>
          </a:bodyPr>
          <a:lstStyle/>
          <a:p>
            <a:pPr algn="ctr"/>
            <a:r>
              <a:rPr lang="en-US" sz="2400" b="1" dirty="0" smtClean="0"/>
              <a:t>7 yr. Tribulation</a:t>
            </a:r>
            <a:endParaRPr lang="en-US" sz="2400" b="1" dirty="0"/>
          </a:p>
        </p:txBody>
      </p:sp>
      <p:sp>
        <p:nvSpPr>
          <p:cNvPr id="17" name="Isosceles Triangle 16"/>
          <p:cNvSpPr/>
          <p:nvPr/>
        </p:nvSpPr>
        <p:spPr>
          <a:xfrm>
            <a:off x="381000" y="3581400"/>
            <a:ext cx="1524000" cy="381000"/>
          </a:xfrm>
          <a:prstGeom prst="triangle">
            <a:avLst>
              <a:gd name="adj" fmla="val 100000"/>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8" name="TextBox 17"/>
          <p:cNvSpPr txBox="1"/>
          <p:nvPr/>
        </p:nvSpPr>
        <p:spPr>
          <a:xfrm rot="20769957">
            <a:off x="71424" y="3037542"/>
            <a:ext cx="1925422" cy="830997"/>
          </a:xfrm>
          <a:prstGeom prst="rect">
            <a:avLst/>
          </a:prstGeom>
          <a:noFill/>
        </p:spPr>
        <p:txBody>
          <a:bodyPr wrap="square" rtlCol="0">
            <a:spAutoFit/>
          </a:bodyPr>
          <a:lstStyle/>
          <a:p>
            <a:pPr algn="ctr"/>
            <a:r>
              <a:rPr lang="en-US" sz="2400" dirty="0" smtClean="0"/>
              <a:t>Increasing</a:t>
            </a:r>
          </a:p>
          <a:p>
            <a:pPr algn="ctr"/>
            <a:r>
              <a:rPr lang="en-US" sz="2400" dirty="0" smtClean="0"/>
              <a:t>“Birth Pains”</a:t>
            </a:r>
            <a:endParaRPr lang="en-US" sz="2400" dirty="0"/>
          </a:p>
        </p:txBody>
      </p:sp>
      <p:sp>
        <p:nvSpPr>
          <p:cNvPr id="19" name="Right Arrow 18"/>
          <p:cNvSpPr/>
          <p:nvPr/>
        </p:nvSpPr>
        <p:spPr>
          <a:xfrm rot="16200000">
            <a:off x="876300" y="2400300"/>
            <a:ext cx="1676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838200" y="838200"/>
            <a:ext cx="1981200"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b="1" dirty="0" smtClean="0"/>
              <a:t>Judgment of Believers</a:t>
            </a:r>
            <a:endParaRPr lang="en-US" sz="2400" b="1" dirty="0"/>
          </a:p>
        </p:txBody>
      </p:sp>
      <p:sp>
        <p:nvSpPr>
          <p:cNvPr id="22" name="TextBox 21"/>
          <p:cNvSpPr txBox="1"/>
          <p:nvPr/>
        </p:nvSpPr>
        <p:spPr>
          <a:xfrm>
            <a:off x="3276600" y="2590800"/>
            <a:ext cx="1143000" cy="830997"/>
          </a:xfrm>
          <a:prstGeom prst="rect">
            <a:avLst/>
          </a:prstGeom>
          <a:noFill/>
        </p:spPr>
        <p:txBody>
          <a:bodyPr wrap="square" rtlCol="0">
            <a:spAutoFit/>
          </a:bodyPr>
          <a:lstStyle/>
          <a:p>
            <a:pPr algn="r"/>
            <a:r>
              <a:rPr lang="en-US" sz="2400" dirty="0" smtClean="0"/>
              <a:t>War &amp;</a:t>
            </a:r>
          </a:p>
          <a:p>
            <a:pPr algn="r"/>
            <a:r>
              <a:rPr lang="en-US" sz="2400" dirty="0" smtClean="0"/>
              <a:t>Wrath</a:t>
            </a:r>
            <a:endParaRPr lang="en-US" sz="2400" dirty="0"/>
          </a:p>
        </p:txBody>
      </p:sp>
      <p:sp>
        <p:nvSpPr>
          <p:cNvPr id="25" name="TextBox 24"/>
          <p:cNvSpPr txBox="1"/>
          <p:nvPr/>
        </p:nvSpPr>
        <p:spPr>
          <a:xfrm>
            <a:off x="4572000" y="3505200"/>
            <a:ext cx="3048000" cy="457200"/>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en-US" sz="2400" b="1" dirty="0" smtClean="0"/>
              <a:t>The Millennium</a:t>
            </a:r>
            <a:endParaRPr lang="en-US" sz="2400" b="1" dirty="0"/>
          </a:p>
        </p:txBody>
      </p:sp>
      <p:sp>
        <p:nvSpPr>
          <p:cNvPr id="27" name="TextBox 26"/>
          <p:cNvSpPr txBox="1"/>
          <p:nvPr/>
        </p:nvSpPr>
        <p:spPr>
          <a:xfrm>
            <a:off x="3581400" y="845403"/>
            <a:ext cx="1981200"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b="1" dirty="0" smtClean="0"/>
              <a:t>Judgment</a:t>
            </a:r>
          </a:p>
          <a:p>
            <a:pPr algn="ctr"/>
            <a:r>
              <a:rPr lang="en-US" sz="2400" b="1" dirty="0" smtClean="0"/>
              <a:t>Of Gentiles </a:t>
            </a:r>
            <a:endParaRPr lang="en-US" sz="2400" b="1" dirty="0"/>
          </a:p>
        </p:txBody>
      </p:sp>
      <p:sp>
        <p:nvSpPr>
          <p:cNvPr id="29" name="TextBox 28"/>
          <p:cNvSpPr txBox="1"/>
          <p:nvPr/>
        </p:nvSpPr>
        <p:spPr>
          <a:xfrm>
            <a:off x="6705600" y="838200"/>
            <a:ext cx="1981200"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b="1" dirty="0" smtClean="0"/>
              <a:t>Final </a:t>
            </a:r>
            <a:br>
              <a:rPr lang="en-US" sz="2400" b="1" dirty="0" smtClean="0"/>
            </a:br>
            <a:r>
              <a:rPr lang="en-US" sz="2400" b="1" dirty="0" smtClean="0"/>
              <a:t>Judgment</a:t>
            </a:r>
            <a:endParaRPr lang="en-US" sz="2400" b="1" dirty="0"/>
          </a:p>
        </p:txBody>
      </p:sp>
      <p:sp>
        <p:nvSpPr>
          <p:cNvPr id="32" name="TextBox 31"/>
          <p:cNvSpPr txBox="1"/>
          <p:nvPr/>
        </p:nvSpPr>
        <p:spPr>
          <a:xfrm>
            <a:off x="457200" y="4191000"/>
            <a:ext cx="8382000" cy="2308324"/>
          </a:xfrm>
          <a:prstGeom prst="rect">
            <a:avLst/>
          </a:prstGeom>
          <a:noFill/>
        </p:spPr>
        <p:txBody>
          <a:bodyPr wrap="square" rtlCol="0">
            <a:spAutoFit/>
          </a:bodyPr>
          <a:lstStyle/>
          <a:p>
            <a:r>
              <a:rPr lang="en-US" sz="2400" dirty="0" smtClean="0"/>
              <a:t>“When the Son of Man comes in his glory, and all the angels with him, he will sit on his throne in heavenly glory. All the nations will be gathered before him, and he will separate the people one from another as a shepherd separates the sheep from the goats.</a:t>
            </a:r>
            <a:r>
              <a:rPr lang="en-US" sz="2400" baseline="30000" dirty="0" smtClean="0"/>
              <a:t> </a:t>
            </a:r>
            <a:r>
              <a:rPr lang="en-US" sz="2400" dirty="0" smtClean="0"/>
              <a:t>He will put the sheep on his right and the goats on his left.”</a:t>
            </a:r>
          </a:p>
          <a:p>
            <a:pPr algn="r"/>
            <a:r>
              <a:rPr lang="en-US" sz="2400" b="1" dirty="0" smtClean="0"/>
              <a:t>Matthew 25:31-33</a:t>
            </a:r>
            <a:r>
              <a:rPr lang="en-US" sz="2400" dirty="0" smtClean="0"/>
              <a:t> </a:t>
            </a:r>
            <a:endParaRPr lang="en-US" sz="2400" dirty="0"/>
          </a:p>
        </p:txBody>
      </p:sp>
      <p:sp>
        <p:nvSpPr>
          <p:cNvPr id="33" name="TextBox 32"/>
          <p:cNvSpPr txBox="1"/>
          <p:nvPr/>
        </p:nvSpPr>
        <p:spPr>
          <a:xfrm>
            <a:off x="7848600" y="2362200"/>
            <a:ext cx="1219200" cy="1569660"/>
          </a:xfrm>
          <a:prstGeom prst="rect">
            <a:avLst/>
          </a:prstGeom>
          <a:solidFill>
            <a:srgbClr val="FFFF00"/>
          </a:solidFill>
          <a:effectLst>
            <a:glow rad="228600">
              <a:srgbClr val="FFFF00">
                <a:alpha val="40000"/>
              </a:srgbClr>
            </a:glow>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New Heaven &amp; New Earth</a:t>
            </a:r>
            <a:endParaRPr lang="en-US" sz="2400" dirty="0"/>
          </a:p>
        </p:txBody>
      </p:sp>
      <p:sp>
        <p:nvSpPr>
          <p:cNvPr id="36" name="Right Arrow 35"/>
          <p:cNvSpPr/>
          <p:nvPr/>
        </p:nvSpPr>
        <p:spPr>
          <a:xfrm rot="5400000">
            <a:off x="3619500" y="2400300"/>
            <a:ext cx="1676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ight Arrow 40"/>
          <p:cNvSpPr/>
          <p:nvPr/>
        </p:nvSpPr>
        <p:spPr>
          <a:xfrm rot="5400000">
            <a:off x="6819900" y="2400300"/>
            <a:ext cx="1676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ight Arrow 25"/>
          <p:cNvSpPr/>
          <p:nvPr/>
        </p:nvSpPr>
        <p:spPr>
          <a:xfrm rot="5400000">
            <a:off x="6625798" y="2358598"/>
            <a:ext cx="2064603"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219200" y="76200"/>
            <a:ext cx="6629400" cy="70788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4000" b="1" dirty="0" smtClean="0"/>
              <a:t>The A-Millennial View:</a:t>
            </a:r>
            <a:endParaRPr lang="en-US" sz="4000" b="1" dirty="0"/>
          </a:p>
        </p:txBody>
      </p:sp>
      <p:cxnSp>
        <p:nvCxnSpPr>
          <p:cNvPr id="6" name="Straight Connector 5"/>
          <p:cNvCxnSpPr/>
          <p:nvPr/>
        </p:nvCxnSpPr>
        <p:spPr>
          <a:xfrm>
            <a:off x="381000" y="4050268"/>
            <a:ext cx="8305800" cy="0"/>
          </a:xfrm>
          <a:prstGeom prst="line">
            <a:avLst/>
          </a:prstGeom>
          <a:ln w="5715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696200" y="3733800"/>
            <a:ext cx="0" cy="76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1295400" y="3505200"/>
            <a:ext cx="6324600" cy="457200"/>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en-US" sz="2400" b="1" dirty="0" smtClean="0"/>
              <a:t>The Millennium</a:t>
            </a:r>
            <a:endParaRPr lang="en-US" sz="2400" b="1" dirty="0"/>
          </a:p>
        </p:txBody>
      </p:sp>
      <p:sp>
        <p:nvSpPr>
          <p:cNvPr id="27" name="TextBox 26"/>
          <p:cNvSpPr txBox="1"/>
          <p:nvPr/>
        </p:nvSpPr>
        <p:spPr>
          <a:xfrm>
            <a:off x="6705600" y="685800"/>
            <a:ext cx="1981200" cy="830997"/>
          </a:xfrm>
          <a:prstGeom prst="rect">
            <a:avLst/>
          </a:prstGeom>
          <a:noFill/>
        </p:spPr>
        <p:txBody>
          <a:bodyPr wrap="square" rtlCol="0">
            <a:spAutoFit/>
          </a:bodyPr>
          <a:lstStyle/>
          <a:p>
            <a:pPr algn="ctr"/>
            <a:r>
              <a:rPr lang="en-US" sz="2400" dirty="0" smtClean="0"/>
              <a:t>Return </a:t>
            </a:r>
          </a:p>
          <a:p>
            <a:pPr algn="ctr"/>
            <a:r>
              <a:rPr lang="en-US" sz="2400" dirty="0" smtClean="0"/>
              <a:t>Of Christ</a:t>
            </a:r>
            <a:endParaRPr lang="en-US" sz="2400" dirty="0"/>
          </a:p>
        </p:txBody>
      </p:sp>
      <p:pic>
        <p:nvPicPr>
          <p:cNvPr id="36" name="Picture 35" descr="christianity_cross.png"/>
          <p:cNvPicPr>
            <a:picLocks noChangeAspect="1"/>
          </p:cNvPicPr>
          <p:nvPr/>
        </p:nvPicPr>
        <p:blipFill>
          <a:blip r:embed="rId3" cstate="print"/>
          <a:stretch>
            <a:fillRect/>
          </a:stretch>
        </p:blipFill>
        <p:spPr>
          <a:xfrm>
            <a:off x="-304800" y="1219200"/>
            <a:ext cx="2648712" cy="3009900"/>
          </a:xfrm>
          <a:prstGeom prst="rect">
            <a:avLst/>
          </a:prstGeom>
        </p:spPr>
      </p:pic>
      <p:sp>
        <p:nvSpPr>
          <p:cNvPr id="13" name="Freeform 12"/>
          <p:cNvSpPr/>
          <p:nvPr/>
        </p:nvSpPr>
        <p:spPr>
          <a:xfrm>
            <a:off x="1371600" y="2845420"/>
            <a:ext cx="6177776" cy="661638"/>
          </a:xfrm>
          <a:custGeom>
            <a:avLst/>
            <a:gdLst>
              <a:gd name="connsiteX0" fmla="*/ 0 w 6177776"/>
              <a:gd name="connsiteY0" fmla="*/ 622609 h 661638"/>
              <a:gd name="connsiteX1" fmla="*/ 591015 w 6177776"/>
              <a:gd name="connsiteY1" fmla="*/ 466492 h 661638"/>
              <a:gd name="connsiteX2" fmla="*/ 1170878 w 6177776"/>
              <a:gd name="connsiteY2" fmla="*/ 143107 h 661638"/>
              <a:gd name="connsiteX3" fmla="*/ 1728439 w 6177776"/>
              <a:gd name="connsiteY3" fmla="*/ 254619 h 661638"/>
              <a:gd name="connsiteX4" fmla="*/ 2274849 w 6177776"/>
              <a:gd name="connsiteY4" fmla="*/ 611458 h 661638"/>
              <a:gd name="connsiteX5" fmla="*/ 3033132 w 6177776"/>
              <a:gd name="connsiteY5" fmla="*/ 555702 h 661638"/>
              <a:gd name="connsiteX6" fmla="*/ 3479180 w 6177776"/>
              <a:gd name="connsiteY6" fmla="*/ 76200 h 661638"/>
              <a:gd name="connsiteX7" fmla="*/ 3746810 w 6177776"/>
              <a:gd name="connsiteY7" fmla="*/ 98502 h 661638"/>
              <a:gd name="connsiteX8" fmla="*/ 4025590 w 6177776"/>
              <a:gd name="connsiteY8" fmla="*/ 566853 h 661638"/>
              <a:gd name="connsiteX9" fmla="*/ 4772722 w 6177776"/>
              <a:gd name="connsiteY9" fmla="*/ 488795 h 661638"/>
              <a:gd name="connsiteX10" fmla="*/ 5263376 w 6177776"/>
              <a:gd name="connsiteY10" fmla="*/ 243468 h 661638"/>
              <a:gd name="connsiteX11" fmla="*/ 5664820 w 6177776"/>
              <a:gd name="connsiteY11" fmla="*/ 477643 h 661638"/>
              <a:gd name="connsiteX12" fmla="*/ 6021659 w 6177776"/>
              <a:gd name="connsiteY12" fmla="*/ 343829 h 661638"/>
              <a:gd name="connsiteX13" fmla="*/ 6177776 w 6177776"/>
              <a:gd name="connsiteY13" fmla="*/ 578004 h 661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177776" h="661638">
                <a:moveTo>
                  <a:pt x="0" y="622609"/>
                </a:moveTo>
                <a:cubicBezTo>
                  <a:pt x="197934" y="584509"/>
                  <a:pt x="395869" y="546409"/>
                  <a:pt x="591015" y="466492"/>
                </a:cubicBezTo>
                <a:cubicBezTo>
                  <a:pt x="786161" y="386575"/>
                  <a:pt x="981307" y="178419"/>
                  <a:pt x="1170878" y="143107"/>
                </a:cubicBezTo>
                <a:cubicBezTo>
                  <a:pt x="1360449" y="107795"/>
                  <a:pt x="1544444" y="176561"/>
                  <a:pt x="1728439" y="254619"/>
                </a:cubicBezTo>
                <a:cubicBezTo>
                  <a:pt x="1912434" y="332677"/>
                  <a:pt x="2057400" y="561278"/>
                  <a:pt x="2274849" y="611458"/>
                </a:cubicBezTo>
                <a:cubicBezTo>
                  <a:pt x="2492298" y="661638"/>
                  <a:pt x="2832410" y="644912"/>
                  <a:pt x="3033132" y="555702"/>
                </a:cubicBezTo>
                <a:cubicBezTo>
                  <a:pt x="3233854" y="466492"/>
                  <a:pt x="3360234" y="152400"/>
                  <a:pt x="3479180" y="76200"/>
                </a:cubicBezTo>
                <a:cubicBezTo>
                  <a:pt x="3598126" y="0"/>
                  <a:pt x="3655742" y="16727"/>
                  <a:pt x="3746810" y="98502"/>
                </a:cubicBezTo>
                <a:cubicBezTo>
                  <a:pt x="3837878" y="180277"/>
                  <a:pt x="3854605" y="501804"/>
                  <a:pt x="4025590" y="566853"/>
                </a:cubicBezTo>
                <a:cubicBezTo>
                  <a:pt x="4196575" y="631902"/>
                  <a:pt x="4566424" y="542693"/>
                  <a:pt x="4772722" y="488795"/>
                </a:cubicBezTo>
                <a:cubicBezTo>
                  <a:pt x="4979020" y="434897"/>
                  <a:pt x="5114693" y="245327"/>
                  <a:pt x="5263376" y="243468"/>
                </a:cubicBezTo>
                <a:cubicBezTo>
                  <a:pt x="5412059" y="241609"/>
                  <a:pt x="5538440" y="460916"/>
                  <a:pt x="5664820" y="477643"/>
                </a:cubicBezTo>
                <a:cubicBezTo>
                  <a:pt x="5791201" y="494370"/>
                  <a:pt x="5936166" y="327102"/>
                  <a:pt x="6021659" y="343829"/>
                </a:cubicBezTo>
                <a:cubicBezTo>
                  <a:pt x="6107152" y="360556"/>
                  <a:pt x="6142464" y="469280"/>
                  <a:pt x="6177776" y="578004"/>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1349298" y="2720898"/>
            <a:ext cx="6188926" cy="784302"/>
          </a:xfrm>
          <a:custGeom>
            <a:avLst/>
            <a:gdLst>
              <a:gd name="connsiteX0" fmla="*/ 0 w 6188926"/>
              <a:gd name="connsiteY0" fmla="*/ 769434 h 784302"/>
              <a:gd name="connsiteX1" fmla="*/ 234175 w 6188926"/>
              <a:gd name="connsiteY1" fmla="*/ 468351 h 784302"/>
              <a:gd name="connsiteX2" fmla="*/ 457200 w 6188926"/>
              <a:gd name="connsiteY2" fmla="*/ 334536 h 784302"/>
              <a:gd name="connsiteX3" fmla="*/ 791736 w 6188926"/>
              <a:gd name="connsiteY3" fmla="*/ 613317 h 784302"/>
              <a:gd name="connsiteX4" fmla="*/ 1059365 w 6188926"/>
              <a:gd name="connsiteY4" fmla="*/ 512956 h 784302"/>
              <a:gd name="connsiteX5" fmla="*/ 1226634 w 6188926"/>
              <a:gd name="connsiteY5" fmla="*/ 434897 h 784302"/>
              <a:gd name="connsiteX6" fmla="*/ 1561170 w 6188926"/>
              <a:gd name="connsiteY6" fmla="*/ 156117 h 784302"/>
              <a:gd name="connsiteX7" fmla="*/ 1873404 w 6188926"/>
              <a:gd name="connsiteY7" fmla="*/ 200722 h 784302"/>
              <a:gd name="connsiteX8" fmla="*/ 2096429 w 6188926"/>
              <a:gd name="connsiteY8" fmla="*/ 323385 h 784302"/>
              <a:gd name="connsiteX9" fmla="*/ 2475570 w 6188926"/>
              <a:gd name="connsiteY9" fmla="*/ 0 h 784302"/>
              <a:gd name="connsiteX10" fmla="*/ 2821258 w 6188926"/>
              <a:gd name="connsiteY10" fmla="*/ 323385 h 784302"/>
              <a:gd name="connsiteX11" fmla="*/ 3267307 w 6188926"/>
              <a:gd name="connsiteY11" fmla="*/ 624468 h 784302"/>
              <a:gd name="connsiteX12" fmla="*/ 3713356 w 6188926"/>
              <a:gd name="connsiteY12" fmla="*/ 479502 h 784302"/>
              <a:gd name="connsiteX13" fmla="*/ 4103648 w 6188926"/>
              <a:gd name="connsiteY13" fmla="*/ 211873 h 784302"/>
              <a:gd name="connsiteX14" fmla="*/ 4449336 w 6188926"/>
              <a:gd name="connsiteY14" fmla="*/ 434897 h 784302"/>
              <a:gd name="connsiteX15" fmla="*/ 4850780 w 6188926"/>
              <a:gd name="connsiteY15" fmla="*/ 758282 h 784302"/>
              <a:gd name="connsiteX16" fmla="*/ 5118409 w 6188926"/>
              <a:gd name="connsiteY16" fmla="*/ 278780 h 784302"/>
              <a:gd name="connsiteX17" fmla="*/ 5330282 w 6188926"/>
              <a:gd name="connsiteY17" fmla="*/ 178419 h 784302"/>
              <a:gd name="connsiteX18" fmla="*/ 5564458 w 6188926"/>
              <a:gd name="connsiteY18" fmla="*/ 379141 h 784302"/>
              <a:gd name="connsiteX19" fmla="*/ 5887843 w 6188926"/>
              <a:gd name="connsiteY19" fmla="*/ 144965 h 784302"/>
              <a:gd name="connsiteX20" fmla="*/ 6188926 w 6188926"/>
              <a:gd name="connsiteY20" fmla="*/ 167268 h 78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188926" h="784302">
                <a:moveTo>
                  <a:pt x="0" y="769434"/>
                </a:moveTo>
                <a:cubicBezTo>
                  <a:pt x="78987" y="655134"/>
                  <a:pt x="157975" y="540834"/>
                  <a:pt x="234175" y="468351"/>
                </a:cubicBezTo>
                <a:cubicBezTo>
                  <a:pt x="310375" y="395868"/>
                  <a:pt x="364273" y="310375"/>
                  <a:pt x="457200" y="334536"/>
                </a:cubicBezTo>
                <a:cubicBezTo>
                  <a:pt x="550127" y="358697"/>
                  <a:pt x="691375" y="583580"/>
                  <a:pt x="791736" y="613317"/>
                </a:cubicBezTo>
                <a:cubicBezTo>
                  <a:pt x="892097" y="643054"/>
                  <a:pt x="986882" y="542693"/>
                  <a:pt x="1059365" y="512956"/>
                </a:cubicBezTo>
                <a:cubicBezTo>
                  <a:pt x="1131848" y="483219"/>
                  <a:pt x="1143000" y="494370"/>
                  <a:pt x="1226634" y="434897"/>
                </a:cubicBezTo>
                <a:cubicBezTo>
                  <a:pt x="1310268" y="375424"/>
                  <a:pt x="1453375" y="195146"/>
                  <a:pt x="1561170" y="156117"/>
                </a:cubicBezTo>
                <a:cubicBezTo>
                  <a:pt x="1668965" y="117088"/>
                  <a:pt x="1784194" y="172844"/>
                  <a:pt x="1873404" y="200722"/>
                </a:cubicBezTo>
                <a:cubicBezTo>
                  <a:pt x="1962614" y="228600"/>
                  <a:pt x="1996068" y="356839"/>
                  <a:pt x="2096429" y="323385"/>
                </a:cubicBezTo>
                <a:cubicBezTo>
                  <a:pt x="2196790" y="289931"/>
                  <a:pt x="2354765" y="0"/>
                  <a:pt x="2475570" y="0"/>
                </a:cubicBezTo>
                <a:cubicBezTo>
                  <a:pt x="2596375" y="0"/>
                  <a:pt x="2689302" y="219307"/>
                  <a:pt x="2821258" y="323385"/>
                </a:cubicBezTo>
                <a:cubicBezTo>
                  <a:pt x="2953214" y="427463"/>
                  <a:pt x="3118624" y="598449"/>
                  <a:pt x="3267307" y="624468"/>
                </a:cubicBezTo>
                <a:cubicBezTo>
                  <a:pt x="3415990" y="650488"/>
                  <a:pt x="3573966" y="548268"/>
                  <a:pt x="3713356" y="479502"/>
                </a:cubicBezTo>
                <a:cubicBezTo>
                  <a:pt x="3852746" y="410736"/>
                  <a:pt x="3980985" y="219307"/>
                  <a:pt x="4103648" y="211873"/>
                </a:cubicBezTo>
                <a:cubicBezTo>
                  <a:pt x="4226311" y="204439"/>
                  <a:pt x="4324814" y="343829"/>
                  <a:pt x="4449336" y="434897"/>
                </a:cubicBezTo>
                <a:cubicBezTo>
                  <a:pt x="4573858" y="525965"/>
                  <a:pt x="4739268" y="784302"/>
                  <a:pt x="4850780" y="758282"/>
                </a:cubicBezTo>
                <a:cubicBezTo>
                  <a:pt x="4962292" y="732263"/>
                  <a:pt x="5038492" y="375424"/>
                  <a:pt x="5118409" y="278780"/>
                </a:cubicBezTo>
                <a:cubicBezTo>
                  <a:pt x="5198326" y="182136"/>
                  <a:pt x="5255940" y="161692"/>
                  <a:pt x="5330282" y="178419"/>
                </a:cubicBezTo>
                <a:cubicBezTo>
                  <a:pt x="5404624" y="195146"/>
                  <a:pt x="5471531" y="384717"/>
                  <a:pt x="5564458" y="379141"/>
                </a:cubicBezTo>
                <a:cubicBezTo>
                  <a:pt x="5657385" y="373565"/>
                  <a:pt x="5783765" y="180277"/>
                  <a:pt x="5887843" y="144965"/>
                </a:cubicBezTo>
                <a:cubicBezTo>
                  <a:pt x="5991921" y="109653"/>
                  <a:pt x="6090423" y="138460"/>
                  <a:pt x="6188926" y="167268"/>
                </a:cubicBezTo>
              </a:path>
            </a:pathLst>
          </a:custGeom>
          <a:ln w="57150">
            <a:solidFill>
              <a:schemeClr val="bg2">
                <a:lumMod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TextBox 15"/>
          <p:cNvSpPr txBox="1"/>
          <p:nvPr/>
        </p:nvSpPr>
        <p:spPr>
          <a:xfrm>
            <a:off x="7543800" y="4267200"/>
            <a:ext cx="1600200"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Final Judgment</a:t>
            </a:r>
            <a:endParaRPr lang="en-US" sz="2400" dirty="0"/>
          </a:p>
        </p:txBody>
      </p:sp>
      <p:cxnSp>
        <p:nvCxnSpPr>
          <p:cNvPr id="17" name="Straight Arrow Connector 16"/>
          <p:cNvCxnSpPr>
            <a:stCxn id="16" idx="0"/>
          </p:cNvCxnSpPr>
          <p:nvPr/>
        </p:nvCxnSpPr>
        <p:spPr>
          <a:xfrm flipH="1" flipV="1">
            <a:off x="7696200" y="3657601"/>
            <a:ext cx="647700" cy="609599"/>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7924800" y="1706940"/>
            <a:ext cx="1219200" cy="1569660"/>
          </a:xfrm>
          <a:prstGeom prst="rect">
            <a:avLst/>
          </a:prstGeom>
          <a:solidFill>
            <a:srgbClr val="FFFF00"/>
          </a:solidFill>
          <a:effectLst>
            <a:glow rad="228600">
              <a:srgbClr val="FFFF00">
                <a:alpha val="40000"/>
              </a:srgbClr>
            </a:glow>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New Heaven &amp; New Earth</a:t>
            </a:r>
            <a:endParaRPr lang="en-US" sz="2400" dirty="0"/>
          </a:p>
        </p:txBody>
      </p:sp>
      <p:sp>
        <p:nvSpPr>
          <p:cNvPr id="19" name="TextBox 18"/>
          <p:cNvSpPr txBox="1"/>
          <p:nvPr/>
        </p:nvSpPr>
        <p:spPr>
          <a:xfrm>
            <a:off x="457200" y="4191000"/>
            <a:ext cx="6934200" cy="1938992"/>
          </a:xfrm>
          <a:prstGeom prst="rect">
            <a:avLst/>
          </a:prstGeom>
          <a:noFill/>
        </p:spPr>
        <p:txBody>
          <a:bodyPr wrap="square" rtlCol="0">
            <a:spAutoFit/>
          </a:bodyPr>
          <a:lstStyle/>
          <a:p>
            <a:r>
              <a:rPr lang="en-US" sz="2400" dirty="0" smtClean="0"/>
              <a:t>"And I saw the dead, small and great, stand before God; and the books were opened: and another book was opened, which is the book of life: and the dead were judged out of those things which were written in the books, according to their works." </a:t>
            </a:r>
            <a:r>
              <a:rPr lang="en-US" sz="2400" b="1" dirty="0" smtClean="0"/>
              <a:t>Rev 20:11-12</a:t>
            </a:r>
            <a:endParaRPr lang="en-US" sz="2400" b="1"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Isosceles Triangle 27"/>
          <p:cNvSpPr/>
          <p:nvPr/>
        </p:nvSpPr>
        <p:spPr>
          <a:xfrm>
            <a:off x="3124200" y="1600200"/>
            <a:ext cx="1295400" cy="1828800"/>
          </a:xfrm>
          <a:prstGeom prst="triangle">
            <a:avLst>
              <a:gd name="adj" fmla="val 100000"/>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4" name="TextBox 3"/>
          <p:cNvSpPr txBox="1"/>
          <p:nvPr/>
        </p:nvSpPr>
        <p:spPr>
          <a:xfrm>
            <a:off x="1219200" y="76200"/>
            <a:ext cx="6629400" cy="70788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4000" b="1" dirty="0" smtClean="0"/>
              <a:t>Pre-Mill, Pre-</a:t>
            </a:r>
            <a:r>
              <a:rPr lang="en-US" sz="4000" b="1" dirty="0" err="1" smtClean="0"/>
              <a:t>Trib</a:t>
            </a:r>
            <a:r>
              <a:rPr lang="en-US" sz="4000" b="1" dirty="0" smtClean="0"/>
              <a:t> View</a:t>
            </a:r>
            <a:endParaRPr lang="en-US" sz="4000" b="1" dirty="0"/>
          </a:p>
        </p:txBody>
      </p:sp>
      <p:cxnSp>
        <p:nvCxnSpPr>
          <p:cNvPr id="6" name="Straight Connector 5"/>
          <p:cNvCxnSpPr/>
          <p:nvPr/>
        </p:nvCxnSpPr>
        <p:spPr>
          <a:xfrm>
            <a:off x="381000" y="4050268"/>
            <a:ext cx="8305800" cy="0"/>
          </a:xfrm>
          <a:prstGeom prst="line">
            <a:avLst/>
          </a:prstGeom>
          <a:ln w="5715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981200" y="3669268"/>
            <a:ext cx="0" cy="3693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495800" y="3657600"/>
            <a:ext cx="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696200" y="3733800"/>
            <a:ext cx="0" cy="3048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057400" y="3505200"/>
            <a:ext cx="2362200" cy="461665"/>
          </a:xfrm>
          <a:prstGeom prst="rect">
            <a:avLst/>
          </a:prstGeom>
        </p:spPr>
        <p:style>
          <a:lnRef idx="0">
            <a:schemeClr val="dk1"/>
          </a:lnRef>
          <a:fillRef idx="3">
            <a:schemeClr val="dk1"/>
          </a:fillRef>
          <a:effectRef idx="3">
            <a:schemeClr val="dk1"/>
          </a:effectRef>
          <a:fontRef idx="minor">
            <a:schemeClr val="lt1"/>
          </a:fontRef>
        </p:style>
        <p:txBody>
          <a:bodyPr wrap="square" rtlCol="0">
            <a:spAutoFit/>
          </a:bodyPr>
          <a:lstStyle/>
          <a:p>
            <a:pPr algn="ctr"/>
            <a:r>
              <a:rPr lang="en-US" sz="2400" b="1" dirty="0" smtClean="0"/>
              <a:t>7 yr. Tribulation</a:t>
            </a:r>
            <a:endParaRPr lang="en-US" sz="2400" b="1" dirty="0"/>
          </a:p>
        </p:txBody>
      </p:sp>
      <p:sp>
        <p:nvSpPr>
          <p:cNvPr id="17" name="Isosceles Triangle 16"/>
          <p:cNvSpPr/>
          <p:nvPr/>
        </p:nvSpPr>
        <p:spPr>
          <a:xfrm>
            <a:off x="381000" y="3581400"/>
            <a:ext cx="1524000" cy="381000"/>
          </a:xfrm>
          <a:prstGeom prst="triangle">
            <a:avLst>
              <a:gd name="adj" fmla="val 100000"/>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8" name="TextBox 17"/>
          <p:cNvSpPr txBox="1"/>
          <p:nvPr/>
        </p:nvSpPr>
        <p:spPr>
          <a:xfrm rot="20769957">
            <a:off x="71424" y="3037542"/>
            <a:ext cx="1925422" cy="830997"/>
          </a:xfrm>
          <a:prstGeom prst="rect">
            <a:avLst/>
          </a:prstGeom>
          <a:noFill/>
        </p:spPr>
        <p:txBody>
          <a:bodyPr wrap="square" rtlCol="0">
            <a:spAutoFit/>
          </a:bodyPr>
          <a:lstStyle/>
          <a:p>
            <a:pPr algn="ctr"/>
            <a:r>
              <a:rPr lang="en-US" sz="2400" dirty="0" smtClean="0"/>
              <a:t>Increasing</a:t>
            </a:r>
          </a:p>
          <a:p>
            <a:pPr algn="ctr"/>
            <a:r>
              <a:rPr lang="en-US" sz="2400" dirty="0" smtClean="0"/>
              <a:t>“Birth Pains”</a:t>
            </a:r>
            <a:endParaRPr lang="en-US" sz="2400" dirty="0"/>
          </a:p>
        </p:txBody>
      </p:sp>
      <p:sp>
        <p:nvSpPr>
          <p:cNvPr id="19" name="Right Arrow 18"/>
          <p:cNvSpPr/>
          <p:nvPr/>
        </p:nvSpPr>
        <p:spPr>
          <a:xfrm rot="16200000">
            <a:off x="876300" y="2400300"/>
            <a:ext cx="1676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838200" y="838200"/>
            <a:ext cx="1981200"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b="1" dirty="0" smtClean="0"/>
              <a:t>Judgment of Believers</a:t>
            </a:r>
            <a:endParaRPr lang="en-US" sz="2400" b="1" dirty="0"/>
          </a:p>
        </p:txBody>
      </p:sp>
      <p:sp>
        <p:nvSpPr>
          <p:cNvPr id="22" name="TextBox 21"/>
          <p:cNvSpPr txBox="1"/>
          <p:nvPr/>
        </p:nvSpPr>
        <p:spPr>
          <a:xfrm>
            <a:off x="3276600" y="2590800"/>
            <a:ext cx="1143000" cy="830997"/>
          </a:xfrm>
          <a:prstGeom prst="rect">
            <a:avLst/>
          </a:prstGeom>
          <a:noFill/>
        </p:spPr>
        <p:txBody>
          <a:bodyPr wrap="square" rtlCol="0">
            <a:spAutoFit/>
          </a:bodyPr>
          <a:lstStyle/>
          <a:p>
            <a:pPr algn="r"/>
            <a:r>
              <a:rPr lang="en-US" sz="2400" dirty="0" smtClean="0"/>
              <a:t>War &amp;</a:t>
            </a:r>
          </a:p>
          <a:p>
            <a:pPr algn="r"/>
            <a:r>
              <a:rPr lang="en-US" sz="2400" dirty="0" smtClean="0"/>
              <a:t>Wrath</a:t>
            </a:r>
            <a:endParaRPr lang="en-US" sz="2400" dirty="0"/>
          </a:p>
        </p:txBody>
      </p:sp>
      <p:sp>
        <p:nvSpPr>
          <p:cNvPr id="25" name="TextBox 24"/>
          <p:cNvSpPr txBox="1"/>
          <p:nvPr/>
        </p:nvSpPr>
        <p:spPr>
          <a:xfrm>
            <a:off x="4572000" y="3505200"/>
            <a:ext cx="3048000" cy="457200"/>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en-US" sz="2400" b="1" dirty="0" smtClean="0"/>
              <a:t>The Millennium</a:t>
            </a:r>
            <a:endParaRPr lang="en-US" sz="2400" b="1" dirty="0"/>
          </a:p>
        </p:txBody>
      </p:sp>
      <p:sp>
        <p:nvSpPr>
          <p:cNvPr id="27" name="TextBox 26"/>
          <p:cNvSpPr txBox="1"/>
          <p:nvPr/>
        </p:nvSpPr>
        <p:spPr>
          <a:xfrm>
            <a:off x="3581400" y="845403"/>
            <a:ext cx="1981200"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b="1" dirty="0" smtClean="0"/>
              <a:t>Judgment</a:t>
            </a:r>
          </a:p>
          <a:p>
            <a:pPr algn="ctr"/>
            <a:r>
              <a:rPr lang="en-US" sz="2400" b="1" dirty="0" smtClean="0"/>
              <a:t>Of Gentiles </a:t>
            </a:r>
            <a:endParaRPr lang="en-US" sz="2400" b="1" dirty="0"/>
          </a:p>
        </p:txBody>
      </p:sp>
      <p:sp>
        <p:nvSpPr>
          <p:cNvPr id="29" name="TextBox 28"/>
          <p:cNvSpPr txBox="1"/>
          <p:nvPr/>
        </p:nvSpPr>
        <p:spPr>
          <a:xfrm>
            <a:off x="6705600" y="838200"/>
            <a:ext cx="1981200"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b="1" dirty="0" smtClean="0"/>
              <a:t>Judgment of Wicked Dead</a:t>
            </a:r>
            <a:endParaRPr lang="en-US" sz="2400" b="1" dirty="0"/>
          </a:p>
        </p:txBody>
      </p:sp>
      <p:sp>
        <p:nvSpPr>
          <p:cNvPr id="32" name="TextBox 31"/>
          <p:cNvSpPr txBox="1"/>
          <p:nvPr/>
        </p:nvSpPr>
        <p:spPr>
          <a:xfrm>
            <a:off x="457200" y="4191000"/>
            <a:ext cx="8382000" cy="1569660"/>
          </a:xfrm>
          <a:prstGeom prst="rect">
            <a:avLst/>
          </a:prstGeom>
          <a:noFill/>
        </p:spPr>
        <p:txBody>
          <a:bodyPr wrap="square" rtlCol="0">
            <a:spAutoFit/>
          </a:bodyPr>
          <a:lstStyle/>
          <a:p>
            <a:r>
              <a:rPr lang="en-US" sz="2400" dirty="0" smtClean="0"/>
              <a:t>“For we must all appear before the judgment seat of Christ, that each one may receive what is due him for the things done while in the body, whether good or bad.”</a:t>
            </a:r>
          </a:p>
          <a:p>
            <a:pPr algn="r"/>
            <a:r>
              <a:rPr lang="en-US" sz="2400" b="1" dirty="0" smtClean="0"/>
              <a:t>2 Corinthians 5:10</a:t>
            </a:r>
            <a:endParaRPr lang="en-US" sz="2400" b="1" dirty="0"/>
          </a:p>
        </p:txBody>
      </p:sp>
      <p:sp>
        <p:nvSpPr>
          <p:cNvPr id="33" name="TextBox 32"/>
          <p:cNvSpPr txBox="1"/>
          <p:nvPr/>
        </p:nvSpPr>
        <p:spPr>
          <a:xfrm>
            <a:off x="7848600" y="2362200"/>
            <a:ext cx="1219200" cy="1569660"/>
          </a:xfrm>
          <a:prstGeom prst="rect">
            <a:avLst/>
          </a:prstGeom>
          <a:solidFill>
            <a:srgbClr val="FFFF00"/>
          </a:solidFill>
          <a:effectLst>
            <a:glow rad="228600">
              <a:srgbClr val="FFFF00">
                <a:alpha val="40000"/>
              </a:srgbClr>
            </a:glow>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New Heaven &amp; New Earth</a:t>
            </a:r>
            <a:endParaRPr lang="en-US" sz="2400" dirty="0"/>
          </a:p>
        </p:txBody>
      </p:sp>
      <p:sp>
        <p:nvSpPr>
          <p:cNvPr id="36" name="Right Arrow 35"/>
          <p:cNvSpPr/>
          <p:nvPr/>
        </p:nvSpPr>
        <p:spPr>
          <a:xfrm rot="5400000">
            <a:off x="3619500" y="2400300"/>
            <a:ext cx="1676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ight Arrow 40"/>
          <p:cNvSpPr/>
          <p:nvPr/>
        </p:nvSpPr>
        <p:spPr>
          <a:xfrm rot="5400000">
            <a:off x="6819900" y="2400300"/>
            <a:ext cx="1676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Nature of “Rewards.”</a:t>
            </a:r>
            <a:endParaRPr lang="en-US" b="1" dirty="0"/>
          </a:p>
        </p:txBody>
      </p:sp>
      <p:sp>
        <p:nvSpPr>
          <p:cNvPr id="3" name="Content Placeholder 2"/>
          <p:cNvSpPr>
            <a:spLocks noGrp="1"/>
          </p:cNvSpPr>
          <p:nvPr>
            <p:ph idx="1"/>
          </p:nvPr>
        </p:nvSpPr>
        <p:spPr>
          <a:xfrm>
            <a:off x="457200" y="1600200"/>
            <a:ext cx="8229600" cy="4038599"/>
          </a:xfrm>
        </p:spPr>
        <p:txBody>
          <a:bodyPr>
            <a:normAutofit fontScale="77500" lnSpcReduction="20000"/>
          </a:bodyPr>
          <a:lstStyle/>
          <a:p>
            <a:pPr marL="0" indent="0">
              <a:buNone/>
            </a:pPr>
            <a:r>
              <a:rPr lang="en-US" sz="3600" dirty="0" smtClean="0"/>
              <a:t>“For no one can lay any foundation other than the one already laid, which is Jesus Christ. </a:t>
            </a:r>
            <a:r>
              <a:rPr lang="en-US" sz="3600" baseline="30000" dirty="0" smtClean="0"/>
              <a:t>12 </a:t>
            </a:r>
            <a:r>
              <a:rPr lang="en-US" sz="3600" dirty="0" smtClean="0"/>
              <a:t>If any man builds on this foundation using gold, silver, costly stones, wood, hay or straw, </a:t>
            </a:r>
            <a:r>
              <a:rPr lang="en-US" sz="3600" baseline="30000" dirty="0" smtClean="0"/>
              <a:t>13 </a:t>
            </a:r>
            <a:r>
              <a:rPr lang="en-US" sz="3600" dirty="0" smtClean="0"/>
              <a:t>his work will be shown for what it is, because the Day will bring it to light. It will be revealed with fire, and the fire will test the quality of each man’s work. </a:t>
            </a:r>
            <a:r>
              <a:rPr lang="en-US" sz="3600" baseline="30000" dirty="0" smtClean="0"/>
              <a:t>14 </a:t>
            </a:r>
            <a:r>
              <a:rPr lang="en-US" sz="3600" dirty="0" smtClean="0"/>
              <a:t>If what he has built survives, he will receive his reward. </a:t>
            </a:r>
            <a:r>
              <a:rPr lang="en-US" sz="3600" baseline="30000" dirty="0" smtClean="0"/>
              <a:t>15 </a:t>
            </a:r>
            <a:r>
              <a:rPr lang="en-US" sz="3600" dirty="0" smtClean="0"/>
              <a:t>If it is burned up, he will suffer loss; he himself will be saved, but only as one escaping through the flames.”</a:t>
            </a:r>
          </a:p>
          <a:p>
            <a:pPr marL="0" indent="0" algn="r">
              <a:buNone/>
            </a:pPr>
            <a:r>
              <a:rPr lang="en-US" sz="3600" b="1" dirty="0" smtClean="0"/>
              <a:t>1 Corinthians 3:11-15</a:t>
            </a:r>
          </a:p>
        </p:txBody>
      </p:sp>
      <p:cxnSp>
        <p:nvCxnSpPr>
          <p:cNvPr id="7" name="Straight Connector 6"/>
          <p:cNvCxnSpPr/>
          <p:nvPr/>
        </p:nvCxnSpPr>
        <p:spPr>
          <a:xfrm>
            <a:off x="457200" y="1295400"/>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6th-Seal-Sun-black-Red-Moon.jpg"/>
          <p:cNvPicPr>
            <a:picLocks noChangeAspect="1"/>
          </p:cNvPicPr>
          <p:nvPr/>
        </p:nvPicPr>
        <p:blipFill>
          <a:blip r:embed="rId2" cstate="print"/>
          <a:stretch>
            <a:fillRect/>
          </a:stretch>
        </p:blipFill>
        <p:spPr>
          <a:xfrm>
            <a:off x="0" y="0"/>
            <a:ext cx="9144000" cy="6849979"/>
          </a:xfrm>
          <a:prstGeom prst="rect">
            <a:avLst/>
          </a:prstGeom>
        </p:spPr>
      </p:pic>
      <p:sp>
        <p:nvSpPr>
          <p:cNvPr id="2" name="Title 1"/>
          <p:cNvSpPr>
            <a:spLocks noGrp="1"/>
          </p:cNvSpPr>
          <p:nvPr>
            <p:ph type="ctrTitle"/>
          </p:nvPr>
        </p:nvSpPr>
        <p:spPr>
          <a:xfrm>
            <a:off x="0" y="2057400"/>
            <a:ext cx="5791200" cy="2209800"/>
          </a:xfrm>
        </p:spPr>
        <p:txBody>
          <a:bodyPr/>
          <a:lstStyle/>
          <a:p>
            <a:pPr algn="l"/>
            <a:r>
              <a:rPr lang="en-US" dirty="0" smtClean="0">
                <a:solidFill>
                  <a:schemeClr val="bg1"/>
                </a:solidFill>
              </a:rPr>
              <a:t>5. The New Creation</a:t>
            </a:r>
            <a:endParaRPr lang="en-US" dirty="0">
              <a:solidFill>
                <a:schemeClr val="bg1"/>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New Heaven &amp; Earth</a:t>
            </a:r>
            <a:endParaRPr lang="en-US" b="1" dirty="0"/>
          </a:p>
        </p:txBody>
      </p:sp>
      <p:sp>
        <p:nvSpPr>
          <p:cNvPr id="3" name="Content Placeholder 2"/>
          <p:cNvSpPr>
            <a:spLocks noGrp="1"/>
          </p:cNvSpPr>
          <p:nvPr>
            <p:ph idx="1"/>
          </p:nvPr>
        </p:nvSpPr>
        <p:spPr>
          <a:xfrm>
            <a:off x="457200" y="1600200"/>
            <a:ext cx="8229600" cy="4038599"/>
          </a:xfrm>
        </p:spPr>
        <p:txBody>
          <a:bodyPr>
            <a:normAutofit fontScale="77500" lnSpcReduction="20000"/>
          </a:bodyPr>
          <a:lstStyle/>
          <a:p>
            <a:pPr marL="0" indent="0">
              <a:buNone/>
            </a:pPr>
            <a:r>
              <a:rPr lang="en-US" dirty="0" smtClean="0"/>
              <a:t>“Then I saw a new heaven and a new earth, for the first heaven and the first earth had passed away, and there was no longer any sea. </a:t>
            </a:r>
            <a:r>
              <a:rPr lang="en-US" baseline="30000" dirty="0" smtClean="0"/>
              <a:t>2 </a:t>
            </a:r>
            <a:r>
              <a:rPr lang="en-US" dirty="0" smtClean="0"/>
              <a:t>I saw the Holy City, the new Jerusalem, coming down out of heaven from God, prepared as a bride beautifully dressed for her husband. </a:t>
            </a:r>
            <a:r>
              <a:rPr lang="en-US" baseline="30000" dirty="0" smtClean="0"/>
              <a:t>3 </a:t>
            </a:r>
            <a:r>
              <a:rPr lang="en-US" dirty="0" smtClean="0"/>
              <a:t>And I heard a loud voice from the throne saying, “Now the dwelling of God is with men, and he will live with them. They will be his people, and God himself will be with them and be their God. </a:t>
            </a:r>
            <a:r>
              <a:rPr lang="en-US" baseline="30000" dirty="0" smtClean="0"/>
              <a:t>4 </a:t>
            </a:r>
            <a:r>
              <a:rPr lang="en-US" dirty="0" smtClean="0"/>
              <a:t>He will wipe every tear from their eyes. There will be no more death or mourning or crying or pain, for the old order of things has passed away.”</a:t>
            </a:r>
          </a:p>
          <a:p>
            <a:pPr marL="0" indent="0" algn="r">
              <a:buNone/>
            </a:pPr>
            <a:r>
              <a:rPr lang="en-US" sz="3600" b="1" dirty="0" smtClean="0"/>
              <a:t>Revelation 21:1-4</a:t>
            </a:r>
          </a:p>
        </p:txBody>
      </p:sp>
      <p:cxnSp>
        <p:nvCxnSpPr>
          <p:cNvPr id="7" name="Straight Connector 6"/>
          <p:cNvCxnSpPr/>
          <p:nvPr/>
        </p:nvCxnSpPr>
        <p:spPr>
          <a:xfrm>
            <a:off x="457200" y="1295400"/>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WON’T Be in the New Creation</a:t>
            </a:r>
            <a:endParaRPr lang="en-US" b="1" dirty="0"/>
          </a:p>
        </p:txBody>
      </p:sp>
      <p:sp>
        <p:nvSpPr>
          <p:cNvPr id="3" name="Content Placeholder 2"/>
          <p:cNvSpPr>
            <a:spLocks noGrp="1"/>
          </p:cNvSpPr>
          <p:nvPr>
            <p:ph idx="1"/>
          </p:nvPr>
        </p:nvSpPr>
        <p:spPr>
          <a:xfrm>
            <a:off x="457200" y="1600200"/>
            <a:ext cx="8229600" cy="4038599"/>
          </a:xfrm>
        </p:spPr>
        <p:txBody>
          <a:bodyPr>
            <a:normAutofit fontScale="85000" lnSpcReduction="20000"/>
          </a:bodyPr>
          <a:lstStyle/>
          <a:p>
            <a:pPr marL="0" indent="0">
              <a:buNone/>
            </a:pPr>
            <a:r>
              <a:rPr lang="en-US" dirty="0" smtClean="0"/>
              <a:t>“Then I saw a new heaven and a new earth, for the first heaven and the first earth had passed away, and </a:t>
            </a:r>
            <a:r>
              <a:rPr lang="en-US" b="1" u="sng" dirty="0" smtClean="0"/>
              <a:t>there was no longer any sea</a:t>
            </a:r>
            <a:r>
              <a:rPr lang="en-US" dirty="0" smtClean="0"/>
              <a:t>…</a:t>
            </a:r>
            <a:r>
              <a:rPr lang="en-US" baseline="30000" dirty="0" smtClean="0"/>
              <a:t> </a:t>
            </a:r>
            <a:r>
              <a:rPr lang="en-US" dirty="0" smtClean="0"/>
              <a:t>He will wipe every tear from their eyes. There will be </a:t>
            </a:r>
            <a:r>
              <a:rPr lang="en-US" b="1" u="sng" dirty="0" smtClean="0"/>
              <a:t>no more death or mourning or crying or pain</a:t>
            </a:r>
            <a:r>
              <a:rPr lang="en-US" dirty="0" smtClean="0"/>
              <a:t>, for the old order of things has passed away… But </a:t>
            </a:r>
            <a:r>
              <a:rPr lang="en-US" b="1" dirty="0" smtClean="0"/>
              <a:t>the cowardly, the unbelieving, the vile, the murderers, the sexually immoral, those who practice magic arts, the idolaters and all liars</a:t>
            </a:r>
            <a:r>
              <a:rPr lang="en-US" dirty="0" smtClean="0"/>
              <a:t>—their place will be in the fiery lake of burning sulfur. This is the second death.”</a:t>
            </a:r>
          </a:p>
          <a:p>
            <a:pPr marL="0" indent="0" algn="r">
              <a:buNone/>
            </a:pPr>
            <a:r>
              <a:rPr lang="en-US" sz="3600" b="1" dirty="0" smtClean="0"/>
              <a:t>Revelation 21:1,4,8</a:t>
            </a:r>
          </a:p>
        </p:txBody>
      </p:sp>
      <p:cxnSp>
        <p:nvCxnSpPr>
          <p:cNvPr id="7" name="Straight Connector 6"/>
          <p:cNvCxnSpPr/>
          <p:nvPr/>
        </p:nvCxnSpPr>
        <p:spPr>
          <a:xfrm>
            <a:off x="457200" y="1295400"/>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WILL Be in the New Creation</a:t>
            </a:r>
            <a:endParaRPr lang="en-US" b="1" dirty="0"/>
          </a:p>
        </p:txBody>
      </p:sp>
      <p:sp>
        <p:nvSpPr>
          <p:cNvPr id="3" name="Content Placeholder 2"/>
          <p:cNvSpPr>
            <a:spLocks noGrp="1"/>
          </p:cNvSpPr>
          <p:nvPr>
            <p:ph idx="1"/>
          </p:nvPr>
        </p:nvSpPr>
        <p:spPr>
          <a:xfrm>
            <a:off x="457200" y="1600200"/>
            <a:ext cx="8229600" cy="4800600"/>
          </a:xfrm>
        </p:spPr>
        <p:txBody>
          <a:bodyPr>
            <a:normAutofit fontScale="70000" lnSpcReduction="20000"/>
          </a:bodyPr>
          <a:lstStyle/>
          <a:p>
            <a:pPr marL="0" indent="0">
              <a:buNone/>
            </a:pPr>
            <a:r>
              <a:rPr lang="en-US" dirty="0" smtClean="0"/>
              <a:t>“Then I saw a new heaven and a new earth, for the first heaven and the first earth had passed away, and there was no longer any sea…</a:t>
            </a:r>
            <a:r>
              <a:rPr lang="en-US" baseline="30000" dirty="0" smtClean="0"/>
              <a:t>  </a:t>
            </a:r>
            <a:r>
              <a:rPr lang="en-US" dirty="0" smtClean="0"/>
              <a:t>I saw the Holy City, the new Jerusalem, coming down out of heaven from God, prepared as a bride beautifully dressed for her husband. </a:t>
            </a:r>
            <a:r>
              <a:rPr lang="en-US" baseline="30000" dirty="0" smtClean="0"/>
              <a:t>3 </a:t>
            </a:r>
            <a:r>
              <a:rPr lang="en-US" dirty="0" smtClean="0"/>
              <a:t>And I heard a loud voice from the throne saying, “Now </a:t>
            </a:r>
            <a:r>
              <a:rPr lang="en-US" b="1" u="sng" dirty="0" smtClean="0"/>
              <a:t>the dwelling of God is with men, and he will live with them</a:t>
            </a:r>
            <a:r>
              <a:rPr lang="en-US" dirty="0" smtClean="0"/>
              <a:t>. They will be his people, and God himself will be with them and be their God…He said to me: “It is done. I am the Alpha and the Omega, the Beginning and the End. To him who is thirsty I will give </a:t>
            </a:r>
            <a:r>
              <a:rPr lang="en-US" b="1" u="sng" dirty="0" smtClean="0"/>
              <a:t>to drink without cost from the spring of the water of life</a:t>
            </a:r>
            <a:r>
              <a:rPr lang="en-US" dirty="0" smtClean="0"/>
              <a:t>. </a:t>
            </a:r>
            <a:r>
              <a:rPr lang="en-US" baseline="30000" dirty="0" smtClean="0"/>
              <a:t>7 </a:t>
            </a:r>
            <a:r>
              <a:rPr lang="en-US" dirty="0" smtClean="0"/>
              <a:t>He who overcomes will inherit all this, and I will be his God and he will be my son… I did not see a temple in the city, because the Lord God Almighty and the Lamb are its temple. </a:t>
            </a:r>
            <a:r>
              <a:rPr lang="en-US" baseline="30000" dirty="0" smtClean="0"/>
              <a:t>23 </a:t>
            </a:r>
            <a:r>
              <a:rPr lang="en-US" dirty="0" smtClean="0"/>
              <a:t>The city does not need the sun or the moon to shine on it, for the glory of God gives it light, and the Lamb is its lamp. </a:t>
            </a:r>
            <a:r>
              <a:rPr lang="en-US" baseline="30000" dirty="0" smtClean="0"/>
              <a:t>24 </a:t>
            </a:r>
            <a:r>
              <a:rPr lang="en-US" dirty="0" smtClean="0"/>
              <a:t>The nations will walk by its light, and the kings of the earth will bring their splendor into it.”</a:t>
            </a:r>
          </a:p>
          <a:p>
            <a:pPr marL="0" indent="0" algn="r">
              <a:buNone/>
            </a:pPr>
            <a:r>
              <a:rPr lang="en-US" sz="3600" b="1" dirty="0" smtClean="0"/>
              <a:t>Revelation 21:1,3,6-7,22-24</a:t>
            </a:r>
          </a:p>
        </p:txBody>
      </p:sp>
      <p:cxnSp>
        <p:nvCxnSpPr>
          <p:cNvPr id="7" name="Straight Connector 6"/>
          <p:cNvCxnSpPr/>
          <p:nvPr/>
        </p:nvCxnSpPr>
        <p:spPr>
          <a:xfrm>
            <a:off x="457200" y="1295400"/>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6th-Seal-Sun-black-Red-Moon.jpg"/>
          <p:cNvPicPr>
            <a:picLocks noChangeAspect="1"/>
          </p:cNvPicPr>
          <p:nvPr/>
        </p:nvPicPr>
        <p:blipFill>
          <a:blip r:embed="rId2" cstate="print"/>
          <a:stretch>
            <a:fillRect/>
          </a:stretch>
        </p:blipFill>
        <p:spPr>
          <a:xfrm>
            <a:off x="0" y="0"/>
            <a:ext cx="9144000" cy="6849979"/>
          </a:xfrm>
          <a:prstGeom prst="rect">
            <a:avLst/>
          </a:prstGeom>
        </p:spPr>
      </p:pic>
      <p:sp>
        <p:nvSpPr>
          <p:cNvPr id="2" name="Title 1"/>
          <p:cNvSpPr>
            <a:spLocks noGrp="1"/>
          </p:cNvSpPr>
          <p:nvPr>
            <p:ph type="ctrTitle"/>
          </p:nvPr>
        </p:nvSpPr>
        <p:spPr>
          <a:xfrm>
            <a:off x="0" y="2057400"/>
            <a:ext cx="5791200" cy="2209800"/>
          </a:xfrm>
        </p:spPr>
        <p:txBody>
          <a:bodyPr/>
          <a:lstStyle/>
          <a:p>
            <a:pPr algn="l"/>
            <a:r>
              <a:rPr lang="en-US" dirty="0" smtClean="0">
                <a:solidFill>
                  <a:schemeClr val="bg1"/>
                </a:solidFill>
              </a:rPr>
              <a:t>An Overview </a:t>
            </a:r>
            <a:br>
              <a:rPr lang="en-US" dirty="0" smtClean="0">
                <a:solidFill>
                  <a:schemeClr val="bg1"/>
                </a:solidFill>
              </a:rPr>
            </a:br>
            <a:r>
              <a:rPr lang="en-US" dirty="0" smtClean="0">
                <a:solidFill>
                  <a:schemeClr val="bg1"/>
                </a:solidFill>
              </a:rPr>
              <a:t>of Revelation</a:t>
            </a:r>
            <a:endParaRPr lang="en-US"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Revelation 20:3,4,6</a:t>
            </a:r>
            <a:endParaRPr lang="en-US" b="1" dirty="0"/>
          </a:p>
        </p:txBody>
      </p:sp>
      <p:sp>
        <p:nvSpPr>
          <p:cNvPr id="3" name="Content Placeholder 2"/>
          <p:cNvSpPr>
            <a:spLocks noGrp="1"/>
          </p:cNvSpPr>
          <p:nvPr>
            <p:ph idx="1"/>
          </p:nvPr>
        </p:nvSpPr>
        <p:spPr>
          <a:xfrm>
            <a:off x="457200" y="1600200"/>
            <a:ext cx="8229600" cy="4038599"/>
          </a:xfrm>
        </p:spPr>
        <p:txBody>
          <a:bodyPr>
            <a:normAutofit fontScale="92500" lnSpcReduction="10000"/>
          </a:bodyPr>
          <a:lstStyle/>
          <a:p>
            <a:pPr marL="0" indent="0">
              <a:buNone/>
            </a:pPr>
            <a:r>
              <a:rPr lang="en-US" sz="3600" dirty="0" smtClean="0"/>
              <a:t>“He seized the dragon, that ancient serpent, who is the devil, or Satan, and bound him for </a:t>
            </a:r>
            <a:r>
              <a:rPr lang="en-US" sz="3600" b="1" u="sng" dirty="0" smtClean="0"/>
              <a:t>a thousand years</a:t>
            </a:r>
            <a:r>
              <a:rPr lang="en-US" sz="3600" dirty="0" smtClean="0"/>
              <a:t>… And I saw the souls of those who had been beheaded because of their testimony for Jesus… They came to life and reigned with Christ </a:t>
            </a:r>
            <a:r>
              <a:rPr lang="en-US" sz="3600" b="1" u="sng" dirty="0" smtClean="0"/>
              <a:t>a thousand years</a:t>
            </a:r>
            <a:r>
              <a:rPr lang="en-US" sz="3600" dirty="0" smtClean="0"/>
              <a:t>… they will be priests of God and of Christ and will reign with him for </a:t>
            </a:r>
            <a:r>
              <a:rPr lang="en-US" sz="3600" b="1" u="sng" dirty="0" smtClean="0"/>
              <a:t>a thousand years</a:t>
            </a:r>
            <a:r>
              <a:rPr lang="en-US" sz="3600" dirty="0" smtClean="0"/>
              <a:t>.”</a:t>
            </a:r>
            <a:endParaRPr lang="en-US" sz="3600" b="1" i="1" dirty="0" smtClean="0"/>
          </a:p>
        </p:txBody>
      </p:sp>
      <p:cxnSp>
        <p:nvCxnSpPr>
          <p:cNvPr id="7" name="Straight Connector 6"/>
          <p:cNvCxnSpPr/>
          <p:nvPr/>
        </p:nvCxnSpPr>
        <p:spPr>
          <a:xfrm>
            <a:off x="457200" y="1295400"/>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Revelation 1:1-3</a:t>
            </a:r>
            <a:endParaRPr lang="en-US" b="1" dirty="0"/>
          </a:p>
        </p:txBody>
      </p:sp>
      <p:sp>
        <p:nvSpPr>
          <p:cNvPr id="3" name="Content Placeholder 2"/>
          <p:cNvSpPr>
            <a:spLocks noGrp="1"/>
          </p:cNvSpPr>
          <p:nvPr>
            <p:ph idx="1"/>
          </p:nvPr>
        </p:nvSpPr>
        <p:spPr>
          <a:xfrm>
            <a:off x="457200" y="1600200"/>
            <a:ext cx="8229600" cy="4038599"/>
          </a:xfrm>
        </p:spPr>
        <p:txBody>
          <a:bodyPr>
            <a:normAutofit fontScale="92500" lnSpcReduction="20000"/>
          </a:bodyPr>
          <a:lstStyle/>
          <a:p>
            <a:pPr marL="0" indent="0">
              <a:buNone/>
            </a:pPr>
            <a:r>
              <a:rPr lang="en-US" sz="3600" dirty="0" smtClean="0"/>
              <a:t>“The revelation of Jesus Christ, which God gave him to show his servants what must soon take place. He made it known by sending his angel to his servant John, who testifies to everything he saw- that is, the word of God and the testimony of Jesus Christ. Blessed is the one who reads the words of this prophecy, and blessed are those who hear it and take to heart what is written in it, because the time is near.”</a:t>
            </a:r>
            <a:endParaRPr lang="en-US" sz="3600" b="1" i="1" dirty="0" smtClean="0"/>
          </a:p>
        </p:txBody>
      </p:sp>
      <p:cxnSp>
        <p:nvCxnSpPr>
          <p:cNvPr id="7" name="Straight Connector 6"/>
          <p:cNvCxnSpPr/>
          <p:nvPr/>
        </p:nvCxnSpPr>
        <p:spPr>
          <a:xfrm>
            <a:off x="457200" y="1295400"/>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Revelation 1:5,7</a:t>
            </a:r>
            <a:endParaRPr lang="en-US" b="1" dirty="0"/>
          </a:p>
        </p:txBody>
      </p:sp>
      <p:sp>
        <p:nvSpPr>
          <p:cNvPr id="3" name="Content Placeholder 2"/>
          <p:cNvSpPr>
            <a:spLocks noGrp="1"/>
          </p:cNvSpPr>
          <p:nvPr>
            <p:ph idx="1"/>
          </p:nvPr>
        </p:nvSpPr>
        <p:spPr>
          <a:xfrm>
            <a:off x="457200" y="1600200"/>
            <a:ext cx="8229600" cy="4038599"/>
          </a:xfrm>
        </p:spPr>
        <p:txBody>
          <a:bodyPr>
            <a:normAutofit/>
          </a:bodyPr>
          <a:lstStyle/>
          <a:p>
            <a:pPr marL="0" indent="0">
              <a:buNone/>
            </a:pPr>
            <a:r>
              <a:rPr lang="en-US" sz="3600" dirty="0" smtClean="0"/>
              <a:t>“Jesus Christ, who is the faithful witness, the firstborn from the dead, and the ruler of the kings of the earth… Look, he is coming with the clouds, and every eye will see him, even those who pierced him; and all the peoples of the earth will mourn because of him.”</a:t>
            </a:r>
            <a:endParaRPr lang="en-US" sz="3600" b="1" i="1" dirty="0" smtClean="0"/>
          </a:p>
        </p:txBody>
      </p:sp>
      <p:cxnSp>
        <p:nvCxnSpPr>
          <p:cNvPr id="7" name="Straight Connector 6"/>
          <p:cNvCxnSpPr/>
          <p:nvPr/>
        </p:nvCxnSpPr>
        <p:spPr>
          <a:xfrm>
            <a:off x="457200" y="1295400"/>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Revelation 5:5,13</a:t>
            </a:r>
            <a:endParaRPr lang="en-US" b="1" dirty="0"/>
          </a:p>
        </p:txBody>
      </p:sp>
      <p:sp>
        <p:nvSpPr>
          <p:cNvPr id="3" name="Content Placeholder 2"/>
          <p:cNvSpPr>
            <a:spLocks noGrp="1"/>
          </p:cNvSpPr>
          <p:nvPr>
            <p:ph idx="1"/>
          </p:nvPr>
        </p:nvSpPr>
        <p:spPr>
          <a:xfrm>
            <a:off x="457200" y="1600200"/>
            <a:ext cx="8229600" cy="4038599"/>
          </a:xfrm>
        </p:spPr>
        <p:txBody>
          <a:bodyPr>
            <a:normAutofit/>
          </a:bodyPr>
          <a:lstStyle/>
          <a:p>
            <a:pPr marL="0" indent="0">
              <a:buNone/>
            </a:pPr>
            <a:r>
              <a:rPr lang="en-US" sz="3600" dirty="0" smtClean="0"/>
              <a:t>“See, the Lion of the tribe of Judah, the Root of David, has triumphed. He is able to open the scroll and its seven seals… ‘To him who sits on the throne and to the Lamb be praise and honor and glory and power.’ ” </a:t>
            </a:r>
            <a:endParaRPr lang="en-US" sz="3600" b="1" i="1" dirty="0" smtClean="0"/>
          </a:p>
        </p:txBody>
      </p:sp>
      <p:cxnSp>
        <p:nvCxnSpPr>
          <p:cNvPr id="7" name="Straight Connector 6"/>
          <p:cNvCxnSpPr/>
          <p:nvPr/>
        </p:nvCxnSpPr>
        <p:spPr>
          <a:xfrm>
            <a:off x="457200" y="1295400"/>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pic>
        <p:nvPicPr>
          <p:cNvPr id="5" name="Picture 4" descr="7 Seals on Scroll.jpg"/>
          <p:cNvPicPr>
            <a:picLocks noChangeAspect="1"/>
          </p:cNvPicPr>
          <p:nvPr/>
        </p:nvPicPr>
        <p:blipFill>
          <a:blip r:embed="rId2" cstate="print"/>
          <a:stretch>
            <a:fillRect/>
          </a:stretch>
        </p:blipFill>
        <p:spPr>
          <a:xfrm>
            <a:off x="2509392" y="4572000"/>
            <a:ext cx="6406008" cy="1780870"/>
          </a:xfrm>
          <a:prstGeom prst="rect">
            <a:avLst/>
          </a:prstGeom>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Matthew 24:36</a:t>
            </a:r>
            <a:endParaRPr lang="en-US" b="1" dirty="0"/>
          </a:p>
        </p:txBody>
      </p:sp>
      <p:sp>
        <p:nvSpPr>
          <p:cNvPr id="3" name="Content Placeholder 2"/>
          <p:cNvSpPr>
            <a:spLocks noGrp="1"/>
          </p:cNvSpPr>
          <p:nvPr>
            <p:ph idx="1"/>
          </p:nvPr>
        </p:nvSpPr>
        <p:spPr>
          <a:xfrm>
            <a:off x="457200" y="1600200"/>
            <a:ext cx="8229600" cy="4038599"/>
          </a:xfrm>
        </p:spPr>
        <p:txBody>
          <a:bodyPr>
            <a:normAutofit/>
          </a:bodyPr>
          <a:lstStyle/>
          <a:p>
            <a:pPr marL="0" indent="0">
              <a:buNone/>
            </a:pPr>
            <a:r>
              <a:rPr lang="en-US" sz="3600" dirty="0" smtClean="0"/>
              <a:t>“No one knows about that day or hour, not even the angels in heaven, nor the Son, but only the Father.”</a:t>
            </a:r>
            <a:endParaRPr lang="en-US" sz="3600" b="1" i="1" dirty="0" smtClean="0"/>
          </a:p>
        </p:txBody>
      </p:sp>
      <p:cxnSp>
        <p:nvCxnSpPr>
          <p:cNvPr id="7" name="Straight Connector 6"/>
          <p:cNvCxnSpPr/>
          <p:nvPr/>
        </p:nvCxnSpPr>
        <p:spPr>
          <a:xfrm>
            <a:off x="457200" y="1295400"/>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pic>
        <p:nvPicPr>
          <p:cNvPr id="5" name="Picture 4" descr="7 Seals on Scroll.jpg"/>
          <p:cNvPicPr>
            <a:picLocks noChangeAspect="1"/>
          </p:cNvPicPr>
          <p:nvPr/>
        </p:nvPicPr>
        <p:blipFill>
          <a:blip r:embed="rId2" cstate="print"/>
          <a:stretch>
            <a:fillRect/>
          </a:stretch>
        </p:blipFill>
        <p:spPr>
          <a:xfrm>
            <a:off x="2438400" y="3962400"/>
            <a:ext cx="6406008" cy="1780870"/>
          </a:xfrm>
          <a:prstGeom prst="rect">
            <a:avLst/>
          </a:prstGeom>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9" name="Text Box 21"/>
          <p:cNvSpPr txBox="1">
            <a:spLocks noChangeArrowheads="1"/>
          </p:cNvSpPr>
          <p:nvPr/>
        </p:nvSpPr>
        <p:spPr bwMode="auto">
          <a:xfrm>
            <a:off x="3276600" y="3276600"/>
            <a:ext cx="2735263" cy="16954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1</a:t>
            </a:r>
            <a:r>
              <a:rPr kumimoji="0" lang="en-US" sz="1100" b="0" i="0" u="none" strike="noStrike" cap="none" normalizeH="0" baseline="30000" dirty="0" smtClean="0">
                <a:ln>
                  <a:noFill/>
                </a:ln>
                <a:solidFill>
                  <a:schemeClr val="tx1"/>
                </a:solidFill>
                <a:effectLst/>
                <a:latin typeface="Calibri" pitchFamily="34" charset="0"/>
                <a:ea typeface="Calibri" pitchFamily="34" charset="0"/>
                <a:cs typeface="Times New Roman" pitchFamily="18" charset="0"/>
              </a:rPr>
              <a:t>st</a:t>
            </a: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WOE:</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tabLst/>
            </a:pPr>
            <a:r>
              <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5. Abyss</a:t>
            </a: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Locust-demons torture all people without God’s seal 5 months</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tabLst/>
            </a:pP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a:t>
            </a:r>
            <a:r>
              <a:rPr kumimoji="0" lang="en-US" sz="1100" b="0" i="0" u="none" strike="noStrike" cap="none" normalizeH="0" baseline="30000" dirty="0" smtClean="0">
                <a:ln>
                  <a:noFill/>
                </a:ln>
                <a:solidFill>
                  <a:schemeClr val="tx1"/>
                </a:solidFill>
                <a:effectLst/>
                <a:latin typeface="Calibri" pitchFamily="34" charset="0"/>
                <a:ea typeface="Calibri" pitchFamily="34" charset="0"/>
                <a:cs typeface="Times New Roman" pitchFamily="18" charset="0"/>
              </a:rPr>
              <a:t>nd</a:t>
            </a: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WOE:</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tabLst/>
            </a:pPr>
            <a:r>
              <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6.    Army</a:t>
            </a: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200 million mounted (demonic) troops kill 1/3 mankind</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tabLst/>
            </a:pP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3</a:t>
            </a:r>
            <a:r>
              <a:rPr kumimoji="0" lang="en-US" sz="1100" b="0" i="0" u="none" strike="noStrike" cap="none" normalizeH="0" baseline="30000" dirty="0" smtClean="0">
                <a:ln>
                  <a:noFill/>
                </a:ln>
                <a:solidFill>
                  <a:schemeClr val="tx1"/>
                </a:solidFill>
                <a:effectLst/>
                <a:latin typeface="Calibri" pitchFamily="34" charset="0"/>
                <a:ea typeface="Calibri" pitchFamily="34" charset="0"/>
                <a:cs typeface="Times New Roman" pitchFamily="18" charset="0"/>
              </a:rPr>
              <a:t>rd</a:t>
            </a: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WOE:</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tabLst/>
            </a:pPr>
            <a:r>
              <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7.    Temple</a:t>
            </a: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heaven opened, voices: “the kingdom of Christ has come.”</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8" name="Text Box 20"/>
          <p:cNvSpPr txBox="1">
            <a:spLocks noChangeArrowheads="1"/>
          </p:cNvSpPr>
          <p:nvPr/>
        </p:nvSpPr>
        <p:spPr bwMode="auto">
          <a:xfrm>
            <a:off x="41275" y="1676400"/>
            <a:ext cx="2711450" cy="174307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228600" marR="0" lvl="0" indent="-228600" algn="l" defTabSz="914400" rtl="0" eaLnBrk="1" fontAlgn="base" latinLnBrk="0" hangingPunct="1">
              <a:lnSpc>
                <a:spcPct val="100000"/>
              </a:lnSpc>
              <a:spcBef>
                <a:spcPct val="0"/>
              </a:spcBef>
              <a:spcAft>
                <a:spcPct val="0"/>
              </a:spcAft>
              <a:buClrTx/>
              <a:buSzTx/>
              <a:buFont typeface="+mj-lt"/>
              <a:buAutoNum type="arabicPeriod"/>
              <a:tabLst/>
            </a:pP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White horse – </a:t>
            </a:r>
            <a:r>
              <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Antichrist</a:t>
            </a: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conquest – “False </a:t>
            </a:r>
            <a:r>
              <a:rPr kumimoji="0" lang="en-US" sz="11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Christs</a:t>
            </a: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and false prophets will appear… to deceive” (Matt. 24:24)</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Red horse – </a:t>
            </a:r>
            <a:r>
              <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War</a:t>
            </a: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sword to slay – “Nation will rise v. nation” (Matt. 24:7)</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Black horse – </a:t>
            </a:r>
            <a:r>
              <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Famine</a:t>
            </a: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scales, inflation “There will be famines” (Matt. 24:7)</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Pale horse – </a:t>
            </a:r>
            <a:r>
              <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Disease</a:t>
            </a: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¼ of people die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70" name="Text Box 22"/>
          <p:cNvSpPr txBox="1">
            <a:spLocks noChangeArrowheads="1"/>
          </p:cNvSpPr>
          <p:nvPr/>
        </p:nvSpPr>
        <p:spPr bwMode="auto">
          <a:xfrm>
            <a:off x="41275" y="1146175"/>
            <a:ext cx="2711450" cy="47783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7 Seals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78" name="Text Box 30"/>
          <p:cNvSpPr txBox="1">
            <a:spLocks noChangeArrowheads="1"/>
          </p:cNvSpPr>
          <p:nvPr/>
        </p:nvSpPr>
        <p:spPr bwMode="auto">
          <a:xfrm>
            <a:off x="3276600" y="1560513"/>
            <a:ext cx="2735263" cy="477837"/>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7 Trumpets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77" name="Text Box 29"/>
          <p:cNvSpPr txBox="1">
            <a:spLocks noChangeArrowheads="1"/>
          </p:cNvSpPr>
          <p:nvPr/>
        </p:nvSpPr>
        <p:spPr bwMode="auto">
          <a:xfrm>
            <a:off x="6405563" y="533400"/>
            <a:ext cx="2738437" cy="477838"/>
          </a:xfrm>
          <a:prstGeom prst="rect">
            <a:avLst/>
          </a:prstGeom>
          <a:solidFill>
            <a:srgbClr val="7F7F7F"/>
          </a:solidFill>
          <a:ln w="381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(ALL)</a:t>
            </a:r>
            <a:r>
              <a:rPr kumimoji="0" lang="en-US" sz="20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a:t>
            </a:r>
            <a:r>
              <a:rPr kumimoji="0" lang="en-US" sz="26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7 Bowls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7" name="Text Box 19"/>
          <p:cNvSpPr txBox="1">
            <a:spLocks noChangeArrowheads="1"/>
          </p:cNvSpPr>
          <p:nvPr/>
        </p:nvSpPr>
        <p:spPr bwMode="auto">
          <a:xfrm>
            <a:off x="3276600" y="1447800"/>
            <a:ext cx="2735263" cy="13716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228600" marR="0" lvl="0" indent="-228600" algn="l" defTabSz="914400" rtl="0" eaLnBrk="1" fontAlgn="base" latinLnBrk="0" hangingPunct="1">
              <a:lnSpc>
                <a:spcPct val="100000"/>
              </a:lnSpc>
              <a:spcBef>
                <a:spcPct val="0"/>
              </a:spcBef>
              <a:spcAft>
                <a:spcPct val="0"/>
              </a:spcAft>
              <a:buClrTx/>
              <a:buSzTx/>
              <a:buFont typeface="+mj-lt"/>
              <a:buAutoNum type="arabicPeriod"/>
              <a:tabLst/>
            </a:pPr>
            <a:r>
              <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Earth</a:t>
            </a: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Hail, fire, blood – 1/3 trees, grass</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Sea </a:t>
            </a: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Fiery mountain turns 1/3 sea to blood killing 1/3 sea creatures &amp; ships</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Rivers &amp; Springs</a:t>
            </a: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1/3 bitter, many die</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1/3 </a:t>
            </a:r>
            <a:r>
              <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Sun</a:t>
            </a: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1/3 </a:t>
            </a:r>
            <a:r>
              <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moon</a:t>
            </a: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1/3 </a:t>
            </a:r>
            <a:r>
              <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stars</a:t>
            </a: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darkened (Joel 2:10-13)</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76" name="Text Box 28"/>
          <p:cNvSpPr txBox="1">
            <a:spLocks noChangeArrowheads="1"/>
          </p:cNvSpPr>
          <p:nvPr/>
        </p:nvSpPr>
        <p:spPr bwMode="auto">
          <a:xfrm>
            <a:off x="6553200" y="990600"/>
            <a:ext cx="2590800" cy="15843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228600" marR="0" lvl="0" indent="-228600" algn="l" defTabSz="914400" rtl="0" eaLnBrk="1" fontAlgn="base" latinLnBrk="0" hangingPunct="1">
              <a:lnSpc>
                <a:spcPct val="100000"/>
              </a:lnSpc>
              <a:spcBef>
                <a:spcPct val="0"/>
              </a:spcBef>
              <a:spcAft>
                <a:spcPct val="0"/>
              </a:spcAft>
              <a:buClrTx/>
              <a:buSzTx/>
              <a:buFont typeface="+mj-lt"/>
              <a:buAutoNum type="arabicPeriod"/>
              <a:tabLst/>
            </a:pPr>
            <a:r>
              <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Earth</a:t>
            </a: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sores on all people w/ mark of the beast (Deut. 28:15,22,27,35)</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Sea</a:t>
            </a: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All turned to blood, all creatures die (Ex. 7:19-21)</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Rivers &amp; Springs</a:t>
            </a: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All turned to blood</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Sun</a:t>
            </a: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scorches people w/ fire (Matt. 25:41; Jude 7; Is. 66:24)</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6" name="Text Box 18"/>
          <p:cNvSpPr txBox="1">
            <a:spLocks noChangeArrowheads="1"/>
          </p:cNvSpPr>
          <p:nvPr/>
        </p:nvSpPr>
        <p:spPr bwMode="auto">
          <a:xfrm>
            <a:off x="41275" y="3810000"/>
            <a:ext cx="2711450" cy="19177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228600" marR="0" lvl="0" indent="-228600" algn="l" defTabSz="914400" rtl="0" eaLnBrk="1" fontAlgn="base" latinLnBrk="0" hangingPunct="1">
              <a:lnSpc>
                <a:spcPct val="100000"/>
              </a:lnSpc>
              <a:spcBef>
                <a:spcPct val="0"/>
              </a:spcBef>
              <a:spcAft>
                <a:spcPct val="0"/>
              </a:spcAft>
              <a:buClrTx/>
              <a:buSzTx/>
              <a:buAutoNum type="arabicPeriod" startAt="5"/>
              <a:tabLst/>
            </a:pPr>
            <a:r>
              <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Martyrs</a:t>
            </a: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cry, “How long?” – “You will be  handed over to be persecuted and put to death” (Matt. 24:9)</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tabLst/>
            </a:pPr>
            <a:r>
              <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6.     Earthquake</a:t>
            </a: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sun, moon &amp; stars removed – “The sun will be darkened and the moon will not give its light” (Matt. 24:29)</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tabLst/>
            </a:pPr>
            <a:r>
              <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7.     Silence</a:t>
            </a: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30 minutes; incense rises; censer thrown on earth</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5" name="Text Box 17"/>
          <p:cNvSpPr txBox="1">
            <a:spLocks noChangeArrowheads="1"/>
          </p:cNvSpPr>
          <p:nvPr/>
        </p:nvSpPr>
        <p:spPr bwMode="auto">
          <a:xfrm>
            <a:off x="109538" y="5843587"/>
            <a:ext cx="2619375" cy="614363"/>
          </a:xfrm>
          <a:prstGeom prst="rect">
            <a:avLst/>
          </a:prstGeom>
          <a:solidFill>
            <a:srgbClr val="FFFFFF"/>
          </a:solidFill>
          <a:ln w="12700">
            <a:solidFill>
              <a:srgbClr val="000000"/>
            </a:solidFill>
            <a:prstDash val="dash"/>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“All these are the beginnings of </a:t>
            </a:r>
            <a:r>
              <a:rPr kumimoji="0" lang="en-US" sz="1400" b="1"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birth pains</a:t>
            </a:r>
            <a:r>
              <a:rPr kumimoji="0" lang="en-US"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(Matt. 24:8)</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4" name="Text Box 16"/>
          <p:cNvSpPr txBox="1">
            <a:spLocks noChangeArrowheads="1"/>
          </p:cNvSpPr>
          <p:nvPr/>
        </p:nvSpPr>
        <p:spPr bwMode="auto">
          <a:xfrm>
            <a:off x="6553200" y="2743200"/>
            <a:ext cx="2590800" cy="13716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228600" marR="0" lvl="0" indent="-228600" algn="l" defTabSz="914400" rtl="0" eaLnBrk="1" fontAlgn="base" latinLnBrk="0" hangingPunct="1">
              <a:lnSpc>
                <a:spcPct val="100000"/>
              </a:lnSpc>
              <a:spcBef>
                <a:spcPct val="0"/>
              </a:spcBef>
              <a:spcAft>
                <a:spcPct val="0"/>
              </a:spcAft>
              <a:buClrTx/>
              <a:buSzTx/>
              <a:tabLst/>
            </a:pPr>
            <a:r>
              <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5.     Darkness</a:t>
            </a: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on kingdom of beast; people in agony (Matt. 25:30)</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tabLst/>
            </a:pPr>
            <a:r>
              <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6.     Euphrates</a:t>
            </a: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dries up, frog-demons gather armies for Armageddon</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tabLst/>
            </a:pPr>
            <a:r>
              <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7.     Air – </a:t>
            </a: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“It is done.” Great earthquake divides city; mountains and islands removed; 100 lb. hail (Jn. 19:30)</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3" name="Text Box 15"/>
          <p:cNvSpPr txBox="1">
            <a:spLocks noChangeArrowheads="1"/>
          </p:cNvSpPr>
          <p:nvPr/>
        </p:nvSpPr>
        <p:spPr bwMode="auto">
          <a:xfrm>
            <a:off x="3200400" y="5422900"/>
            <a:ext cx="2832100" cy="901700"/>
          </a:xfrm>
          <a:prstGeom prst="rect">
            <a:avLst/>
          </a:prstGeom>
          <a:solidFill>
            <a:srgbClr val="FFFFFF"/>
          </a:solidFill>
          <a:ln w="12700">
            <a:solidFill>
              <a:srgbClr val="000000"/>
            </a:solidFill>
            <a:prstDash val="dash"/>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“Then there will be </a:t>
            </a:r>
            <a:r>
              <a:rPr kumimoji="0" lang="en-US" sz="1400" b="1" i="1" u="none" strike="noStrike" cap="none" normalizeH="0" baseline="0" smtClean="0">
                <a:ln>
                  <a:noFill/>
                </a:ln>
                <a:solidFill>
                  <a:schemeClr val="tx1"/>
                </a:solidFill>
                <a:effectLst/>
                <a:latin typeface="Calibri" pitchFamily="34" charset="0"/>
                <a:ea typeface="Calibri" pitchFamily="34" charset="0"/>
                <a:cs typeface="Times New Roman" pitchFamily="18" charset="0"/>
              </a:rPr>
              <a:t>great distress</a:t>
            </a:r>
            <a:r>
              <a:rPr kumimoji="0" lang="en-US"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unequaled from the beginning of the world until now.” (Matt. 24:21)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75" name="Text Box 27"/>
          <p:cNvSpPr txBox="1">
            <a:spLocks noChangeArrowheads="1"/>
          </p:cNvSpPr>
          <p:nvPr/>
        </p:nvSpPr>
        <p:spPr bwMode="auto">
          <a:xfrm>
            <a:off x="-30163" y="0"/>
            <a:ext cx="6278563" cy="990600"/>
          </a:xfrm>
          <a:prstGeom prst="rect">
            <a:avLst/>
          </a:prstGeom>
          <a:solidFill>
            <a:srgbClr val="FFFFFF"/>
          </a:solidFill>
          <a:ln w="12700">
            <a:solidFill>
              <a:srgbClr val="000000"/>
            </a:solidFill>
            <a:prstDash val="dash"/>
            <a:miter lim="800000"/>
            <a:headEnd/>
            <a:tailEnd/>
          </a:ln>
          <a:effectLst/>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Lion of the tribe of Judah, the Root of David, has triumphed. He is able to open the scroll and its seven seals. Then I saw a Lamb, looking as if it had been slain… He came and took the scroll from the right hand of him who sat on the throne.”						</a:t>
            </a:r>
            <a:r>
              <a:rPr kumimoji="0" lang="en-US" sz="1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Revelation 5:5-7</a:t>
            </a:r>
            <a:endParaRPr kumimoji="0" lang="en-US" sz="1800" b="1" i="0" u="none" strike="noStrike" cap="none" normalizeH="0" baseline="0" dirty="0" smtClean="0">
              <a:ln>
                <a:noFill/>
              </a:ln>
              <a:solidFill>
                <a:schemeClr val="tx1"/>
              </a:solidFill>
              <a:effectLst/>
              <a:latin typeface="Arial" pitchFamily="34" charset="0"/>
              <a:cs typeface="Arial" pitchFamily="34" charset="0"/>
            </a:endParaRPr>
          </a:p>
        </p:txBody>
      </p:sp>
      <p:pic>
        <p:nvPicPr>
          <p:cNvPr id="2074" name="Picture 0" descr="7 Seals on Scroll.jpg"/>
          <p:cNvPicPr>
            <a:picLocks noChangeAspect="1" noChangeArrowheads="1"/>
          </p:cNvPicPr>
          <p:nvPr/>
        </p:nvPicPr>
        <p:blipFill>
          <a:blip r:embed="rId2" cstate="print"/>
          <a:srcRect/>
          <a:stretch>
            <a:fillRect/>
          </a:stretch>
        </p:blipFill>
        <p:spPr bwMode="auto">
          <a:xfrm>
            <a:off x="1219200" y="664081"/>
            <a:ext cx="1981200" cy="555119"/>
          </a:xfrm>
          <a:prstGeom prst="rect">
            <a:avLst/>
          </a:prstGeom>
          <a:noFill/>
        </p:spPr>
      </p:pic>
      <p:sp>
        <p:nvSpPr>
          <p:cNvPr id="2062" name="Arc 14"/>
          <p:cNvSpPr>
            <a:spLocks/>
          </p:cNvSpPr>
          <p:nvPr/>
        </p:nvSpPr>
        <p:spPr bwMode="auto">
          <a:xfrm rot="5856866">
            <a:off x="699294" y="2710657"/>
            <a:ext cx="3856037" cy="958850"/>
          </a:xfrm>
          <a:custGeom>
            <a:avLst/>
            <a:gdLst>
              <a:gd name="G0" fmla="+- 8734 0 0"/>
              <a:gd name="G1" fmla="+- 21600 0 0"/>
              <a:gd name="G2" fmla="+- 21600 0 0"/>
              <a:gd name="T0" fmla="*/ 0 w 30334"/>
              <a:gd name="T1" fmla="*/ 1845 h 22663"/>
              <a:gd name="T2" fmla="*/ 30308 w 30334"/>
              <a:gd name="T3" fmla="*/ 22663 h 22663"/>
              <a:gd name="T4" fmla="*/ 8734 w 30334"/>
              <a:gd name="T5" fmla="*/ 21600 h 22663"/>
            </a:gdLst>
            <a:ahLst/>
            <a:cxnLst>
              <a:cxn ang="0">
                <a:pos x="T0" y="T1"/>
              </a:cxn>
              <a:cxn ang="0">
                <a:pos x="T2" y="T3"/>
              </a:cxn>
              <a:cxn ang="0">
                <a:pos x="T4" y="T5"/>
              </a:cxn>
            </a:cxnLst>
            <a:rect l="0" t="0" r="r" b="b"/>
            <a:pathLst>
              <a:path w="30334" h="22663" fill="none" extrusionOk="0">
                <a:moveTo>
                  <a:pt x="-1" y="1844"/>
                </a:moveTo>
                <a:cubicBezTo>
                  <a:pt x="2751" y="628"/>
                  <a:pt x="5725" y="-1"/>
                  <a:pt x="8734" y="0"/>
                </a:cubicBezTo>
                <a:cubicBezTo>
                  <a:pt x="20663" y="0"/>
                  <a:pt x="30334" y="9670"/>
                  <a:pt x="30334" y="21600"/>
                </a:cubicBezTo>
                <a:cubicBezTo>
                  <a:pt x="30334" y="21954"/>
                  <a:pt x="30325" y="22308"/>
                  <a:pt x="30307" y="22662"/>
                </a:cubicBezTo>
              </a:path>
              <a:path w="30334" h="22663" stroke="0" extrusionOk="0">
                <a:moveTo>
                  <a:pt x="-1" y="1844"/>
                </a:moveTo>
                <a:cubicBezTo>
                  <a:pt x="2751" y="628"/>
                  <a:pt x="5725" y="-1"/>
                  <a:pt x="8734" y="0"/>
                </a:cubicBezTo>
                <a:cubicBezTo>
                  <a:pt x="20663" y="0"/>
                  <a:pt x="30334" y="9670"/>
                  <a:pt x="30334" y="21600"/>
                </a:cubicBezTo>
                <a:cubicBezTo>
                  <a:pt x="30334" y="21954"/>
                  <a:pt x="30325" y="22308"/>
                  <a:pt x="30307" y="22662"/>
                </a:cubicBezTo>
                <a:lnTo>
                  <a:pt x="8734" y="21600"/>
                </a:ln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73" name="Arc 25"/>
          <p:cNvSpPr>
            <a:spLocks/>
          </p:cNvSpPr>
          <p:nvPr/>
        </p:nvSpPr>
        <p:spPr bwMode="auto">
          <a:xfrm rot="5856866">
            <a:off x="4629337" y="2700276"/>
            <a:ext cx="2745329" cy="827126"/>
          </a:xfrm>
          <a:custGeom>
            <a:avLst/>
            <a:gdLst>
              <a:gd name="G0" fmla="+- 8734 0 0"/>
              <a:gd name="G1" fmla="+- 21600 0 0"/>
              <a:gd name="G2" fmla="+- 21600 0 0"/>
              <a:gd name="T0" fmla="*/ 0 w 30334"/>
              <a:gd name="T1" fmla="*/ 1845 h 22663"/>
              <a:gd name="T2" fmla="*/ 30308 w 30334"/>
              <a:gd name="T3" fmla="*/ 22663 h 22663"/>
              <a:gd name="T4" fmla="*/ 8734 w 30334"/>
              <a:gd name="T5" fmla="*/ 21600 h 22663"/>
            </a:gdLst>
            <a:ahLst/>
            <a:cxnLst>
              <a:cxn ang="0">
                <a:pos x="T0" y="T1"/>
              </a:cxn>
              <a:cxn ang="0">
                <a:pos x="T2" y="T3"/>
              </a:cxn>
              <a:cxn ang="0">
                <a:pos x="T4" y="T5"/>
              </a:cxn>
            </a:cxnLst>
            <a:rect l="0" t="0" r="r" b="b"/>
            <a:pathLst>
              <a:path w="30334" h="22663" fill="none" extrusionOk="0">
                <a:moveTo>
                  <a:pt x="-1" y="1844"/>
                </a:moveTo>
                <a:cubicBezTo>
                  <a:pt x="2751" y="628"/>
                  <a:pt x="5725" y="-1"/>
                  <a:pt x="8734" y="0"/>
                </a:cubicBezTo>
                <a:cubicBezTo>
                  <a:pt x="20663" y="0"/>
                  <a:pt x="30334" y="9670"/>
                  <a:pt x="30334" y="21600"/>
                </a:cubicBezTo>
                <a:cubicBezTo>
                  <a:pt x="30334" y="21954"/>
                  <a:pt x="30325" y="22308"/>
                  <a:pt x="30307" y="22662"/>
                </a:cubicBezTo>
              </a:path>
              <a:path w="30334" h="22663" stroke="0" extrusionOk="0">
                <a:moveTo>
                  <a:pt x="-1" y="1844"/>
                </a:moveTo>
                <a:cubicBezTo>
                  <a:pt x="2751" y="628"/>
                  <a:pt x="5725" y="-1"/>
                  <a:pt x="8734" y="0"/>
                </a:cubicBezTo>
                <a:cubicBezTo>
                  <a:pt x="20663" y="0"/>
                  <a:pt x="30334" y="9670"/>
                  <a:pt x="30334" y="21600"/>
                </a:cubicBezTo>
                <a:cubicBezTo>
                  <a:pt x="30334" y="21954"/>
                  <a:pt x="30325" y="22308"/>
                  <a:pt x="30307" y="22662"/>
                </a:cubicBezTo>
                <a:lnTo>
                  <a:pt x="8734" y="21600"/>
                </a:ln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1" name="Arc 13"/>
          <p:cNvSpPr>
            <a:spLocks/>
          </p:cNvSpPr>
          <p:nvPr/>
        </p:nvSpPr>
        <p:spPr bwMode="auto">
          <a:xfrm rot="5400000">
            <a:off x="3678238" y="3040063"/>
            <a:ext cx="587375" cy="4079875"/>
          </a:xfrm>
          <a:custGeom>
            <a:avLst/>
            <a:gdLst>
              <a:gd name="G0" fmla="+- 0 0 0"/>
              <a:gd name="G1" fmla="+- 21125 0 0"/>
              <a:gd name="G2" fmla="+- 21600 0 0"/>
              <a:gd name="T0" fmla="*/ 4506 w 21600"/>
              <a:gd name="T1" fmla="*/ 0 h 22188"/>
              <a:gd name="T2" fmla="*/ 21574 w 21600"/>
              <a:gd name="T3" fmla="*/ 22188 h 22188"/>
              <a:gd name="T4" fmla="*/ 0 w 21600"/>
              <a:gd name="T5" fmla="*/ 21125 h 22188"/>
            </a:gdLst>
            <a:ahLst/>
            <a:cxnLst>
              <a:cxn ang="0">
                <a:pos x="T0" y="T1"/>
              </a:cxn>
              <a:cxn ang="0">
                <a:pos x="T2" y="T3"/>
              </a:cxn>
              <a:cxn ang="0">
                <a:pos x="T4" y="T5"/>
              </a:cxn>
            </a:cxnLst>
            <a:rect l="0" t="0" r="r" b="b"/>
            <a:pathLst>
              <a:path w="21600" h="22188" fill="none" extrusionOk="0">
                <a:moveTo>
                  <a:pt x="4505" y="0"/>
                </a:moveTo>
                <a:cubicBezTo>
                  <a:pt x="14474" y="2126"/>
                  <a:pt x="21600" y="10932"/>
                  <a:pt x="21600" y="21125"/>
                </a:cubicBezTo>
                <a:cubicBezTo>
                  <a:pt x="21600" y="21479"/>
                  <a:pt x="21591" y="21833"/>
                  <a:pt x="21573" y="22187"/>
                </a:cubicBezTo>
              </a:path>
              <a:path w="21600" h="22188" stroke="0" extrusionOk="0">
                <a:moveTo>
                  <a:pt x="4505" y="0"/>
                </a:moveTo>
                <a:cubicBezTo>
                  <a:pt x="14474" y="2126"/>
                  <a:pt x="21600" y="10932"/>
                  <a:pt x="21600" y="21125"/>
                </a:cubicBezTo>
                <a:cubicBezTo>
                  <a:pt x="21600" y="21479"/>
                  <a:pt x="21591" y="21833"/>
                  <a:pt x="21573" y="22187"/>
                </a:cubicBezTo>
                <a:lnTo>
                  <a:pt x="0" y="21125"/>
                </a:ln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0" name="Arc 12"/>
          <p:cNvSpPr>
            <a:spLocks/>
          </p:cNvSpPr>
          <p:nvPr/>
        </p:nvSpPr>
        <p:spPr bwMode="auto">
          <a:xfrm rot="5400000">
            <a:off x="6790530" y="2437606"/>
            <a:ext cx="828675" cy="3878263"/>
          </a:xfrm>
          <a:custGeom>
            <a:avLst/>
            <a:gdLst>
              <a:gd name="G0" fmla="+- 0 0 0"/>
              <a:gd name="G1" fmla="+- 21125 0 0"/>
              <a:gd name="G2" fmla="+- 21600 0 0"/>
              <a:gd name="T0" fmla="*/ 4506 w 21600"/>
              <a:gd name="T1" fmla="*/ 0 h 22188"/>
              <a:gd name="T2" fmla="*/ 21574 w 21600"/>
              <a:gd name="T3" fmla="*/ 22188 h 22188"/>
              <a:gd name="T4" fmla="*/ 0 w 21600"/>
              <a:gd name="T5" fmla="*/ 21125 h 22188"/>
            </a:gdLst>
            <a:ahLst/>
            <a:cxnLst>
              <a:cxn ang="0">
                <a:pos x="T0" y="T1"/>
              </a:cxn>
              <a:cxn ang="0">
                <a:pos x="T2" y="T3"/>
              </a:cxn>
              <a:cxn ang="0">
                <a:pos x="T4" y="T5"/>
              </a:cxn>
            </a:cxnLst>
            <a:rect l="0" t="0" r="r" b="b"/>
            <a:pathLst>
              <a:path w="21600" h="22188" fill="none" extrusionOk="0">
                <a:moveTo>
                  <a:pt x="4505" y="0"/>
                </a:moveTo>
                <a:cubicBezTo>
                  <a:pt x="14474" y="2126"/>
                  <a:pt x="21600" y="10932"/>
                  <a:pt x="21600" y="21125"/>
                </a:cubicBezTo>
                <a:cubicBezTo>
                  <a:pt x="21600" y="21479"/>
                  <a:pt x="21591" y="21833"/>
                  <a:pt x="21573" y="22187"/>
                </a:cubicBezTo>
              </a:path>
              <a:path w="21600" h="22188" stroke="0" extrusionOk="0">
                <a:moveTo>
                  <a:pt x="4505" y="0"/>
                </a:moveTo>
                <a:cubicBezTo>
                  <a:pt x="14474" y="2126"/>
                  <a:pt x="21600" y="10932"/>
                  <a:pt x="21600" y="21125"/>
                </a:cubicBezTo>
                <a:cubicBezTo>
                  <a:pt x="21600" y="21479"/>
                  <a:pt x="21591" y="21833"/>
                  <a:pt x="21573" y="22187"/>
                </a:cubicBezTo>
                <a:lnTo>
                  <a:pt x="0" y="21125"/>
                </a:ln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9" name="AutoShape 11"/>
          <p:cNvSpPr>
            <a:spLocks noChangeShapeType="1"/>
          </p:cNvSpPr>
          <p:nvPr/>
        </p:nvSpPr>
        <p:spPr bwMode="auto">
          <a:xfrm>
            <a:off x="41275" y="3543300"/>
            <a:ext cx="2711450"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8" name="AutoShape 10"/>
          <p:cNvSpPr>
            <a:spLocks noChangeShapeType="1"/>
          </p:cNvSpPr>
          <p:nvPr/>
        </p:nvSpPr>
        <p:spPr bwMode="auto">
          <a:xfrm>
            <a:off x="3300413" y="2989263"/>
            <a:ext cx="2711450"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7" name="AutoShape 9"/>
          <p:cNvSpPr>
            <a:spLocks noChangeShapeType="1"/>
          </p:cNvSpPr>
          <p:nvPr/>
        </p:nvSpPr>
        <p:spPr bwMode="auto">
          <a:xfrm>
            <a:off x="41275" y="3540125"/>
            <a:ext cx="0" cy="194945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6" name="AutoShape 8"/>
          <p:cNvSpPr>
            <a:spLocks noChangeShapeType="1"/>
          </p:cNvSpPr>
          <p:nvPr/>
        </p:nvSpPr>
        <p:spPr bwMode="auto">
          <a:xfrm>
            <a:off x="3300413" y="2989263"/>
            <a:ext cx="0" cy="194945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noChangeShapeType="1"/>
          </p:cNvSpPr>
          <p:nvPr/>
        </p:nvSpPr>
        <p:spPr bwMode="auto">
          <a:xfrm flipH="1">
            <a:off x="50800" y="5492750"/>
            <a:ext cx="2719388" cy="7938"/>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4" name="AutoShape 6"/>
          <p:cNvSpPr>
            <a:spLocks noChangeShapeType="1"/>
          </p:cNvSpPr>
          <p:nvPr/>
        </p:nvSpPr>
        <p:spPr bwMode="auto">
          <a:xfrm flipH="1">
            <a:off x="3300413" y="4899025"/>
            <a:ext cx="2711450" cy="30163"/>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3" name="AutoShape 5"/>
          <p:cNvSpPr>
            <a:spLocks noChangeShapeType="1"/>
          </p:cNvSpPr>
          <p:nvPr/>
        </p:nvSpPr>
        <p:spPr bwMode="auto">
          <a:xfrm flipV="1">
            <a:off x="2768600" y="3540125"/>
            <a:ext cx="0" cy="60325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AutoShape 4"/>
          <p:cNvSpPr>
            <a:spLocks noChangeShapeType="1"/>
          </p:cNvSpPr>
          <p:nvPr/>
        </p:nvSpPr>
        <p:spPr bwMode="auto">
          <a:xfrm flipV="1">
            <a:off x="2776538" y="5375275"/>
            <a:ext cx="0" cy="11747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1" name="AutoShape 3"/>
          <p:cNvSpPr>
            <a:spLocks noChangeShapeType="1"/>
          </p:cNvSpPr>
          <p:nvPr/>
        </p:nvSpPr>
        <p:spPr bwMode="auto">
          <a:xfrm flipV="1">
            <a:off x="6010275" y="2984500"/>
            <a:ext cx="1588" cy="519113"/>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0" name="AutoShape 2"/>
          <p:cNvSpPr>
            <a:spLocks noChangeShapeType="1"/>
          </p:cNvSpPr>
          <p:nvPr/>
        </p:nvSpPr>
        <p:spPr bwMode="auto">
          <a:xfrm flipV="1">
            <a:off x="6010275" y="4679950"/>
            <a:ext cx="0" cy="21907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71" name="Text Box 23"/>
          <p:cNvSpPr txBox="1">
            <a:spLocks noChangeArrowheads="1"/>
          </p:cNvSpPr>
          <p:nvPr/>
        </p:nvSpPr>
        <p:spPr bwMode="auto">
          <a:xfrm>
            <a:off x="50800" y="1146175"/>
            <a:ext cx="631825" cy="477838"/>
          </a:xfrm>
          <a:prstGeom prst="rect">
            <a:avLst/>
          </a:prstGeom>
          <a:solidFill>
            <a:srgbClr val="BFBFBF"/>
          </a:solidFill>
          <a:ln w="6350">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1/4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72" name="Text Box 24"/>
          <p:cNvSpPr txBox="1">
            <a:spLocks noChangeArrowheads="1"/>
          </p:cNvSpPr>
          <p:nvPr/>
        </p:nvSpPr>
        <p:spPr bwMode="auto">
          <a:xfrm>
            <a:off x="3276600" y="990600"/>
            <a:ext cx="957263" cy="477837"/>
          </a:xfrm>
          <a:prstGeom prst="rect">
            <a:avLst/>
          </a:prstGeom>
          <a:solidFill>
            <a:srgbClr val="A5A5A5"/>
          </a:solidFill>
          <a:ln w="19050">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1/3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49" name="Text Box 1"/>
          <p:cNvSpPr txBox="1">
            <a:spLocks noChangeArrowheads="1"/>
          </p:cNvSpPr>
          <p:nvPr/>
        </p:nvSpPr>
        <p:spPr bwMode="auto">
          <a:xfrm>
            <a:off x="6311900" y="4876800"/>
            <a:ext cx="2832100" cy="1333500"/>
          </a:xfrm>
          <a:prstGeom prst="rect">
            <a:avLst/>
          </a:prstGeom>
          <a:solidFill>
            <a:srgbClr val="FFFFFF"/>
          </a:solidFill>
          <a:ln w="12700">
            <a:solidFill>
              <a:srgbClr val="000000"/>
            </a:solidFill>
            <a:prstDash val="dash"/>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r>
              <a:rPr kumimoji="0" lang="en-US" sz="1400" b="1"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end will come like a flood</a:t>
            </a:r>
            <a:r>
              <a:rPr kumimoji="0" lang="en-US"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war will continue to the end and desolations have been decreed.” (Daniel 9:26; 11:10,40; </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Hos. 5:10; Matt. 7:24)</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79" name="Rectangle 3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85" name="Rectangle 37"/>
          <p:cNvSpPr>
            <a:spLocks noChangeArrowheads="1"/>
          </p:cNvSpPr>
          <p:nvPr/>
        </p:nvSpPr>
        <p:spPr bwMode="auto">
          <a:xfrm>
            <a:off x="0" y="4572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pitchFamily="34" charset="0"/>
                <a:cs typeface="Arial" pitchFamily="34" charset="0"/>
              </a:rPr>
              <a:t/>
            </a:r>
            <a:br>
              <a:rPr kumimoji="0" lang="en-US" sz="6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87" name="Rectangle 39"/>
          <p:cNvSpPr>
            <a:spLocks noChangeArrowheads="1"/>
          </p:cNvSpPr>
          <p:nvPr/>
        </p:nvSpPr>
        <p:spPr bwMode="auto">
          <a:xfrm>
            <a:off x="0" y="914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96" name="Rectangle 48"/>
          <p:cNvSpPr>
            <a:spLocks noChangeArrowheads="1"/>
          </p:cNvSpPr>
          <p:nvPr/>
        </p:nvSpPr>
        <p:spPr bwMode="auto">
          <a:xfrm>
            <a:off x="0" y="9144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606675" algn="l"/>
              </a:tabLst>
            </a:pPr>
            <a:r>
              <a:rPr kumimoji="0" lang="en-US" sz="600" b="0" i="0" u="none" strike="noStrike" cap="none" normalizeH="0" baseline="0" smtClean="0">
                <a:ln>
                  <a:noFill/>
                </a:ln>
                <a:solidFill>
                  <a:schemeClr val="tx1"/>
                </a:solidFill>
                <a:effectLst/>
                <a:latin typeface="Arial" pitchFamily="34" charset="0"/>
                <a:cs typeface="Arial" pitchFamily="34" charset="0"/>
              </a:rPr>
              <a:t/>
            </a:r>
            <a:br>
              <a:rPr kumimoji="0" lang="en-US" sz="6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606675" algn="l"/>
              </a:tabLst>
            </a:pPr>
            <a:r>
              <a:rPr kumimoji="0" lang="en-US"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a:t>
            </a:r>
            <a:endParaRPr kumimoji="0" 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606675"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 name="Text Box 22"/>
          <p:cNvSpPr txBox="1">
            <a:spLocks noChangeArrowheads="1"/>
          </p:cNvSpPr>
          <p:nvPr/>
        </p:nvSpPr>
        <p:spPr bwMode="auto">
          <a:xfrm>
            <a:off x="4191000" y="990600"/>
            <a:ext cx="1828800" cy="47783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7 Trumpets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4 Horsemen.jpg"/>
          <p:cNvPicPr>
            <a:picLocks noGrp="1" noChangeAspect="1"/>
          </p:cNvPicPr>
          <p:nvPr>
            <p:ph idx="1"/>
          </p:nvPr>
        </p:nvPicPr>
        <p:blipFill>
          <a:blip r:embed="rId3" cstate="print"/>
          <a:stretch>
            <a:fillRect/>
          </a:stretch>
        </p:blipFill>
        <p:spPr>
          <a:xfrm>
            <a:off x="0" y="0"/>
            <a:ext cx="9144000" cy="5845215"/>
          </a:xfrm>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4800" b="1" dirty="0" smtClean="0"/>
              <a:t>The 7 Seals</a:t>
            </a:r>
            <a:endParaRPr lang="en-US" sz="4800" b="1" dirty="0"/>
          </a:p>
        </p:txBody>
      </p:sp>
      <p:sp>
        <p:nvSpPr>
          <p:cNvPr id="3" name="Content Placeholder 2"/>
          <p:cNvSpPr>
            <a:spLocks noGrp="1"/>
          </p:cNvSpPr>
          <p:nvPr>
            <p:ph idx="1"/>
          </p:nvPr>
        </p:nvSpPr>
        <p:spPr>
          <a:xfrm>
            <a:off x="0" y="1524000"/>
            <a:ext cx="9144000" cy="4267200"/>
          </a:xfrm>
        </p:spPr>
        <p:txBody>
          <a:bodyPr>
            <a:normAutofit fontScale="92500" lnSpcReduction="20000"/>
          </a:bodyPr>
          <a:lstStyle/>
          <a:p>
            <a:pPr marL="742950" indent="-742950">
              <a:buAutoNum type="arabicPeriod"/>
            </a:pPr>
            <a:r>
              <a:rPr lang="en-US" sz="3600" b="1" dirty="0" smtClean="0">
                <a:solidFill>
                  <a:schemeClr val="bg1">
                    <a:lumMod val="65000"/>
                  </a:schemeClr>
                </a:solidFill>
              </a:rPr>
              <a:t>White horse</a:t>
            </a:r>
            <a:r>
              <a:rPr lang="en-US" sz="3600" dirty="0" smtClean="0"/>
              <a:t> – </a:t>
            </a:r>
          </a:p>
          <a:p>
            <a:pPr marL="742950" indent="-742950">
              <a:buNone/>
            </a:pPr>
            <a:r>
              <a:rPr lang="en-US" sz="3600" b="1" dirty="0" smtClean="0"/>
              <a:t>The Antichrist</a:t>
            </a:r>
            <a:r>
              <a:rPr lang="en-US" sz="3600" dirty="0" smtClean="0"/>
              <a:t> – “A conqueror</a:t>
            </a:r>
          </a:p>
          <a:p>
            <a:pPr marL="742950" indent="-742950">
              <a:buNone/>
            </a:pPr>
            <a:r>
              <a:rPr lang="en-US" sz="3600" dirty="0" smtClean="0"/>
              <a:t> bent on conquest.” (6:2)</a:t>
            </a:r>
          </a:p>
          <a:p>
            <a:pPr marL="742950" indent="-742950">
              <a:buAutoNum type="arabicPeriod" startAt="2"/>
            </a:pPr>
            <a:r>
              <a:rPr lang="en-US" sz="3600" b="1" dirty="0" smtClean="0">
                <a:solidFill>
                  <a:srgbClr val="FF0000"/>
                </a:solidFill>
              </a:rPr>
              <a:t>Red horse </a:t>
            </a:r>
            <a:r>
              <a:rPr lang="en-US" sz="3600" dirty="0" smtClean="0"/>
              <a:t>– </a:t>
            </a:r>
            <a:r>
              <a:rPr lang="en-US" sz="3600" b="1" dirty="0" smtClean="0"/>
              <a:t>War</a:t>
            </a:r>
            <a:r>
              <a:rPr lang="en-US" sz="3600" dirty="0" smtClean="0"/>
              <a:t> – a sword “to make men slay each other.” (6:4)</a:t>
            </a:r>
          </a:p>
          <a:p>
            <a:pPr marL="742950" indent="-742950">
              <a:buAutoNum type="arabicPeriod" startAt="2"/>
            </a:pPr>
            <a:r>
              <a:rPr lang="en-US" sz="3600" b="1" dirty="0" smtClean="0"/>
              <a:t>Black horse </a:t>
            </a:r>
            <a:r>
              <a:rPr lang="en-US" sz="3600" dirty="0" smtClean="0"/>
              <a:t>– </a:t>
            </a:r>
            <a:r>
              <a:rPr lang="en-US" sz="3600" b="1" dirty="0" smtClean="0"/>
              <a:t>Famine</a:t>
            </a:r>
            <a:r>
              <a:rPr lang="en-US" sz="3600" dirty="0" smtClean="0"/>
              <a:t> – “a quart of wheat for a day’s wages” (6:6)</a:t>
            </a:r>
          </a:p>
          <a:p>
            <a:pPr marL="742950" indent="-742950">
              <a:buAutoNum type="arabicPeriod" startAt="2"/>
            </a:pPr>
            <a:r>
              <a:rPr lang="en-US" sz="3600" b="1" dirty="0" smtClean="0">
                <a:solidFill>
                  <a:schemeClr val="accent6">
                    <a:lumMod val="75000"/>
                  </a:schemeClr>
                </a:solidFill>
              </a:rPr>
              <a:t>Pale horse </a:t>
            </a:r>
            <a:r>
              <a:rPr lang="en-US" sz="3600" dirty="0" smtClean="0"/>
              <a:t>– </a:t>
            </a:r>
            <a:r>
              <a:rPr lang="en-US" sz="3600" b="1" dirty="0" smtClean="0"/>
              <a:t>Plague</a:t>
            </a:r>
            <a:r>
              <a:rPr lang="en-US" sz="3600" dirty="0" smtClean="0"/>
              <a:t> – “power over ¼ of the earth to kill by sword, famine and plague.” (6:8)</a:t>
            </a:r>
          </a:p>
        </p:txBody>
      </p:sp>
      <p:cxnSp>
        <p:nvCxnSpPr>
          <p:cNvPr id="7" name="Straight Connector 6"/>
          <p:cNvCxnSpPr/>
          <p:nvPr/>
        </p:nvCxnSpPr>
        <p:spPr>
          <a:xfrm>
            <a:off x="457200" y="1295400"/>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pic>
        <p:nvPicPr>
          <p:cNvPr id="8" name="Picture 7" descr="4_Horsemen_of_the_Apocalypse.jpg"/>
          <p:cNvPicPr>
            <a:picLocks noChangeAspect="1"/>
          </p:cNvPicPr>
          <p:nvPr/>
        </p:nvPicPr>
        <p:blipFill>
          <a:blip r:embed="rId2" cstate="print"/>
          <a:stretch>
            <a:fillRect/>
          </a:stretch>
        </p:blipFill>
        <p:spPr>
          <a:xfrm>
            <a:off x="5210268" y="0"/>
            <a:ext cx="3933731" cy="2514600"/>
          </a:xfrm>
          <a:prstGeom prst="rect">
            <a:avLst/>
          </a:prstGeom>
        </p:spPr>
      </p:pic>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4114800" cy="1143000"/>
          </a:xfrm>
        </p:spPr>
        <p:txBody>
          <a:bodyPr>
            <a:normAutofit/>
          </a:bodyPr>
          <a:lstStyle/>
          <a:p>
            <a:pPr algn="l"/>
            <a:r>
              <a:rPr lang="en-US" sz="4800" b="1" dirty="0" smtClean="0"/>
              <a:t>The 7 Seals</a:t>
            </a:r>
            <a:endParaRPr lang="en-US" sz="4800" b="1" dirty="0"/>
          </a:p>
        </p:txBody>
      </p:sp>
      <p:sp>
        <p:nvSpPr>
          <p:cNvPr id="3" name="Content Placeholder 2"/>
          <p:cNvSpPr>
            <a:spLocks noGrp="1"/>
          </p:cNvSpPr>
          <p:nvPr>
            <p:ph idx="1"/>
          </p:nvPr>
        </p:nvSpPr>
        <p:spPr>
          <a:xfrm>
            <a:off x="457200" y="1600200"/>
            <a:ext cx="4800600" cy="4038599"/>
          </a:xfrm>
        </p:spPr>
        <p:txBody>
          <a:bodyPr>
            <a:normAutofit fontScale="92500" lnSpcReduction="20000"/>
          </a:bodyPr>
          <a:lstStyle/>
          <a:p>
            <a:pPr marL="742950" indent="-742950">
              <a:buAutoNum type="arabicPeriod"/>
            </a:pPr>
            <a:r>
              <a:rPr lang="en-US" sz="3600" b="1" dirty="0" smtClean="0">
                <a:solidFill>
                  <a:schemeClr val="bg1">
                    <a:lumMod val="65000"/>
                  </a:schemeClr>
                </a:solidFill>
              </a:rPr>
              <a:t>White horse</a:t>
            </a:r>
            <a:r>
              <a:rPr lang="en-US" sz="3600" dirty="0" smtClean="0"/>
              <a:t> – </a:t>
            </a:r>
            <a:r>
              <a:rPr lang="en-US" sz="3600" b="1" dirty="0" smtClean="0"/>
              <a:t>The Antichrist</a:t>
            </a:r>
            <a:r>
              <a:rPr lang="en-US" sz="3600" dirty="0" smtClean="0"/>
              <a:t> </a:t>
            </a:r>
          </a:p>
          <a:p>
            <a:pPr marL="742950" indent="-742950">
              <a:buAutoNum type="arabicPeriod"/>
            </a:pPr>
            <a:r>
              <a:rPr lang="en-US" sz="3600" b="1" dirty="0" smtClean="0">
                <a:solidFill>
                  <a:srgbClr val="FF0000"/>
                </a:solidFill>
              </a:rPr>
              <a:t>Red horse </a:t>
            </a:r>
            <a:r>
              <a:rPr lang="en-US" sz="3600" dirty="0" smtClean="0"/>
              <a:t>– </a:t>
            </a:r>
            <a:r>
              <a:rPr lang="en-US" sz="3600" b="1" dirty="0" smtClean="0"/>
              <a:t>War</a:t>
            </a:r>
            <a:endParaRPr lang="en-US" sz="3600" dirty="0" smtClean="0"/>
          </a:p>
          <a:p>
            <a:pPr marL="742950" indent="-742950">
              <a:buAutoNum type="arabicPeriod"/>
            </a:pPr>
            <a:r>
              <a:rPr lang="en-US" sz="3600" b="1" dirty="0" smtClean="0"/>
              <a:t>Black horse </a:t>
            </a:r>
            <a:r>
              <a:rPr lang="en-US" sz="3600" dirty="0" smtClean="0"/>
              <a:t>– </a:t>
            </a:r>
            <a:r>
              <a:rPr lang="en-US" sz="3600" b="1" dirty="0" smtClean="0"/>
              <a:t>Famine</a:t>
            </a:r>
            <a:endParaRPr lang="en-US" sz="3600" dirty="0" smtClean="0"/>
          </a:p>
          <a:p>
            <a:pPr marL="742950" indent="-742950">
              <a:buAutoNum type="arabicPeriod"/>
            </a:pPr>
            <a:r>
              <a:rPr lang="en-US" sz="3600" b="1" dirty="0" smtClean="0">
                <a:solidFill>
                  <a:schemeClr val="accent6">
                    <a:lumMod val="75000"/>
                  </a:schemeClr>
                </a:solidFill>
              </a:rPr>
              <a:t>Pale horse </a:t>
            </a:r>
            <a:r>
              <a:rPr lang="en-US" sz="3600" dirty="0" smtClean="0"/>
              <a:t>– </a:t>
            </a:r>
            <a:r>
              <a:rPr lang="en-US" sz="3600" b="1" dirty="0" smtClean="0"/>
              <a:t>Plague</a:t>
            </a:r>
          </a:p>
          <a:p>
            <a:pPr marL="742950" indent="-742950">
              <a:buAutoNum type="arabicPeriod"/>
            </a:pPr>
            <a:r>
              <a:rPr lang="en-US" sz="3600" b="1" dirty="0" smtClean="0"/>
              <a:t>Martyr’s cry </a:t>
            </a:r>
            <a:r>
              <a:rPr lang="en-US" sz="3600" dirty="0" smtClean="0"/>
              <a:t>– “How Long?”</a:t>
            </a:r>
          </a:p>
          <a:p>
            <a:pPr marL="742950" indent="-742950">
              <a:buAutoNum type="arabicPeriod"/>
            </a:pPr>
            <a:r>
              <a:rPr lang="en-US" sz="3600" b="1" dirty="0" smtClean="0"/>
              <a:t>Earthquake</a:t>
            </a:r>
            <a:r>
              <a:rPr lang="en-US" sz="3600" dirty="0" smtClean="0"/>
              <a:t>, etc.</a:t>
            </a:r>
          </a:p>
        </p:txBody>
      </p:sp>
      <p:cxnSp>
        <p:nvCxnSpPr>
          <p:cNvPr id="7" name="Straight Connector 6"/>
          <p:cNvCxnSpPr/>
          <p:nvPr/>
        </p:nvCxnSpPr>
        <p:spPr>
          <a:xfrm>
            <a:off x="457200" y="1295400"/>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6" name="Content Placeholder 2"/>
          <p:cNvSpPr txBox="1">
            <a:spLocks/>
          </p:cNvSpPr>
          <p:nvPr/>
        </p:nvSpPr>
        <p:spPr>
          <a:xfrm>
            <a:off x="5105400" y="1447801"/>
            <a:ext cx="3810000" cy="4038599"/>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p>
            <a:pPr marL="742950" marR="0" lvl="0" indent="-742950" defTabSz="914400" rtl="0" eaLnBrk="1" fontAlgn="auto" latinLnBrk="0" hangingPunct="1">
              <a:lnSpc>
                <a:spcPct val="100000"/>
              </a:lnSpc>
              <a:spcBef>
                <a:spcPct val="20000"/>
              </a:spcBef>
              <a:spcAft>
                <a:spcPts val="0"/>
              </a:spcAft>
              <a:buClrTx/>
              <a:buSzTx/>
              <a:tabLst/>
              <a:defRPr/>
            </a:pPr>
            <a:r>
              <a:rPr lang="en-US" sz="3600" b="1" dirty="0" smtClean="0"/>
              <a:t>Increasing:</a:t>
            </a:r>
          </a:p>
          <a:p>
            <a:pPr marL="742950" marR="0" lvl="0" indent="-742950" defTabSz="914400" rtl="0" eaLnBrk="1" fontAlgn="auto" latinLnBrk="0" hangingPunct="1">
              <a:lnSpc>
                <a:spcPct val="100000"/>
              </a:lnSpc>
              <a:spcBef>
                <a:spcPct val="20000"/>
              </a:spcBef>
              <a:spcAft>
                <a:spcPts val="0"/>
              </a:spcAft>
              <a:buClrTx/>
              <a:buSzTx/>
              <a:buFont typeface="Arial" pitchFamily="34" charset="0"/>
              <a:buChar char="•"/>
              <a:tabLst/>
              <a:defRPr/>
            </a:pPr>
            <a:r>
              <a:rPr lang="en-US" sz="3600" b="1" dirty="0" smtClean="0"/>
              <a:t>Deception</a:t>
            </a:r>
          </a:p>
          <a:p>
            <a:pPr marL="742950" marR="0" lvl="0" indent="-742950" defTabSz="914400" rtl="0" eaLnBrk="1" fontAlgn="auto" latinLnBrk="0" hangingPunct="1">
              <a:lnSpc>
                <a:spcPct val="100000"/>
              </a:lnSpc>
              <a:spcBef>
                <a:spcPct val="20000"/>
              </a:spcBef>
              <a:spcAft>
                <a:spcPts val="0"/>
              </a:spcAft>
              <a:buClrTx/>
              <a:buSzTx/>
              <a:buFont typeface="Arial" pitchFamily="34" charset="0"/>
              <a:buChar char="•"/>
              <a:tabLst/>
              <a:defRPr/>
            </a:pPr>
            <a:r>
              <a:rPr lang="en-US" sz="3600" b="1" dirty="0" smtClean="0"/>
              <a:t>Devastation</a:t>
            </a:r>
          </a:p>
          <a:p>
            <a:pPr marL="742950" marR="0" lvl="0" indent="-742950" defTabSz="914400" rtl="0" eaLnBrk="1" fontAlgn="auto" latinLnBrk="0" hangingPunct="1">
              <a:lnSpc>
                <a:spcPct val="100000"/>
              </a:lnSpc>
              <a:spcBef>
                <a:spcPct val="20000"/>
              </a:spcBef>
              <a:spcAft>
                <a:spcPts val="0"/>
              </a:spcAft>
              <a:buClrTx/>
              <a:buSzTx/>
              <a:buFont typeface="Arial" pitchFamily="34" charset="0"/>
              <a:buChar char="•"/>
              <a:tabLst/>
              <a:defRPr/>
            </a:pPr>
            <a:r>
              <a:rPr lang="en-US" sz="3600" b="1" dirty="0" smtClean="0"/>
              <a:t>Persecution</a:t>
            </a:r>
          </a:p>
          <a:p>
            <a:pPr marL="742950" marR="0" lvl="0" indent="-742950" defTabSz="914400" rtl="0" eaLnBrk="1" fontAlgn="auto" latinLnBrk="0" hangingPunct="1">
              <a:lnSpc>
                <a:spcPct val="100000"/>
              </a:lnSpc>
              <a:spcBef>
                <a:spcPct val="20000"/>
              </a:spcBef>
              <a:spcAft>
                <a:spcPts val="0"/>
              </a:spcAft>
              <a:buClrTx/>
              <a:buSzTx/>
              <a:buFont typeface="Arial" pitchFamily="34" charset="0"/>
              <a:buChar char="•"/>
              <a:tabLst/>
              <a:defRPr/>
            </a:pPr>
            <a:r>
              <a:rPr lang="en-US" sz="3600" b="1" dirty="0" smtClean="0"/>
              <a:t>Declaration</a:t>
            </a:r>
          </a:p>
          <a:p>
            <a:pPr marL="742950" marR="0" lvl="0" indent="-742950" algn="r" defTabSz="914400" rtl="0" eaLnBrk="1" fontAlgn="auto" latinLnBrk="0" hangingPunct="1">
              <a:lnSpc>
                <a:spcPct val="100000"/>
              </a:lnSpc>
              <a:spcBef>
                <a:spcPct val="20000"/>
              </a:spcBef>
              <a:spcAft>
                <a:spcPts val="0"/>
              </a:spcAft>
              <a:buClrTx/>
              <a:buSzTx/>
              <a:tabLst/>
              <a:defRPr/>
            </a:pPr>
            <a:r>
              <a:rPr lang="en-US" sz="3600" dirty="0" smtClean="0"/>
              <a:t>Matthew 24</a:t>
            </a:r>
            <a:r>
              <a:rPr lang="en-US" sz="3600" b="1" dirty="0" smtClean="0"/>
              <a:t> </a:t>
            </a:r>
            <a:endParaRPr kumimoji="0" lang="en-US" sz="3600" b="0" i="0" u="none" strike="noStrike" kern="1200" cap="none" spc="0" normalizeH="0" baseline="0" noProof="0" dirty="0" smtClean="0">
              <a:ln>
                <a:noFill/>
              </a:ln>
              <a:effectLst/>
              <a:uLnTx/>
              <a:uFillTx/>
              <a:latin typeface="+mn-lt"/>
              <a:ea typeface="+mn-ea"/>
              <a:cs typeface="+mn-cs"/>
            </a:endParaRPr>
          </a:p>
        </p:txBody>
      </p:sp>
      <p:sp>
        <p:nvSpPr>
          <p:cNvPr id="8" name="Title 1"/>
          <p:cNvSpPr txBox="1">
            <a:spLocks/>
          </p:cNvSpPr>
          <p:nvPr/>
        </p:nvSpPr>
        <p:spPr>
          <a:xfrm>
            <a:off x="4953000" y="304800"/>
            <a:ext cx="3962400" cy="1143000"/>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z="4800" b="1" dirty="0" smtClean="0">
                <a:latin typeface="+mj-lt"/>
                <a:ea typeface="+mj-ea"/>
                <a:cs typeface="+mj-cs"/>
              </a:rPr>
              <a:t>“Birth Pains”</a:t>
            </a:r>
            <a:endParaRPr kumimoji="0" lang="en-US" sz="4800" b="1"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0" y="381000"/>
            <a:ext cx="4572000" cy="1143000"/>
          </a:xfrm>
        </p:spPr>
        <p:txBody>
          <a:bodyPr>
            <a:normAutofit fontScale="90000"/>
          </a:bodyPr>
          <a:lstStyle/>
          <a:p>
            <a:pPr algn="l"/>
            <a:r>
              <a:rPr lang="en-US" sz="4800" b="1" dirty="0" smtClean="0"/>
              <a:t>Mark of the Beast</a:t>
            </a:r>
            <a:endParaRPr lang="en-US" sz="4800" b="1" dirty="0"/>
          </a:p>
        </p:txBody>
      </p:sp>
      <p:sp>
        <p:nvSpPr>
          <p:cNvPr id="3" name="Content Placeholder 2"/>
          <p:cNvSpPr>
            <a:spLocks noGrp="1"/>
          </p:cNvSpPr>
          <p:nvPr>
            <p:ph idx="1"/>
          </p:nvPr>
        </p:nvSpPr>
        <p:spPr>
          <a:xfrm>
            <a:off x="457200" y="1600200"/>
            <a:ext cx="3733800" cy="4038599"/>
          </a:xfrm>
        </p:spPr>
        <p:txBody>
          <a:bodyPr>
            <a:normAutofit fontScale="85000" lnSpcReduction="10000"/>
          </a:bodyPr>
          <a:lstStyle/>
          <a:p>
            <a:pPr marL="0" indent="0">
              <a:buNone/>
            </a:pPr>
            <a:r>
              <a:rPr lang="en-US" sz="3600" dirty="0" smtClean="0"/>
              <a:t>“ ‘…Until we put a seal on the foreheads of the servants of our God.’ Then I heard the number of those who were sealed: 144,000 from all the tribes of Israel.” </a:t>
            </a:r>
          </a:p>
          <a:p>
            <a:pPr marL="0" indent="0" algn="r">
              <a:buNone/>
            </a:pPr>
            <a:r>
              <a:rPr lang="en-US" sz="3600" b="1" dirty="0" smtClean="0"/>
              <a:t>Revelation 7:3-4</a:t>
            </a:r>
          </a:p>
        </p:txBody>
      </p:sp>
      <p:cxnSp>
        <p:nvCxnSpPr>
          <p:cNvPr id="7" name="Straight Connector 6"/>
          <p:cNvCxnSpPr/>
          <p:nvPr/>
        </p:nvCxnSpPr>
        <p:spPr>
          <a:xfrm>
            <a:off x="457200" y="1295400"/>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6" name="Content Placeholder 2"/>
          <p:cNvSpPr txBox="1">
            <a:spLocks/>
          </p:cNvSpPr>
          <p:nvPr/>
        </p:nvSpPr>
        <p:spPr>
          <a:xfrm>
            <a:off x="4876800" y="1447801"/>
            <a:ext cx="4038600" cy="4038599"/>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85000" lnSpcReduction="20000"/>
          </a:bodyPr>
          <a:lstStyle/>
          <a:p>
            <a:pPr marR="0" lvl="0" defTabSz="914400" rtl="0" eaLnBrk="1" fontAlgn="auto" latinLnBrk="0" hangingPunct="1">
              <a:lnSpc>
                <a:spcPct val="100000"/>
              </a:lnSpc>
              <a:spcBef>
                <a:spcPct val="20000"/>
              </a:spcBef>
              <a:spcAft>
                <a:spcPts val="0"/>
              </a:spcAft>
              <a:buClrTx/>
              <a:buSzTx/>
              <a:tabLst/>
              <a:defRPr/>
            </a:pPr>
            <a:r>
              <a:rPr lang="en-US" sz="3600" dirty="0" smtClean="0"/>
              <a:t>“He also forced everyone, small and great, rich and poor… to receive a mark on his right hand or on his forehead, so that no one could buy or sell unless he had the mark…”</a:t>
            </a:r>
          </a:p>
          <a:p>
            <a:pPr marR="0" lvl="0" algn="r" defTabSz="914400" rtl="0" eaLnBrk="1" fontAlgn="auto" latinLnBrk="0" hangingPunct="1">
              <a:lnSpc>
                <a:spcPct val="100000"/>
              </a:lnSpc>
              <a:spcBef>
                <a:spcPct val="20000"/>
              </a:spcBef>
              <a:spcAft>
                <a:spcPts val="0"/>
              </a:spcAft>
              <a:buClrTx/>
              <a:buSzTx/>
              <a:tabLst/>
              <a:defRPr/>
            </a:pPr>
            <a:r>
              <a:rPr kumimoji="0" lang="en-US" sz="3600" b="1" i="0" u="none" strike="noStrike" kern="1200" cap="none" spc="0" normalizeH="0" baseline="0" noProof="0" dirty="0" smtClean="0">
                <a:ln>
                  <a:noFill/>
                </a:ln>
                <a:effectLst/>
                <a:uLnTx/>
                <a:uFillTx/>
                <a:latin typeface="+mn-lt"/>
                <a:ea typeface="+mn-ea"/>
                <a:cs typeface="+mn-cs"/>
              </a:rPr>
              <a:t>Revelation 13:16-17</a:t>
            </a:r>
          </a:p>
        </p:txBody>
      </p:sp>
      <p:sp>
        <p:nvSpPr>
          <p:cNvPr id="8" name="Title 1"/>
          <p:cNvSpPr txBox="1">
            <a:spLocks/>
          </p:cNvSpPr>
          <p:nvPr/>
        </p:nvSpPr>
        <p:spPr>
          <a:xfrm>
            <a:off x="609600" y="427038"/>
            <a:ext cx="4343400" cy="1143000"/>
          </a:xfrm>
          <a:prstGeom prst="rect">
            <a:avLst/>
          </a:prstGeom>
        </p:spPr>
        <p:txBody>
          <a:bodyPr vert="horz" lIns="91440" tIns="45720" rIns="91440" bIns="45720" rtlCol="0" anchor="ctr">
            <a:normAutofit fontScale="9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800" b="1" i="0" u="none" strike="noStrike" kern="1200" cap="none" spc="0" normalizeH="0" baseline="0" noProof="0" smtClean="0">
                <a:ln>
                  <a:noFill/>
                </a:ln>
                <a:solidFill>
                  <a:schemeClr val="tx1"/>
                </a:solidFill>
                <a:effectLst/>
                <a:uLnTx/>
                <a:uFillTx/>
                <a:latin typeface="+mj-lt"/>
                <a:ea typeface="+mj-ea"/>
                <a:cs typeface="+mj-cs"/>
              </a:rPr>
              <a:t>144,000 Sealed	</a:t>
            </a:r>
            <a:endParaRPr kumimoji="0" lang="en-US" sz="4800" b="1"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3810000" cy="1143000"/>
          </a:xfrm>
        </p:spPr>
        <p:txBody>
          <a:bodyPr>
            <a:normAutofit fontScale="90000"/>
          </a:bodyPr>
          <a:lstStyle/>
          <a:p>
            <a:pPr algn="l"/>
            <a:r>
              <a:rPr lang="en-US" sz="4800" b="1" dirty="0" smtClean="0"/>
              <a:t>The 7 Seals	</a:t>
            </a:r>
            <a:endParaRPr lang="en-US" sz="4800" b="1" dirty="0"/>
          </a:p>
        </p:txBody>
      </p:sp>
      <p:sp>
        <p:nvSpPr>
          <p:cNvPr id="3" name="Content Placeholder 2"/>
          <p:cNvSpPr>
            <a:spLocks noGrp="1"/>
          </p:cNvSpPr>
          <p:nvPr>
            <p:ph idx="1"/>
          </p:nvPr>
        </p:nvSpPr>
        <p:spPr>
          <a:xfrm>
            <a:off x="457200" y="1600200"/>
            <a:ext cx="3810000" cy="4343400"/>
          </a:xfrm>
        </p:spPr>
        <p:style>
          <a:lnRef idx="2">
            <a:schemeClr val="accent1"/>
          </a:lnRef>
          <a:fillRef idx="1">
            <a:schemeClr val="lt1"/>
          </a:fillRef>
          <a:effectRef idx="0">
            <a:schemeClr val="accent1"/>
          </a:effectRef>
          <a:fontRef idx="minor">
            <a:schemeClr val="dk1"/>
          </a:fontRef>
        </p:style>
        <p:txBody>
          <a:bodyPr>
            <a:normAutofit fontScale="92500" lnSpcReduction="10000"/>
          </a:bodyPr>
          <a:lstStyle/>
          <a:p>
            <a:pPr marL="742950" indent="-742950">
              <a:buAutoNum type="arabicPeriod"/>
            </a:pPr>
            <a:r>
              <a:rPr lang="en-US" sz="3600" dirty="0" smtClean="0"/>
              <a:t>The Antichrist </a:t>
            </a:r>
          </a:p>
          <a:p>
            <a:pPr marL="742950" indent="-742950">
              <a:buAutoNum type="arabicPeriod"/>
            </a:pPr>
            <a:r>
              <a:rPr lang="en-US" sz="3600" dirty="0" smtClean="0"/>
              <a:t>War</a:t>
            </a:r>
          </a:p>
          <a:p>
            <a:pPr marL="742950" indent="-742950">
              <a:buAutoNum type="arabicPeriod"/>
            </a:pPr>
            <a:r>
              <a:rPr lang="en-US" sz="3600" dirty="0" smtClean="0"/>
              <a:t>Famine</a:t>
            </a:r>
          </a:p>
          <a:p>
            <a:pPr marL="742950" indent="-742950">
              <a:buAutoNum type="arabicPeriod"/>
            </a:pPr>
            <a:r>
              <a:rPr lang="en-US" sz="3600" dirty="0" smtClean="0"/>
              <a:t>Plague – ¼</a:t>
            </a:r>
          </a:p>
          <a:p>
            <a:pPr marL="742950" indent="-742950">
              <a:buNone/>
            </a:pPr>
            <a:endParaRPr lang="en-US" sz="2200" dirty="0" smtClean="0"/>
          </a:p>
          <a:p>
            <a:pPr marL="742950" indent="-742950">
              <a:buNone/>
            </a:pPr>
            <a:r>
              <a:rPr lang="en-US" sz="3600" dirty="0" smtClean="0"/>
              <a:t>5.     Martyr’s cry</a:t>
            </a:r>
          </a:p>
          <a:p>
            <a:pPr marL="742950" indent="-742950">
              <a:buNone/>
            </a:pPr>
            <a:r>
              <a:rPr lang="en-US" sz="3600" dirty="0" smtClean="0"/>
              <a:t>6.     Earthquake, etc.</a:t>
            </a:r>
          </a:p>
          <a:p>
            <a:pPr marL="742950" indent="-742950">
              <a:buNone/>
            </a:pPr>
            <a:r>
              <a:rPr lang="en-US" sz="3600" b="1" dirty="0" smtClean="0"/>
              <a:t>7.     Silence</a:t>
            </a:r>
          </a:p>
        </p:txBody>
      </p:sp>
      <p:cxnSp>
        <p:nvCxnSpPr>
          <p:cNvPr id="7" name="Straight Connector 6"/>
          <p:cNvCxnSpPr/>
          <p:nvPr/>
        </p:nvCxnSpPr>
        <p:spPr>
          <a:xfrm>
            <a:off x="457200" y="1295400"/>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8" name="Title 1"/>
          <p:cNvSpPr txBox="1">
            <a:spLocks/>
          </p:cNvSpPr>
          <p:nvPr/>
        </p:nvSpPr>
        <p:spPr>
          <a:xfrm>
            <a:off x="4876800" y="304800"/>
            <a:ext cx="4038600" cy="1143000"/>
          </a:xfrm>
          <a:prstGeom prst="rect">
            <a:avLst/>
          </a:prstGeom>
        </p:spPr>
        <p:txBody>
          <a:bodyPr vert="horz" lIns="91440" tIns="45720" rIns="91440" bIns="45720" rtlCol="0" anchor="ctr">
            <a:normAutofit fontScale="9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800" b="1" i="0" u="none" strike="noStrike" kern="1200" cap="none" spc="0" normalizeH="0" baseline="0" noProof="0" dirty="0" smtClean="0">
                <a:ln>
                  <a:noFill/>
                </a:ln>
                <a:solidFill>
                  <a:schemeClr val="tx1"/>
                </a:solidFill>
                <a:effectLst/>
                <a:uLnTx/>
                <a:uFillTx/>
                <a:latin typeface="+mj-lt"/>
                <a:ea typeface="+mj-ea"/>
                <a:cs typeface="+mj-cs"/>
              </a:rPr>
              <a:t>The 7 Trumpets	</a:t>
            </a:r>
            <a:endParaRPr kumimoji="0" lang="en-US" sz="4800" b="1" i="0" u="none" strike="noStrike" kern="1200" cap="none" spc="0" normalizeH="0" baseline="0" noProof="0" dirty="0">
              <a:ln>
                <a:noFill/>
              </a:ln>
              <a:solidFill>
                <a:schemeClr val="tx1"/>
              </a:solidFill>
              <a:effectLst/>
              <a:uLnTx/>
              <a:uFillTx/>
              <a:latin typeface="+mj-lt"/>
              <a:ea typeface="+mj-ea"/>
              <a:cs typeface="+mj-cs"/>
            </a:endParaRPr>
          </a:p>
        </p:txBody>
      </p:sp>
      <p:cxnSp>
        <p:nvCxnSpPr>
          <p:cNvPr id="10" name="Straight Connector 9"/>
          <p:cNvCxnSpPr/>
          <p:nvPr/>
        </p:nvCxnSpPr>
        <p:spPr>
          <a:xfrm>
            <a:off x="609600" y="3962400"/>
            <a:ext cx="3429000" cy="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grpSp>
        <p:nvGrpSpPr>
          <p:cNvPr id="19" name="Group 18"/>
          <p:cNvGrpSpPr/>
          <p:nvPr/>
        </p:nvGrpSpPr>
        <p:grpSpPr>
          <a:xfrm>
            <a:off x="2514600" y="1600200"/>
            <a:ext cx="6248400" cy="4343400"/>
            <a:chOff x="2514600" y="1600200"/>
            <a:chExt cx="6248400" cy="4343400"/>
          </a:xfrm>
        </p:grpSpPr>
        <p:sp>
          <p:nvSpPr>
            <p:cNvPr id="6" name="Content Placeholder 2"/>
            <p:cNvSpPr txBox="1">
              <a:spLocks/>
            </p:cNvSpPr>
            <p:nvPr/>
          </p:nvSpPr>
          <p:spPr>
            <a:xfrm>
              <a:off x="4495800" y="1600200"/>
              <a:ext cx="4267200" cy="4343400"/>
            </a:xfrm>
            <a:prstGeom prst="rect">
              <a:avLst/>
            </a:prstGeom>
            <a:ln w="38100"/>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p>
              <a:pPr marL="742950" marR="0" lvl="0" indent="-742950" defTabSz="914400" rtl="0" eaLnBrk="1" fontAlgn="auto" latinLnBrk="0" hangingPunct="1">
                <a:lnSpc>
                  <a:spcPct val="100000"/>
                </a:lnSpc>
                <a:spcBef>
                  <a:spcPct val="20000"/>
                </a:spcBef>
                <a:spcAft>
                  <a:spcPts val="0"/>
                </a:spcAft>
                <a:buClrTx/>
                <a:buSzTx/>
                <a:buFont typeface="+mj-lt"/>
                <a:buAutoNum type="arabicPeriod"/>
                <a:tabLst/>
                <a:defRPr/>
              </a:pPr>
              <a:r>
                <a:rPr lang="en-US" sz="3200" dirty="0" smtClean="0"/>
                <a:t>Earth – 1/3 trees…</a:t>
              </a:r>
            </a:p>
            <a:p>
              <a:pPr marL="742950" marR="0" lvl="0" indent="-742950" defTabSz="914400" rtl="0" eaLnBrk="1" fontAlgn="auto" latinLnBrk="0" hangingPunct="1">
                <a:lnSpc>
                  <a:spcPct val="100000"/>
                </a:lnSpc>
                <a:spcBef>
                  <a:spcPct val="20000"/>
                </a:spcBef>
                <a:spcAft>
                  <a:spcPts val="0"/>
                </a:spcAft>
                <a:buClrTx/>
                <a:buSzTx/>
                <a:buFont typeface="+mj-lt"/>
                <a:buAutoNum type="arabicPeriod"/>
                <a:tabLst/>
                <a:defRPr/>
              </a:pPr>
              <a:r>
                <a:rPr lang="en-US" sz="3200" dirty="0" smtClean="0"/>
                <a:t>Sea – 1/3 dies</a:t>
              </a:r>
            </a:p>
            <a:p>
              <a:pPr marL="742950" marR="0" lvl="0" indent="-742950" defTabSz="914400" rtl="0" eaLnBrk="1" fontAlgn="auto" latinLnBrk="0" hangingPunct="1">
                <a:lnSpc>
                  <a:spcPct val="100000"/>
                </a:lnSpc>
                <a:spcBef>
                  <a:spcPct val="20000"/>
                </a:spcBef>
                <a:spcAft>
                  <a:spcPts val="0"/>
                </a:spcAft>
                <a:buClrTx/>
                <a:buSzTx/>
                <a:buFont typeface="+mj-lt"/>
                <a:buAutoNum type="arabicPeriod"/>
                <a:tabLst/>
                <a:defRPr/>
              </a:pPr>
              <a:r>
                <a:rPr lang="en-US" sz="3200" dirty="0" smtClean="0"/>
                <a:t>Rivers – 1/3 bitter</a:t>
              </a:r>
            </a:p>
            <a:p>
              <a:pPr marL="742950" marR="0" lvl="0" indent="-742950" defTabSz="914400" rtl="0" eaLnBrk="1" fontAlgn="auto" latinLnBrk="0" hangingPunct="1">
                <a:lnSpc>
                  <a:spcPct val="100000"/>
                </a:lnSpc>
                <a:spcBef>
                  <a:spcPct val="20000"/>
                </a:spcBef>
                <a:spcAft>
                  <a:spcPts val="0"/>
                </a:spcAft>
                <a:buClrTx/>
                <a:buSzTx/>
                <a:buFont typeface="+mj-lt"/>
                <a:buAutoNum type="arabicPeriod"/>
                <a:tabLst/>
                <a:defRPr/>
              </a:pPr>
              <a:r>
                <a:rPr lang="en-US" sz="3200" dirty="0" smtClean="0"/>
                <a:t>Sun – 1/3 dark</a:t>
              </a:r>
            </a:p>
            <a:p>
              <a:pPr marL="742950" marR="0" lvl="0" indent="-742950" defTabSz="914400" rtl="0" eaLnBrk="1" fontAlgn="auto" latinLnBrk="0" hangingPunct="1">
                <a:lnSpc>
                  <a:spcPct val="100000"/>
                </a:lnSpc>
                <a:spcBef>
                  <a:spcPct val="20000"/>
                </a:spcBef>
                <a:spcAft>
                  <a:spcPts val="0"/>
                </a:spcAft>
                <a:buClrTx/>
                <a:buSzTx/>
                <a:tabLst/>
                <a:defRPr/>
              </a:pPr>
              <a:endParaRPr lang="en-US" sz="1050" dirty="0" smtClean="0"/>
            </a:p>
            <a:p>
              <a:pPr marL="742950" marR="0" lvl="0" indent="-742950" defTabSz="914400" rtl="0" eaLnBrk="1" fontAlgn="auto" latinLnBrk="0" hangingPunct="1">
                <a:lnSpc>
                  <a:spcPct val="100000"/>
                </a:lnSpc>
                <a:spcBef>
                  <a:spcPct val="20000"/>
                </a:spcBef>
                <a:spcAft>
                  <a:spcPts val="0"/>
                </a:spcAft>
                <a:buClrTx/>
                <a:buSzTx/>
                <a:buAutoNum type="arabicPeriod" startAt="5"/>
                <a:tabLst/>
                <a:defRPr/>
              </a:pPr>
              <a:r>
                <a:rPr lang="en-US" sz="3200" dirty="0" smtClean="0"/>
                <a:t>Abyss – Torture</a:t>
              </a:r>
            </a:p>
            <a:p>
              <a:pPr marL="742950" marR="0" lvl="0" indent="-742950" defTabSz="914400" rtl="0" eaLnBrk="1" fontAlgn="auto" latinLnBrk="0" hangingPunct="1">
                <a:lnSpc>
                  <a:spcPct val="100000"/>
                </a:lnSpc>
                <a:spcBef>
                  <a:spcPct val="20000"/>
                </a:spcBef>
                <a:spcAft>
                  <a:spcPts val="0"/>
                </a:spcAft>
                <a:buClrTx/>
                <a:buSzTx/>
                <a:buAutoNum type="arabicPeriod" startAt="5"/>
                <a:tabLst/>
                <a:defRPr/>
              </a:pPr>
              <a:r>
                <a:rPr lang="en-US" sz="3200" dirty="0" smtClean="0"/>
                <a:t>Army – 1/3 Death</a:t>
              </a:r>
            </a:p>
            <a:p>
              <a:pPr marL="742950" marR="0" lvl="0" indent="-742950" defTabSz="914400" rtl="0" eaLnBrk="1" fontAlgn="auto" latinLnBrk="0" hangingPunct="1">
                <a:lnSpc>
                  <a:spcPct val="100000"/>
                </a:lnSpc>
                <a:spcBef>
                  <a:spcPct val="20000"/>
                </a:spcBef>
                <a:spcAft>
                  <a:spcPts val="0"/>
                </a:spcAft>
                <a:buClrTx/>
                <a:buSzTx/>
                <a:buAutoNum type="arabicPeriod" startAt="5"/>
                <a:tabLst/>
                <a:defRPr/>
              </a:pPr>
              <a:r>
                <a:rPr lang="en-US" sz="3200" dirty="0" smtClean="0"/>
                <a:t>Announcement</a:t>
              </a:r>
            </a:p>
            <a:p>
              <a:pPr marL="742950" marR="0" lvl="0" indent="-742950" defTabSz="914400" rtl="0" eaLnBrk="1" fontAlgn="auto" latinLnBrk="0" hangingPunct="1">
                <a:lnSpc>
                  <a:spcPct val="100000"/>
                </a:lnSpc>
                <a:spcBef>
                  <a:spcPct val="20000"/>
                </a:spcBef>
                <a:spcAft>
                  <a:spcPts val="0"/>
                </a:spcAft>
                <a:buClrTx/>
                <a:buSzTx/>
                <a:buAutoNum type="arabicPeriod" startAt="5"/>
                <a:tabLst/>
                <a:defRPr/>
              </a:pPr>
              <a:endParaRPr lang="en-US" sz="3200" dirty="0" smtClean="0"/>
            </a:p>
          </p:txBody>
        </p:sp>
        <p:cxnSp>
          <p:nvCxnSpPr>
            <p:cNvPr id="11" name="Straight Connector 10"/>
            <p:cNvCxnSpPr/>
            <p:nvPr/>
          </p:nvCxnSpPr>
          <p:spPr>
            <a:xfrm>
              <a:off x="4876800" y="3962400"/>
              <a:ext cx="3429000"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2514600" y="1600200"/>
              <a:ext cx="1981200" cy="3733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514600" y="5715000"/>
              <a:ext cx="198120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500" fill="hold"/>
                                        <p:tgtEl>
                                          <p:spTgt spid="19"/>
                                        </p:tgtEl>
                                        <p:attrNameLst>
                                          <p:attrName>ppt_w</p:attrName>
                                        </p:attrNameLst>
                                      </p:cBhvr>
                                      <p:tavLst>
                                        <p:tav tm="0">
                                          <p:val>
                                            <p:fltVal val="0"/>
                                          </p:val>
                                        </p:tav>
                                        <p:tav tm="100000">
                                          <p:val>
                                            <p:strVal val="#ppt_w"/>
                                          </p:val>
                                        </p:tav>
                                      </p:tavLst>
                                    </p:anim>
                                    <p:anim calcmode="lin" valueType="num">
                                      <p:cBhvr>
                                        <p:cTn id="8" dur="500" fill="hold"/>
                                        <p:tgtEl>
                                          <p:spTgt spid="19"/>
                                        </p:tgtEl>
                                        <p:attrNameLst>
                                          <p:attrName>ppt_h</p:attrName>
                                        </p:attrNameLst>
                                      </p:cBhvr>
                                      <p:tavLst>
                                        <p:tav tm="0">
                                          <p:val>
                                            <p:fltVal val="0"/>
                                          </p:val>
                                        </p:tav>
                                        <p:tav tm="100000">
                                          <p:val>
                                            <p:strVal val="#ppt_h"/>
                                          </p:val>
                                        </p:tav>
                                      </p:tavLst>
                                    </p:anim>
                                    <p:animEffect transition="in" filter="fade">
                                      <p:cBhvr>
                                        <p:cTn id="9"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Isosceles Triangle 27"/>
          <p:cNvSpPr/>
          <p:nvPr/>
        </p:nvSpPr>
        <p:spPr>
          <a:xfrm>
            <a:off x="3124200" y="1371600"/>
            <a:ext cx="1295400" cy="2057400"/>
          </a:xfrm>
          <a:prstGeom prst="triangle">
            <a:avLst>
              <a:gd name="adj" fmla="val 100000"/>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26" name="Right Arrow 25"/>
          <p:cNvSpPr/>
          <p:nvPr/>
        </p:nvSpPr>
        <p:spPr>
          <a:xfrm rot="5400000">
            <a:off x="3695700" y="2171700"/>
            <a:ext cx="1676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descr="flame-symbol3.jpg"/>
          <p:cNvPicPr>
            <a:picLocks noChangeAspect="1"/>
          </p:cNvPicPr>
          <p:nvPr/>
        </p:nvPicPr>
        <p:blipFill>
          <a:blip r:embed="rId3" cstate="print"/>
          <a:srcRect l="30000" r="30000" b="6250"/>
          <a:stretch>
            <a:fillRect/>
          </a:stretch>
        </p:blipFill>
        <p:spPr>
          <a:xfrm>
            <a:off x="3581400" y="4038600"/>
            <a:ext cx="482600" cy="904875"/>
          </a:xfrm>
          <a:prstGeom prst="rect">
            <a:avLst/>
          </a:prstGeom>
        </p:spPr>
      </p:pic>
      <p:pic>
        <p:nvPicPr>
          <p:cNvPr id="16" name="Picture 15" descr="Peace-Sign-Sticker-(5150).jpg"/>
          <p:cNvPicPr>
            <a:picLocks noChangeAspect="1"/>
          </p:cNvPicPr>
          <p:nvPr/>
        </p:nvPicPr>
        <p:blipFill>
          <a:blip r:embed="rId4" cstate="print"/>
          <a:stretch>
            <a:fillRect/>
          </a:stretch>
        </p:blipFill>
        <p:spPr>
          <a:xfrm>
            <a:off x="2286000" y="4114800"/>
            <a:ext cx="670639" cy="695325"/>
          </a:xfrm>
          <a:prstGeom prst="rect">
            <a:avLst/>
          </a:prstGeom>
        </p:spPr>
      </p:pic>
      <p:sp>
        <p:nvSpPr>
          <p:cNvPr id="4" name="TextBox 3"/>
          <p:cNvSpPr txBox="1"/>
          <p:nvPr/>
        </p:nvSpPr>
        <p:spPr>
          <a:xfrm>
            <a:off x="1219200" y="76200"/>
            <a:ext cx="6629400" cy="70788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4000" b="1" dirty="0" smtClean="0"/>
              <a:t>The Pre-Millennial View:</a:t>
            </a:r>
            <a:endParaRPr lang="en-US" sz="4000" b="1" dirty="0"/>
          </a:p>
        </p:txBody>
      </p:sp>
      <p:cxnSp>
        <p:nvCxnSpPr>
          <p:cNvPr id="6" name="Straight Connector 5"/>
          <p:cNvCxnSpPr/>
          <p:nvPr/>
        </p:nvCxnSpPr>
        <p:spPr>
          <a:xfrm>
            <a:off x="381000" y="4050268"/>
            <a:ext cx="8305800" cy="0"/>
          </a:xfrm>
          <a:prstGeom prst="line">
            <a:avLst/>
          </a:prstGeom>
          <a:ln w="5715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981200" y="3669268"/>
            <a:ext cx="0" cy="76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200400" y="4038600"/>
            <a:ext cx="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495800" y="3657600"/>
            <a:ext cx="0" cy="76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696200" y="3733800"/>
            <a:ext cx="0" cy="76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057400" y="3505200"/>
            <a:ext cx="2362200" cy="461665"/>
          </a:xfrm>
          <a:prstGeom prst="rect">
            <a:avLst/>
          </a:prstGeom>
        </p:spPr>
        <p:style>
          <a:lnRef idx="0">
            <a:schemeClr val="dk1"/>
          </a:lnRef>
          <a:fillRef idx="3">
            <a:schemeClr val="dk1"/>
          </a:fillRef>
          <a:effectRef idx="3">
            <a:schemeClr val="dk1"/>
          </a:effectRef>
          <a:fontRef idx="minor">
            <a:schemeClr val="lt1"/>
          </a:fontRef>
        </p:style>
        <p:txBody>
          <a:bodyPr wrap="square" rtlCol="0">
            <a:spAutoFit/>
          </a:bodyPr>
          <a:lstStyle/>
          <a:p>
            <a:pPr algn="ctr"/>
            <a:r>
              <a:rPr lang="en-US" sz="2400" b="1" dirty="0" smtClean="0"/>
              <a:t>7 yr. Tribulation</a:t>
            </a:r>
            <a:endParaRPr lang="en-US" sz="2400" b="1" dirty="0"/>
          </a:p>
        </p:txBody>
      </p:sp>
      <p:sp>
        <p:nvSpPr>
          <p:cNvPr id="14" name="TextBox 13"/>
          <p:cNvSpPr txBox="1"/>
          <p:nvPr/>
        </p:nvSpPr>
        <p:spPr>
          <a:xfrm rot="3908910">
            <a:off x="2678012" y="4661327"/>
            <a:ext cx="1525574" cy="830997"/>
          </a:xfrm>
          <a:prstGeom prst="rect">
            <a:avLst/>
          </a:prstGeom>
          <a:noFill/>
        </p:spPr>
        <p:txBody>
          <a:bodyPr wrap="square" rtlCol="0">
            <a:spAutoFit/>
          </a:bodyPr>
          <a:lstStyle/>
          <a:p>
            <a:r>
              <a:rPr lang="en-US" sz="2400" dirty="0" err="1" smtClean="0"/>
              <a:t>AntiChrist</a:t>
            </a:r>
            <a:r>
              <a:rPr lang="en-US" sz="2400" dirty="0" smtClean="0"/>
              <a:t> </a:t>
            </a:r>
          </a:p>
          <a:p>
            <a:r>
              <a:rPr lang="en-US" sz="2400" dirty="0" smtClean="0"/>
              <a:t>Revealed</a:t>
            </a:r>
            <a:endParaRPr lang="en-US" sz="2400" dirty="0"/>
          </a:p>
        </p:txBody>
      </p:sp>
      <p:sp>
        <p:nvSpPr>
          <p:cNvPr id="15" name="TextBox 14"/>
          <p:cNvSpPr txBox="1"/>
          <p:nvPr/>
        </p:nvSpPr>
        <p:spPr>
          <a:xfrm rot="3998755">
            <a:off x="1390014" y="5001713"/>
            <a:ext cx="1903641" cy="461665"/>
          </a:xfrm>
          <a:prstGeom prst="rect">
            <a:avLst/>
          </a:prstGeom>
          <a:noFill/>
        </p:spPr>
        <p:txBody>
          <a:bodyPr wrap="square" rtlCol="0">
            <a:spAutoFit/>
          </a:bodyPr>
          <a:lstStyle/>
          <a:p>
            <a:r>
              <a:rPr lang="en-US" sz="2400" dirty="0" smtClean="0"/>
              <a:t>Peace Treaty</a:t>
            </a:r>
            <a:endParaRPr lang="en-US" sz="2400" dirty="0"/>
          </a:p>
        </p:txBody>
      </p:sp>
      <p:sp>
        <p:nvSpPr>
          <p:cNvPr id="17" name="Isosceles Triangle 16"/>
          <p:cNvSpPr/>
          <p:nvPr/>
        </p:nvSpPr>
        <p:spPr>
          <a:xfrm>
            <a:off x="381000" y="3581400"/>
            <a:ext cx="1524000" cy="381000"/>
          </a:xfrm>
          <a:prstGeom prst="triangle">
            <a:avLst>
              <a:gd name="adj" fmla="val 100000"/>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8" name="TextBox 17"/>
          <p:cNvSpPr txBox="1"/>
          <p:nvPr/>
        </p:nvSpPr>
        <p:spPr>
          <a:xfrm rot="20769957">
            <a:off x="71424" y="3037542"/>
            <a:ext cx="1925422" cy="830997"/>
          </a:xfrm>
          <a:prstGeom prst="rect">
            <a:avLst/>
          </a:prstGeom>
          <a:noFill/>
        </p:spPr>
        <p:txBody>
          <a:bodyPr wrap="square" rtlCol="0">
            <a:spAutoFit/>
          </a:bodyPr>
          <a:lstStyle/>
          <a:p>
            <a:pPr algn="ctr"/>
            <a:r>
              <a:rPr lang="en-US" sz="2400" dirty="0" smtClean="0"/>
              <a:t>Increasing</a:t>
            </a:r>
          </a:p>
          <a:p>
            <a:pPr algn="ctr"/>
            <a:r>
              <a:rPr lang="en-US" sz="2400" dirty="0" smtClean="0"/>
              <a:t>“Birth Pains”</a:t>
            </a:r>
            <a:endParaRPr lang="en-US" sz="2400" dirty="0"/>
          </a:p>
        </p:txBody>
      </p:sp>
      <p:sp>
        <p:nvSpPr>
          <p:cNvPr id="19" name="Right Arrow 18"/>
          <p:cNvSpPr/>
          <p:nvPr/>
        </p:nvSpPr>
        <p:spPr>
          <a:xfrm rot="16200000">
            <a:off x="876300" y="2324100"/>
            <a:ext cx="1676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838200" y="838200"/>
            <a:ext cx="1981200" cy="830997"/>
          </a:xfrm>
          <a:prstGeom prst="rect">
            <a:avLst/>
          </a:prstGeom>
          <a:noFill/>
        </p:spPr>
        <p:txBody>
          <a:bodyPr wrap="square" rtlCol="0">
            <a:spAutoFit/>
          </a:bodyPr>
          <a:lstStyle/>
          <a:p>
            <a:pPr algn="ctr"/>
            <a:r>
              <a:rPr lang="en-US" sz="2400" dirty="0" smtClean="0"/>
              <a:t>Rapture of </a:t>
            </a:r>
          </a:p>
          <a:p>
            <a:pPr algn="ctr"/>
            <a:r>
              <a:rPr lang="en-US" sz="2400" dirty="0" smtClean="0"/>
              <a:t>the Church(?)</a:t>
            </a:r>
            <a:endParaRPr lang="en-US" sz="2400" dirty="0"/>
          </a:p>
        </p:txBody>
      </p:sp>
      <p:sp>
        <p:nvSpPr>
          <p:cNvPr id="22" name="TextBox 21"/>
          <p:cNvSpPr txBox="1"/>
          <p:nvPr/>
        </p:nvSpPr>
        <p:spPr>
          <a:xfrm>
            <a:off x="3276600" y="2590800"/>
            <a:ext cx="1143000" cy="830997"/>
          </a:xfrm>
          <a:prstGeom prst="rect">
            <a:avLst/>
          </a:prstGeom>
          <a:noFill/>
        </p:spPr>
        <p:txBody>
          <a:bodyPr wrap="square" rtlCol="0">
            <a:spAutoFit/>
          </a:bodyPr>
          <a:lstStyle/>
          <a:p>
            <a:pPr algn="r"/>
            <a:r>
              <a:rPr lang="en-US" sz="2400" dirty="0" smtClean="0"/>
              <a:t>War &amp;</a:t>
            </a:r>
          </a:p>
          <a:p>
            <a:pPr algn="r"/>
            <a:r>
              <a:rPr lang="en-US" sz="2400" dirty="0" smtClean="0"/>
              <a:t>Wrath</a:t>
            </a:r>
            <a:endParaRPr lang="en-US" sz="2400" dirty="0"/>
          </a:p>
        </p:txBody>
      </p:sp>
      <p:sp>
        <p:nvSpPr>
          <p:cNvPr id="23" name="TextBox 22"/>
          <p:cNvSpPr txBox="1"/>
          <p:nvPr/>
        </p:nvSpPr>
        <p:spPr>
          <a:xfrm>
            <a:off x="152400" y="4114800"/>
            <a:ext cx="1752600" cy="1200329"/>
          </a:xfrm>
          <a:prstGeom prst="rect">
            <a:avLst/>
          </a:prstGeom>
          <a:noFill/>
        </p:spPr>
        <p:txBody>
          <a:bodyPr wrap="square" rtlCol="0">
            <a:spAutoFit/>
          </a:bodyPr>
          <a:lstStyle/>
          <a:p>
            <a:pPr algn="r"/>
            <a:r>
              <a:rPr lang="en-US" sz="2400" dirty="0" smtClean="0"/>
              <a:t>Deception</a:t>
            </a:r>
          </a:p>
          <a:p>
            <a:pPr algn="r"/>
            <a:r>
              <a:rPr lang="en-US" sz="2400" dirty="0" smtClean="0"/>
              <a:t>Devastation</a:t>
            </a:r>
          </a:p>
          <a:p>
            <a:pPr algn="r"/>
            <a:r>
              <a:rPr lang="en-US" sz="2400" dirty="0" smtClean="0"/>
              <a:t>Declaration</a:t>
            </a:r>
            <a:endParaRPr lang="en-US" sz="2400" dirty="0"/>
          </a:p>
        </p:txBody>
      </p:sp>
      <p:sp>
        <p:nvSpPr>
          <p:cNvPr id="24" name="TextBox 23"/>
          <p:cNvSpPr txBox="1"/>
          <p:nvPr/>
        </p:nvSpPr>
        <p:spPr>
          <a:xfrm rot="3847548">
            <a:off x="3810852" y="4852159"/>
            <a:ext cx="1815606" cy="461665"/>
          </a:xfrm>
          <a:prstGeom prst="rect">
            <a:avLst/>
          </a:prstGeom>
          <a:noFill/>
        </p:spPr>
        <p:txBody>
          <a:bodyPr wrap="square" rtlCol="0">
            <a:spAutoFit/>
          </a:bodyPr>
          <a:lstStyle/>
          <a:p>
            <a:r>
              <a:rPr lang="en-US" sz="2400" dirty="0" smtClean="0"/>
              <a:t>Armageddon</a:t>
            </a:r>
            <a:endParaRPr lang="en-US" sz="2400" dirty="0"/>
          </a:p>
        </p:txBody>
      </p:sp>
      <p:sp>
        <p:nvSpPr>
          <p:cNvPr id="25" name="TextBox 24"/>
          <p:cNvSpPr txBox="1"/>
          <p:nvPr/>
        </p:nvSpPr>
        <p:spPr>
          <a:xfrm>
            <a:off x="4572000" y="3505200"/>
            <a:ext cx="3048000" cy="457200"/>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en-US" sz="2400" b="1" dirty="0" smtClean="0"/>
              <a:t>The Millennium</a:t>
            </a:r>
            <a:endParaRPr lang="en-US" sz="2400" b="1" dirty="0"/>
          </a:p>
        </p:txBody>
      </p:sp>
      <p:sp>
        <p:nvSpPr>
          <p:cNvPr id="27" name="TextBox 26"/>
          <p:cNvSpPr txBox="1"/>
          <p:nvPr/>
        </p:nvSpPr>
        <p:spPr>
          <a:xfrm>
            <a:off x="3581400" y="693003"/>
            <a:ext cx="1981200" cy="830997"/>
          </a:xfrm>
          <a:prstGeom prst="rect">
            <a:avLst/>
          </a:prstGeom>
          <a:noFill/>
        </p:spPr>
        <p:txBody>
          <a:bodyPr wrap="square" rtlCol="0">
            <a:spAutoFit/>
          </a:bodyPr>
          <a:lstStyle/>
          <a:p>
            <a:pPr algn="ctr"/>
            <a:r>
              <a:rPr lang="en-US" sz="2400" dirty="0" smtClean="0"/>
              <a:t>Return </a:t>
            </a:r>
          </a:p>
          <a:p>
            <a:pPr algn="ctr"/>
            <a:r>
              <a:rPr lang="en-US" sz="2400" dirty="0" smtClean="0"/>
              <a:t>Of Christ</a:t>
            </a:r>
            <a:endParaRPr lang="en-US" sz="2400" dirty="0"/>
          </a:p>
        </p:txBody>
      </p:sp>
      <p:sp>
        <p:nvSpPr>
          <p:cNvPr id="29" name="TextBox 28"/>
          <p:cNvSpPr txBox="1"/>
          <p:nvPr/>
        </p:nvSpPr>
        <p:spPr>
          <a:xfrm>
            <a:off x="6705600" y="2217003"/>
            <a:ext cx="1981200"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Final Judgment</a:t>
            </a:r>
            <a:endParaRPr lang="en-US" sz="2400" dirty="0"/>
          </a:p>
        </p:txBody>
      </p:sp>
      <p:cxnSp>
        <p:nvCxnSpPr>
          <p:cNvPr id="31" name="Straight Arrow Connector 30"/>
          <p:cNvCxnSpPr>
            <a:stCxn id="29" idx="2"/>
          </p:cNvCxnSpPr>
          <p:nvPr/>
        </p:nvCxnSpPr>
        <p:spPr>
          <a:xfrm>
            <a:off x="7696200" y="3048000"/>
            <a:ext cx="0" cy="693003"/>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4800600" y="4114800"/>
            <a:ext cx="2667000" cy="1200329"/>
          </a:xfrm>
          <a:prstGeom prst="rect">
            <a:avLst/>
          </a:prstGeom>
          <a:noFill/>
        </p:spPr>
        <p:txBody>
          <a:bodyPr wrap="square" rtlCol="0">
            <a:spAutoFit/>
          </a:bodyPr>
          <a:lstStyle/>
          <a:p>
            <a:pPr algn="ctr"/>
            <a:r>
              <a:rPr lang="en-US" sz="2400" dirty="0" smtClean="0"/>
              <a:t>Satan bound</a:t>
            </a:r>
          </a:p>
          <a:p>
            <a:pPr algn="ctr"/>
            <a:r>
              <a:rPr lang="en-US" sz="2400" dirty="0" smtClean="0"/>
              <a:t>Jesus reigns</a:t>
            </a:r>
          </a:p>
          <a:p>
            <a:pPr algn="ctr"/>
            <a:r>
              <a:rPr lang="en-US" sz="2400" dirty="0" smtClean="0"/>
              <a:t>Martyrs rule</a:t>
            </a:r>
            <a:endParaRPr lang="en-US" sz="2400" dirty="0"/>
          </a:p>
        </p:txBody>
      </p:sp>
      <p:sp>
        <p:nvSpPr>
          <p:cNvPr id="33" name="TextBox 32"/>
          <p:cNvSpPr txBox="1"/>
          <p:nvPr/>
        </p:nvSpPr>
        <p:spPr>
          <a:xfrm>
            <a:off x="7924800" y="487740"/>
            <a:ext cx="1219200" cy="1569660"/>
          </a:xfrm>
          <a:prstGeom prst="rect">
            <a:avLst/>
          </a:prstGeom>
          <a:solidFill>
            <a:srgbClr val="FFFF00"/>
          </a:solidFill>
          <a:effectLst>
            <a:glow rad="228600">
              <a:srgbClr val="FFFF00">
                <a:alpha val="40000"/>
              </a:srgbClr>
            </a:glow>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New Heaven &amp; New Earth</a:t>
            </a:r>
            <a:endParaRPr lang="en-US" sz="2400"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Revelation 9:20</a:t>
            </a:r>
            <a:endParaRPr lang="en-US" b="1" dirty="0"/>
          </a:p>
        </p:txBody>
      </p:sp>
      <p:sp>
        <p:nvSpPr>
          <p:cNvPr id="3" name="Content Placeholder 2"/>
          <p:cNvSpPr>
            <a:spLocks noGrp="1"/>
          </p:cNvSpPr>
          <p:nvPr>
            <p:ph idx="1"/>
          </p:nvPr>
        </p:nvSpPr>
        <p:spPr>
          <a:xfrm>
            <a:off x="457200" y="1371600"/>
            <a:ext cx="8229600" cy="4038599"/>
          </a:xfrm>
        </p:spPr>
        <p:txBody>
          <a:bodyPr>
            <a:normAutofit/>
          </a:bodyPr>
          <a:lstStyle/>
          <a:p>
            <a:pPr marL="0" indent="0">
              <a:buNone/>
            </a:pPr>
            <a:r>
              <a:rPr lang="en-US" sz="3600" dirty="0" smtClean="0"/>
              <a:t>“The rest of mankind that were not killed by these plagues still did not repent of the work of their hands; they did not stop worshiping demons, and idols…”</a:t>
            </a:r>
            <a:endParaRPr lang="en-US" sz="3600" b="1" i="1" dirty="0" smtClean="0"/>
          </a:p>
        </p:txBody>
      </p:sp>
      <p:cxnSp>
        <p:nvCxnSpPr>
          <p:cNvPr id="7" name="Straight Connector 6"/>
          <p:cNvCxnSpPr/>
          <p:nvPr/>
        </p:nvCxnSpPr>
        <p:spPr>
          <a:xfrm>
            <a:off x="457200" y="1295400"/>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pic>
        <p:nvPicPr>
          <p:cNvPr id="5" name="Picture 4" descr="7 Seals on Scroll.jpg"/>
          <p:cNvPicPr>
            <a:picLocks noChangeAspect="1"/>
          </p:cNvPicPr>
          <p:nvPr/>
        </p:nvPicPr>
        <p:blipFill>
          <a:blip r:embed="rId2" cstate="print"/>
          <a:srcRect t="23454" b="22981"/>
          <a:stretch>
            <a:fillRect/>
          </a:stretch>
        </p:blipFill>
        <p:spPr>
          <a:xfrm>
            <a:off x="2819400" y="3733800"/>
            <a:ext cx="5690353" cy="2286000"/>
          </a:xfrm>
          <a:prstGeom prst="rect">
            <a:avLst/>
          </a:prstGeom>
        </p:spPr>
      </p:pic>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Revelation 9:20</a:t>
            </a:r>
            <a:endParaRPr lang="en-US" b="1" dirty="0"/>
          </a:p>
        </p:txBody>
      </p:sp>
      <p:sp>
        <p:nvSpPr>
          <p:cNvPr id="3" name="Content Placeholder 2"/>
          <p:cNvSpPr>
            <a:spLocks noGrp="1"/>
          </p:cNvSpPr>
          <p:nvPr>
            <p:ph idx="1"/>
          </p:nvPr>
        </p:nvSpPr>
        <p:spPr>
          <a:xfrm>
            <a:off x="457200" y="1020762"/>
            <a:ext cx="8229600" cy="4038599"/>
          </a:xfrm>
        </p:spPr>
        <p:txBody>
          <a:bodyPr>
            <a:normAutofit/>
          </a:bodyPr>
          <a:lstStyle/>
          <a:p>
            <a:pPr marL="0" indent="0">
              <a:buNone/>
            </a:pPr>
            <a:r>
              <a:rPr lang="en-US" sz="3600" dirty="0" smtClean="0"/>
              <a:t>“I will give power to my two witnesses, and they will prophesy for 1,260 days, clothed in sackcloth… If anyone tries to harm them, fire comes from their mouths and devours their enemies.”</a:t>
            </a:r>
            <a:endParaRPr lang="en-US" sz="3600" b="1" i="1" dirty="0" smtClean="0"/>
          </a:p>
        </p:txBody>
      </p:sp>
      <p:cxnSp>
        <p:nvCxnSpPr>
          <p:cNvPr id="7" name="Straight Connector 6"/>
          <p:cNvCxnSpPr/>
          <p:nvPr/>
        </p:nvCxnSpPr>
        <p:spPr>
          <a:xfrm>
            <a:off x="457200" y="944562"/>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pic>
        <p:nvPicPr>
          <p:cNvPr id="5" name="Picture 4" descr="7 Seals on Scroll.jpg"/>
          <p:cNvPicPr>
            <a:picLocks noChangeAspect="1"/>
          </p:cNvPicPr>
          <p:nvPr/>
        </p:nvPicPr>
        <p:blipFill>
          <a:blip r:embed="rId2" cstate="print"/>
          <a:stretch>
            <a:fillRect/>
          </a:stretch>
        </p:blipFill>
        <p:spPr>
          <a:xfrm>
            <a:off x="3810000" y="3230562"/>
            <a:ext cx="4038600" cy="3028950"/>
          </a:xfrm>
          <a:prstGeom prst="rect">
            <a:avLst/>
          </a:prstGeom>
        </p:spPr>
      </p:pic>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p>
            <a:r>
              <a:rPr lang="en-US" dirty="0" smtClean="0"/>
              <a:t>Revelation 11:13</a:t>
            </a:r>
            <a:endParaRPr lang="en-US" b="1" dirty="0"/>
          </a:p>
        </p:txBody>
      </p:sp>
      <p:sp>
        <p:nvSpPr>
          <p:cNvPr id="3" name="Content Placeholder 2"/>
          <p:cNvSpPr>
            <a:spLocks noGrp="1"/>
          </p:cNvSpPr>
          <p:nvPr>
            <p:ph idx="1"/>
          </p:nvPr>
        </p:nvSpPr>
        <p:spPr>
          <a:xfrm>
            <a:off x="457200" y="1371601"/>
            <a:ext cx="8229600" cy="4038599"/>
          </a:xfrm>
        </p:spPr>
        <p:txBody>
          <a:bodyPr>
            <a:normAutofit/>
          </a:bodyPr>
          <a:lstStyle/>
          <a:p>
            <a:pPr marL="0" indent="0">
              <a:buNone/>
            </a:pPr>
            <a:r>
              <a:rPr lang="en-US" sz="3600" dirty="0" smtClean="0"/>
              <a:t>“7,000 people were killed in the earthquake, and the survivors were terrified and gave glory to the God of heaven.”</a:t>
            </a:r>
            <a:endParaRPr lang="en-US" sz="3600" b="1" i="1" dirty="0" smtClean="0"/>
          </a:p>
        </p:txBody>
      </p:sp>
      <p:cxnSp>
        <p:nvCxnSpPr>
          <p:cNvPr id="7" name="Straight Connector 6"/>
          <p:cNvCxnSpPr/>
          <p:nvPr/>
        </p:nvCxnSpPr>
        <p:spPr>
          <a:xfrm>
            <a:off x="457200" y="1295401"/>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pic>
        <p:nvPicPr>
          <p:cNvPr id="5" name="Picture 4" descr="7 Seals on Scroll.jpg"/>
          <p:cNvPicPr>
            <a:picLocks noChangeAspect="1"/>
          </p:cNvPicPr>
          <p:nvPr/>
        </p:nvPicPr>
        <p:blipFill>
          <a:blip r:embed="rId2" cstate="print"/>
          <a:stretch>
            <a:fillRect/>
          </a:stretch>
        </p:blipFill>
        <p:spPr>
          <a:xfrm>
            <a:off x="3810000" y="3230562"/>
            <a:ext cx="4038600" cy="3028950"/>
          </a:xfrm>
          <a:prstGeom prst="rect">
            <a:avLst/>
          </a:prstGeom>
        </p:spPr>
      </p:pic>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3962400" cy="1143000"/>
          </a:xfrm>
        </p:spPr>
        <p:txBody>
          <a:bodyPr>
            <a:normAutofit fontScale="90000"/>
          </a:bodyPr>
          <a:lstStyle/>
          <a:p>
            <a:pPr algn="l"/>
            <a:r>
              <a:rPr lang="en-US" sz="4800" b="1" dirty="0" smtClean="0"/>
              <a:t>The 7 Trumpets	</a:t>
            </a:r>
            <a:endParaRPr lang="en-US" sz="4800" b="1" dirty="0"/>
          </a:p>
        </p:txBody>
      </p:sp>
      <p:sp>
        <p:nvSpPr>
          <p:cNvPr id="3" name="Content Placeholder 2"/>
          <p:cNvSpPr>
            <a:spLocks noGrp="1"/>
          </p:cNvSpPr>
          <p:nvPr>
            <p:ph idx="1"/>
          </p:nvPr>
        </p:nvSpPr>
        <p:spPr>
          <a:xfrm>
            <a:off x="457200" y="1600200"/>
            <a:ext cx="3810000" cy="4343400"/>
          </a:xfrm>
          <a:ln w="38100">
            <a:solidFill>
              <a:schemeClr val="tx1"/>
            </a:solidFill>
          </a:ln>
        </p:spPr>
        <p:style>
          <a:lnRef idx="2">
            <a:schemeClr val="accent1"/>
          </a:lnRef>
          <a:fillRef idx="1">
            <a:schemeClr val="lt1"/>
          </a:fillRef>
          <a:effectRef idx="0">
            <a:schemeClr val="accent1"/>
          </a:effectRef>
          <a:fontRef idx="minor">
            <a:schemeClr val="dk1"/>
          </a:fontRef>
        </p:style>
        <p:txBody>
          <a:bodyPr>
            <a:normAutofit fontScale="85000" lnSpcReduction="10000"/>
          </a:bodyPr>
          <a:lstStyle/>
          <a:p>
            <a:pPr marL="742950" lvl="0" indent="-742950">
              <a:buFont typeface="+mj-lt"/>
              <a:buAutoNum type="arabicPeriod"/>
              <a:defRPr/>
            </a:pPr>
            <a:r>
              <a:rPr lang="en-US" sz="3600" dirty="0" smtClean="0"/>
              <a:t>Earth – 1/3 trees…</a:t>
            </a:r>
          </a:p>
          <a:p>
            <a:pPr marL="742950" lvl="0" indent="-742950">
              <a:buFont typeface="+mj-lt"/>
              <a:buAutoNum type="arabicPeriod"/>
              <a:defRPr/>
            </a:pPr>
            <a:r>
              <a:rPr lang="en-US" sz="3600" dirty="0" smtClean="0"/>
              <a:t>Sea – 1/3 dies</a:t>
            </a:r>
          </a:p>
          <a:p>
            <a:pPr marL="742950" lvl="0" indent="-742950">
              <a:buFont typeface="+mj-lt"/>
              <a:buAutoNum type="arabicPeriod"/>
              <a:defRPr/>
            </a:pPr>
            <a:r>
              <a:rPr lang="en-US" sz="3600" dirty="0" smtClean="0"/>
              <a:t>Rivers – 1/3 bitter</a:t>
            </a:r>
          </a:p>
          <a:p>
            <a:pPr marL="742950" lvl="0" indent="-742950">
              <a:buFont typeface="+mj-lt"/>
              <a:buAutoNum type="arabicPeriod"/>
              <a:defRPr/>
            </a:pPr>
            <a:r>
              <a:rPr lang="en-US" sz="3600" dirty="0" smtClean="0"/>
              <a:t>Sun – 1/3 dark</a:t>
            </a:r>
          </a:p>
          <a:p>
            <a:pPr marL="742950" lvl="0" indent="-742950">
              <a:defRPr/>
            </a:pPr>
            <a:endParaRPr lang="en-US" sz="1100" dirty="0" smtClean="0"/>
          </a:p>
          <a:p>
            <a:pPr marL="742950" lvl="0" indent="-742950">
              <a:buAutoNum type="arabicPeriod" startAt="5"/>
              <a:defRPr/>
            </a:pPr>
            <a:r>
              <a:rPr lang="en-US" sz="3600" dirty="0" smtClean="0"/>
              <a:t>Abyss – Torture</a:t>
            </a:r>
          </a:p>
          <a:p>
            <a:pPr marL="742950" lvl="0" indent="-742950">
              <a:buAutoNum type="arabicPeriod" startAt="5"/>
              <a:defRPr/>
            </a:pPr>
            <a:r>
              <a:rPr lang="en-US" sz="3600" dirty="0" smtClean="0"/>
              <a:t>Army – 1/3 Death</a:t>
            </a:r>
          </a:p>
          <a:p>
            <a:pPr marL="742950" lvl="0" indent="-742950">
              <a:buAutoNum type="arabicPeriod" startAt="5"/>
              <a:defRPr/>
            </a:pPr>
            <a:r>
              <a:rPr lang="en-US" sz="3600" b="1" dirty="0" smtClean="0"/>
              <a:t>Announcement</a:t>
            </a:r>
          </a:p>
          <a:p>
            <a:pPr marL="742950" lvl="0" indent="-742950">
              <a:buAutoNum type="arabicPeriod" startAt="5"/>
              <a:defRPr/>
            </a:pPr>
            <a:endParaRPr lang="en-US" sz="3600" dirty="0" smtClean="0"/>
          </a:p>
        </p:txBody>
      </p:sp>
      <p:cxnSp>
        <p:nvCxnSpPr>
          <p:cNvPr id="7" name="Straight Connector 6"/>
          <p:cNvCxnSpPr/>
          <p:nvPr/>
        </p:nvCxnSpPr>
        <p:spPr>
          <a:xfrm>
            <a:off x="457200" y="1295400"/>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609600" y="4191000"/>
            <a:ext cx="3429000" cy="0"/>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 name="Content Placeholder 2"/>
          <p:cNvSpPr txBox="1">
            <a:spLocks/>
          </p:cNvSpPr>
          <p:nvPr/>
        </p:nvSpPr>
        <p:spPr>
          <a:xfrm>
            <a:off x="4724400" y="1600200"/>
            <a:ext cx="3810000" cy="4343400"/>
          </a:xfrm>
          <a:prstGeom prst="rect">
            <a:avLst/>
          </a:prstGeom>
          <a:ln w="76200" cap="flat" cmpd="sng" algn="ctr">
            <a:solidFill>
              <a:schemeClr val="tx1"/>
            </a:solidFill>
            <a:prstDash val="solid"/>
          </a:ln>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fontScale="92500"/>
          </a:bodyPr>
          <a:lstStyle/>
          <a:p>
            <a:pPr marL="52388">
              <a:spcBef>
                <a:spcPct val="20000"/>
              </a:spcBef>
              <a:defRPr/>
            </a:pPr>
            <a:r>
              <a:rPr lang="en-US" sz="3600" dirty="0" smtClean="0"/>
              <a:t>“The kingdom of the world has become the kingdom of our Lord and of his Christ, and he will reign forever and ever.”  </a:t>
            </a:r>
          </a:p>
          <a:p>
            <a:pPr marL="52388" algn="r">
              <a:spcBef>
                <a:spcPct val="20000"/>
              </a:spcBef>
              <a:defRPr/>
            </a:pPr>
            <a:r>
              <a:rPr lang="en-US" sz="3600" b="1" dirty="0" smtClean="0"/>
              <a:t>Revelation 11:15</a:t>
            </a:r>
          </a:p>
          <a:p>
            <a:pPr marL="52388" marR="0" lvl="0" algn="l" defTabSz="914400" rtl="0" eaLnBrk="1" fontAlgn="auto" latinLnBrk="0" hangingPunct="1">
              <a:lnSpc>
                <a:spcPct val="100000"/>
              </a:lnSpc>
              <a:spcBef>
                <a:spcPct val="20000"/>
              </a:spcBef>
              <a:spcAft>
                <a:spcPts val="0"/>
              </a:spcAft>
              <a:buClrTx/>
              <a:buSzTx/>
              <a:tabLst/>
              <a:defRPr/>
            </a:pPr>
            <a:endParaRPr kumimoji="0" lang="en-US" sz="3600" b="0" i="0" u="none" strike="noStrike" kern="1200" cap="none" spc="0" normalizeH="0" baseline="0" noProof="0" dirty="0" smtClean="0">
              <a:ln>
                <a:noFill/>
              </a:ln>
              <a:solidFill>
                <a:schemeClr val="dk1"/>
              </a:solidFill>
              <a:effectLst/>
              <a:uLnTx/>
              <a:uFillTx/>
              <a:latin typeface="+mn-lt"/>
              <a:ea typeface="+mn-ea"/>
              <a:cs typeface="+mn-cs"/>
            </a:endParaRPr>
          </a:p>
        </p:txBody>
      </p:sp>
      <p:cxnSp>
        <p:nvCxnSpPr>
          <p:cNvPr id="15" name="Straight Connector 14"/>
          <p:cNvCxnSpPr/>
          <p:nvPr/>
        </p:nvCxnSpPr>
        <p:spPr>
          <a:xfrm flipV="1">
            <a:off x="2743200" y="1600200"/>
            <a:ext cx="1981200" cy="373380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743200" y="5715000"/>
            <a:ext cx="1981200" cy="22860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Oval 15"/>
          <p:cNvSpPr/>
          <p:nvPr/>
        </p:nvSpPr>
        <p:spPr>
          <a:xfrm>
            <a:off x="685800" y="1676400"/>
            <a:ext cx="3048000" cy="2971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04800"/>
            <a:ext cx="3810000" cy="1143000"/>
          </a:xfrm>
        </p:spPr>
        <p:txBody>
          <a:bodyPr>
            <a:normAutofit/>
          </a:bodyPr>
          <a:lstStyle/>
          <a:p>
            <a:pPr algn="l"/>
            <a:r>
              <a:rPr lang="en-US" sz="4800" b="1" dirty="0" smtClean="0"/>
              <a:t>The Trinity</a:t>
            </a:r>
            <a:endParaRPr lang="en-US" sz="4800" b="1" dirty="0"/>
          </a:p>
        </p:txBody>
      </p:sp>
      <p:sp>
        <p:nvSpPr>
          <p:cNvPr id="3" name="Content Placeholder 2"/>
          <p:cNvSpPr>
            <a:spLocks noGrp="1"/>
          </p:cNvSpPr>
          <p:nvPr>
            <p:ph idx="1"/>
          </p:nvPr>
        </p:nvSpPr>
        <p:spPr>
          <a:xfrm>
            <a:off x="1066800" y="1828800"/>
            <a:ext cx="2362200" cy="685800"/>
          </a:xfrm>
          <a:noFill/>
          <a:ln>
            <a:noFill/>
          </a:ln>
        </p:spPr>
        <p:style>
          <a:lnRef idx="2">
            <a:schemeClr val="accent1"/>
          </a:lnRef>
          <a:fillRef idx="1">
            <a:schemeClr val="lt1"/>
          </a:fillRef>
          <a:effectRef idx="0">
            <a:schemeClr val="accent1"/>
          </a:effectRef>
          <a:fontRef idx="minor">
            <a:schemeClr val="dk1"/>
          </a:fontRef>
        </p:style>
        <p:txBody>
          <a:bodyPr>
            <a:normAutofit/>
          </a:bodyPr>
          <a:lstStyle/>
          <a:p>
            <a:pPr marL="742950" indent="-742950" algn="ctr">
              <a:buNone/>
            </a:pPr>
            <a:r>
              <a:rPr lang="en-US" sz="3600" b="1" dirty="0" smtClean="0"/>
              <a:t>Father</a:t>
            </a:r>
          </a:p>
        </p:txBody>
      </p:sp>
      <p:cxnSp>
        <p:nvCxnSpPr>
          <p:cNvPr id="7" name="Straight Connector 6"/>
          <p:cNvCxnSpPr/>
          <p:nvPr/>
        </p:nvCxnSpPr>
        <p:spPr>
          <a:xfrm>
            <a:off x="457200" y="1295400"/>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8" name="Title 1"/>
          <p:cNvSpPr txBox="1">
            <a:spLocks/>
          </p:cNvSpPr>
          <p:nvPr/>
        </p:nvSpPr>
        <p:spPr>
          <a:xfrm>
            <a:off x="4876800" y="304800"/>
            <a:ext cx="4038600" cy="1143000"/>
          </a:xfrm>
          <a:prstGeom prst="rect">
            <a:avLst/>
          </a:prstGeom>
        </p:spPr>
        <p:txBody>
          <a:bodyPr vert="horz" lIns="91440" tIns="45720" rIns="91440" bIns="45720" rtlCol="0" anchor="ctr">
            <a:normAutofit fontScale="9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800" b="1" i="0" u="none" strike="noStrike" kern="1200" cap="none" spc="0" normalizeH="0" baseline="0" noProof="0" dirty="0" smtClean="0">
                <a:ln>
                  <a:noFill/>
                </a:ln>
                <a:solidFill>
                  <a:schemeClr val="tx1"/>
                </a:solidFill>
                <a:effectLst/>
                <a:uLnTx/>
                <a:uFillTx/>
                <a:latin typeface="+mj-lt"/>
                <a:ea typeface="+mj-ea"/>
                <a:cs typeface="+mj-cs"/>
              </a:rPr>
              <a:t>The False Trinity</a:t>
            </a:r>
            <a:endParaRPr kumimoji="0" lang="en-US" sz="4800" b="1" i="0" u="none" strike="noStrike" kern="1200" cap="none" spc="0" normalizeH="0" baseline="0" noProof="0" dirty="0">
              <a:ln>
                <a:noFill/>
              </a:ln>
              <a:solidFill>
                <a:schemeClr val="tx1"/>
              </a:solidFill>
              <a:effectLst/>
              <a:uLnTx/>
              <a:uFillTx/>
              <a:latin typeface="+mj-lt"/>
              <a:ea typeface="+mj-ea"/>
              <a:cs typeface="+mj-cs"/>
            </a:endParaRPr>
          </a:p>
        </p:txBody>
      </p:sp>
      <p:sp>
        <p:nvSpPr>
          <p:cNvPr id="12" name="Content Placeholder 2"/>
          <p:cNvSpPr txBox="1">
            <a:spLocks/>
          </p:cNvSpPr>
          <p:nvPr/>
        </p:nvSpPr>
        <p:spPr>
          <a:xfrm>
            <a:off x="457200" y="3352800"/>
            <a:ext cx="1600200" cy="685800"/>
          </a:xfrm>
          <a:prstGeom prst="rect">
            <a:avLst/>
          </a:prstGeom>
          <a:noFill/>
          <a:ln w="25400" cap="flat" cmpd="sng" algn="ctr">
            <a:noFill/>
            <a:prstDash val="solid"/>
          </a:ln>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p>
            <a:pPr marL="742950" marR="0" lvl="0" indent="-74295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600" b="1" i="0" u="none" strike="noStrike" kern="1200" cap="none" spc="0" normalizeH="0" baseline="0" noProof="0" dirty="0" smtClean="0">
                <a:ln>
                  <a:noFill/>
                </a:ln>
                <a:solidFill>
                  <a:schemeClr val="dk1"/>
                </a:solidFill>
                <a:effectLst/>
                <a:uLnTx/>
                <a:uFillTx/>
                <a:latin typeface="+mn-lt"/>
                <a:ea typeface="+mn-ea"/>
                <a:cs typeface="+mn-cs"/>
              </a:rPr>
              <a:t>Son</a:t>
            </a:r>
          </a:p>
        </p:txBody>
      </p:sp>
      <p:sp>
        <p:nvSpPr>
          <p:cNvPr id="15" name="Content Placeholder 2"/>
          <p:cNvSpPr txBox="1">
            <a:spLocks/>
          </p:cNvSpPr>
          <p:nvPr/>
        </p:nvSpPr>
        <p:spPr>
          <a:xfrm>
            <a:off x="1981200" y="3200400"/>
            <a:ext cx="2133600" cy="990600"/>
          </a:xfrm>
          <a:prstGeom prst="rect">
            <a:avLst/>
          </a:prstGeom>
          <a:noFill/>
          <a:ln w="25400" cap="flat" cmpd="sng" algn="ctr">
            <a:noFill/>
            <a:prstDash val="solid"/>
          </a:ln>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fontScale="92500" lnSpcReduction="20000"/>
          </a:bodyPr>
          <a:lstStyle/>
          <a:p>
            <a:pPr marL="742950" marR="0" lvl="0" indent="-74295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solidFill>
                  <a:schemeClr val="dk1"/>
                </a:solidFill>
                <a:effectLst/>
                <a:uLnTx/>
                <a:uFillTx/>
                <a:latin typeface="+mn-lt"/>
                <a:ea typeface="+mn-ea"/>
                <a:cs typeface="+mn-cs"/>
              </a:rPr>
              <a:t>Holy </a:t>
            </a:r>
          </a:p>
          <a:p>
            <a:pPr marL="742950" marR="0" lvl="0" indent="-74295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solidFill>
                  <a:schemeClr val="dk1"/>
                </a:solidFill>
                <a:effectLst/>
                <a:uLnTx/>
                <a:uFillTx/>
                <a:latin typeface="+mn-lt"/>
                <a:ea typeface="+mn-ea"/>
                <a:cs typeface="+mn-cs"/>
              </a:rPr>
              <a:t>Spirit</a:t>
            </a:r>
          </a:p>
        </p:txBody>
      </p:sp>
      <p:cxnSp>
        <p:nvCxnSpPr>
          <p:cNvPr id="18" name="Straight Connector 17"/>
          <p:cNvCxnSpPr/>
          <p:nvPr/>
        </p:nvCxnSpPr>
        <p:spPr>
          <a:xfrm flipH="1">
            <a:off x="1371600" y="2438400"/>
            <a:ext cx="609600" cy="990600"/>
          </a:xfrm>
          <a:prstGeom prst="line">
            <a:avLst/>
          </a:prstGeom>
          <a:ln w="38100">
            <a:prstDash val="dash"/>
          </a:ln>
        </p:spPr>
        <p:style>
          <a:lnRef idx="1">
            <a:schemeClr val="dk1"/>
          </a:lnRef>
          <a:fillRef idx="0">
            <a:schemeClr val="dk1"/>
          </a:fillRef>
          <a:effectRef idx="0">
            <a:schemeClr val="dk1"/>
          </a:effectRef>
          <a:fontRef idx="minor">
            <a:schemeClr val="tx1"/>
          </a:fontRef>
        </p:style>
      </p:cxnSp>
      <p:cxnSp>
        <p:nvCxnSpPr>
          <p:cNvPr id="19" name="Straight Connector 18"/>
          <p:cNvCxnSpPr/>
          <p:nvPr/>
        </p:nvCxnSpPr>
        <p:spPr>
          <a:xfrm flipH="1">
            <a:off x="1752600" y="3657600"/>
            <a:ext cx="838200" cy="0"/>
          </a:xfrm>
          <a:prstGeom prst="line">
            <a:avLst/>
          </a:prstGeom>
          <a:ln w="38100">
            <a:prstDash val="dash"/>
          </a:ln>
        </p:spPr>
        <p:style>
          <a:lnRef idx="1">
            <a:schemeClr val="dk1"/>
          </a:lnRef>
          <a:fillRef idx="0">
            <a:schemeClr val="dk1"/>
          </a:fillRef>
          <a:effectRef idx="0">
            <a:schemeClr val="dk1"/>
          </a:effectRef>
          <a:fontRef idx="minor">
            <a:schemeClr val="tx1"/>
          </a:fontRef>
        </p:style>
      </p:cxnSp>
      <p:cxnSp>
        <p:nvCxnSpPr>
          <p:cNvPr id="22" name="Straight Connector 21"/>
          <p:cNvCxnSpPr>
            <a:endCxn id="15" idx="0"/>
          </p:cNvCxnSpPr>
          <p:nvPr/>
        </p:nvCxnSpPr>
        <p:spPr>
          <a:xfrm>
            <a:off x="2438400" y="2438400"/>
            <a:ext cx="609600" cy="762000"/>
          </a:xfrm>
          <a:prstGeom prst="line">
            <a:avLst/>
          </a:prstGeom>
          <a:ln w="38100">
            <a:prstDash val="dash"/>
          </a:ln>
        </p:spPr>
        <p:style>
          <a:lnRef idx="1">
            <a:schemeClr val="dk1"/>
          </a:lnRef>
          <a:fillRef idx="0">
            <a:schemeClr val="dk1"/>
          </a:fillRef>
          <a:effectRef idx="0">
            <a:schemeClr val="dk1"/>
          </a:effectRef>
          <a:fontRef idx="minor">
            <a:schemeClr val="tx1"/>
          </a:fontRef>
        </p:style>
      </p:cxnSp>
      <p:sp>
        <p:nvSpPr>
          <p:cNvPr id="26" name="Content Placeholder 2"/>
          <p:cNvSpPr txBox="1">
            <a:spLocks/>
          </p:cNvSpPr>
          <p:nvPr/>
        </p:nvSpPr>
        <p:spPr>
          <a:xfrm>
            <a:off x="5562600" y="1752600"/>
            <a:ext cx="2362200" cy="685800"/>
          </a:xfrm>
          <a:prstGeom prst="rect">
            <a:avLst/>
          </a:prstGeom>
          <a:noFill/>
          <a:ln w="25400" cap="flat" cmpd="sng" algn="ctr">
            <a:noFill/>
            <a:prstDash val="solid"/>
          </a:ln>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p>
            <a:pPr marL="742950" marR="0" lvl="0" indent="-74295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600" i="0" u="none" strike="noStrike" kern="1200" cap="none" spc="0" normalizeH="0" baseline="0" noProof="0" dirty="0" smtClean="0">
                <a:ln>
                  <a:noFill/>
                </a:ln>
                <a:solidFill>
                  <a:schemeClr val="dk1"/>
                </a:solidFill>
                <a:effectLst/>
                <a:uLnTx/>
                <a:uFillTx/>
                <a:latin typeface="+mn-lt"/>
                <a:ea typeface="+mn-ea"/>
                <a:cs typeface="+mn-cs"/>
              </a:rPr>
              <a:t>Devil</a:t>
            </a:r>
          </a:p>
        </p:txBody>
      </p:sp>
      <p:sp>
        <p:nvSpPr>
          <p:cNvPr id="28" name="Content Placeholder 2"/>
          <p:cNvSpPr txBox="1">
            <a:spLocks/>
          </p:cNvSpPr>
          <p:nvPr/>
        </p:nvSpPr>
        <p:spPr>
          <a:xfrm>
            <a:off x="4419600" y="3276600"/>
            <a:ext cx="2362200" cy="685800"/>
          </a:xfrm>
          <a:prstGeom prst="rect">
            <a:avLst/>
          </a:prstGeom>
          <a:noFill/>
          <a:ln w="25400" cap="flat" cmpd="sng" algn="ctr">
            <a:noFill/>
            <a:prstDash val="solid"/>
          </a:ln>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p>
            <a:pPr marL="742950" marR="0" lvl="0" indent="-74295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600" i="0" u="none" strike="noStrike" kern="1200" cap="none" spc="0" normalizeH="0" baseline="0" noProof="0" dirty="0" smtClean="0">
                <a:ln>
                  <a:noFill/>
                </a:ln>
                <a:solidFill>
                  <a:schemeClr val="dk1"/>
                </a:solidFill>
                <a:effectLst/>
                <a:uLnTx/>
                <a:uFillTx/>
                <a:latin typeface="+mn-lt"/>
                <a:ea typeface="+mn-ea"/>
                <a:cs typeface="+mn-cs"/>
              </a:rPr>
              <a:t>Antichrist</a:t>
            </a:r>
          </a:p>
        </p:txBody>
      </p:sp>
      <p:sp>
        <p:nvSpPr>
          <p:cNvPr id="29" name="Content Placeholder 2"/>
          <p:cNvSpPr txBox="1">
            <a:spLocks/>
          </p:cNvSpPr>
          <p:nvPr/>
        </p:nvSpPr>
        <p:spPr>
          <a:xfrm>
            <a:off x="7010400" y="2819400"/>
            <a:ext cx="2133600" cy="1447800"/>
          </a:xfrm>
          <a:prstGeom prst="rect">
            <a:avLst/>
          </a:prstGeom>
          <a:noFill/>
          <a:ln w="25400" cap="flat" cmpd="sng" algn="ctr">
            <a:noFill/>
            <a:prstDash val="solid"/>
          </a:ln>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p>
            <a:pPr marL="742950" marR="0" lvl="0" indent="-74295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600" i="0" u="none" strike="noStrike" kern="1200" cap="none" spc="0" normalizeH="0" baseline="0" noProof="0" dirty="0" smtClean="0">
                <a:ln>
                  <a:noFill/>
                </a:ln>
                <a:solidFill>
                  <a:schemeClr val="dk1"/>
                </a:solidFill>
                <a:effectLst/>
                <a:uLnTx/>
                <a:uFillTx/>
                <a:latin typeface="+mn-lt"/>
                <a:ea typeface="+mn-ea"/>
                <a:cs typeface="+mn-cs"/>
              </a:rPr>
              <a:t>False</a:t>
            </a:r>
          </a:p>
          <a:p>
            <a:pPr marL="742950" marR="0" lvl="0" indent="-74295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3600" dirty="0" smtClean="0"/>
              <a:t>Prophet</a:t>
            </a:r>
            <a:endParaRPr kumimoji="0" lang="en-US" sz="3600" i="0" u="none" strike="noStrike" kern="1200" cap="none" spc="0" normalizeH="0" baseline="0" noProof="0" dirty="0" smtClean="0">
              <a:ln>
                <a:noFill/>
              </a:ln>
              <a:solidFill>
                <a:schemeClr val="dk1"/>
              </a:solidFill>
              <a:effectLst/>
              <a:uLnTx/>
              <a:uFillTx/>
              <a:latin typeface="+mn-lt"/>
              <a:ea typeface="+mn-ea"/>
              <a:cs typeface="+mn-cs"/>
            </a:endParaRPr>
          </a:p>
        </p:txBody>
      </p:sp>
      <p:cxnSp>
        <p:nvCxnSpPr>
          <p:cNvPr id="30" name="Straight Connector 29"/>
          <p:cNvCxnSpPr/>
          <p:nvPr/>
        </p:nvCxnSpPr>
        <p:spPr>
          <a:xfrm flipH="1">
            <a:off x="5943600" y="2362200"/>
            <a:ext cx="609600" cy="990600"/>
          </a:xfrm>
          <a:prstGeom prst="line">
            <a:avLst/>
          </a:prstGeom>
          <a:ln w="38100">
            <a:prstDash val="dash"/>
          </a:ln>
        </p:spPr>
        <p:style>
          <a:lnRef idx="1">
            <a:schemeClr val="dk1"/>
          </a:lnRef>
          <a:fillRef idx="0">
            <a:schemeClr val="dk1"/>
          </a:fillRef>
          <a:effectRef idx="0">
            <a:schemeClr val="dk1"/>
          </a:effectRef>
          <a:fontRef idx="minor">
            <a:schemeClr val="tx1"/>
          </a:fontRef>
        </p:style>
      </p:cxnSp>
      <p:cxnSp>
        <p:nvCxnSpPr>
          <p:cNvPr id="31" name="Straight Connector 30"/>
          <p:cNvCxnSpPr/>
          <p:nvPr/>
        </p:nvCxnSpPr>
        <p:spPr>
          <a:xfrm flipH="1">
            <a:off x="6629400" y="3581400"/>
            <a:ext cx="533400" cy="0"/>
          </a:xfrm>
          <a:prstGeom prst="line">
            <a:avLst/>
          </a:prstGeom>
          <a:ln w="38100">
            <a:prstDash val="dash"/>
          </a:ln>
        </p:spPr>
        <p:style>
          <a:lnRef idx="1">
            <a:schemeClr val="dk1"/>
          </a:lnRef>
          <a:fillRef idx="0">
            <a:schemeClr val="dk1"/>
          </a:fillRef>
          <a:effectRef idx="0">
            <a:schemeClr val="dk1"/>
          </a:effectRef>
          <a:fontRef idx="minor">
            <a:schemeClr val="tx1"/>
          </a:fontRef>
        </p:style>
      </p:cxnSp>
      <p:cxnSp>
        <p:nvCxnSpPr>
          <p:cNvPr id="32" name="Straight Connector 31"/>
          <p:cNvCxnSpPr/>
          <p:nvPr/>
        </p:nvCxnSpPr>
        <p:spPr>
          <a:xfrm>
            <a:off x="7010400" y="2362200"/>
            <a:ext cx="609600" cy="762000"/>
          </a:xfrm>
          <a:prstGeom prst="line">
            <a:avLst/>
          </a:prstGeom>
          <a:ln w="38100">
            <a:prstDash val="dash"/>
          </a:ln>
        </p:spPr>
        <p:style>
          <a:lnRef idx="1">
            <a:schemeClr val="dk1"/>
          </a:lnRef>
          <a:fillRef idx="0">
            <a:schemeClr val="dk1"/>
          </a:fillRef>
          <a:effectRef idx="0">
            <a:schemeClr val="dk1"/>
          </a:effectRef>
          <a:fontRef idx="minor">
            <a:schemeClr val="tx1"/>
          </a:fontRef>
        </p:style>
      </p:cxnSp>
      <p:sp>
        <p:nvSpPr>
          <p:cNvPr id="39" name="Content Placeholder 2"/>
          <p:cNvSpPr txBox="1">
            <a:spLocks/>
          </p:cNvSpPr>
          <p:nvPr/>
        </p:nvSpPr>
        <p:spPr>
          <a:xfrm>
            <a:off x="2133600" y="4572000"/>
            <a:ext cx="7010400" cy="1524000"/>
          </a:xfrm>
          <a:prstGeom prst="rect">
            <a:avLst/>
          </a:prstGeom>
          <a:noFill/>
          <a:ln w="25400" cap="flat" cmpd="sng" algn="ctr">
            <a:noFill/>
            <a:prstDash val="solid"/>
          </a:ln>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fontScale="77500" lnSpcReduction="20000"/>
          </a:bodyPr>
          <a:lstStyle/>
          <a:p>
            <a:pPr marR="0" lvl="0"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600" i="0" u="none" strike="noStrike" kern="1200" cap="none" spc="0" normalizeH="0" baseline="0" noProof="0" dirty="0" smtClean="0">
                <a:ln>
                  <a:noFill/>
                </a:ln>
                <a:solidFill>
                  <a:schemeClr val="dk1"/>
                </a:solidFill>
                <a:effectLst/>
                <a:uLnTx/>
                <a:uFillTx/>
                <a:latin typeface="+mn-lt"/>
                <a:ea typeface="+mn-ea"/>
                <a:cs typeface="+mn-cs"/>
              </a:rPr>
              <a:t>“And the dragon stood on the shore of the sea. And I saw a beast coming out of the sea… The whole world was astonished and followed the beast.”			</a:t>
            </a:r>
            <a:r>
              <a:rPr kumimoji="0" lang="en-US" sz="3600" b="1" i="0" u="none" strike="noStrike" kern="1200" cap="none" spc="0" normalizeH="0" baseline="0" noProof="0" dirty="0" smtClean="0">
                <a:ln>
                  <a:noFill/>
                </a:ln>
                <a:solidFill>
                  <a:schemeClr val="dk1"/>
                </a:solidFill>
                <a:effectLst/>
                <a:uLnTx/>
                <a:uFillTx/>
                <a:latin typeface="+mn-lt"/>
                <a:ea typeface="+mn-ea"/>
                <a:cs typeface="+mn-cs"/>
              </a:rPr>
              <a:t>Revelation 13:1,3</a:t>
            </a:r>
            <a:endParaRPr kumimoji="0" lang="en-US" sz="3600" i="0" u="none" strike="noStrike" kern="1200" cap="none" spc="0" normalizeH="0" baseline="0" noProof="0" dirty="0" smtClean="0">
              <a:ln>
                <a:noFill/>
              </a:ln>
              <a:solidFill>
                <a:schemeClr val="dk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p>
            <a:r>
              <a:rPr lang="en-US" dirty="0" smtClean="0"/>
              <a:t>3 Angelic Announcements</a:t>
            </a:r>
            <a:endParaRPr lang="en-US" b="1" dirty="0"/>
          </a:p>
        </p:txBody>
      </p:sp>
      <p:sp>
        <p:nvSpPr>
          <p:cNvPr id="3" name="Content Placeholder 2"/>
          <p:cNvSpPr>
            <a:spLocks noGrp="1"/>
          </p:cNvSpPr>
          <p:nvPr>
            <p:ph idx="1"/>
          </p:nvPr>
        </p:nvSpPr>
        <p:spPr>
          <a:xfrm>
            <a:off x="457200" y="1371601"/>
            <a:ext cx="8229600" cy="4038599"/>
          </a:xfrm>
        </p:spPr>
        <p:txBody>
          <a:bodyPr>
            <a:normAutofit/>
          </a:bodyPr>
          <a:lstStyle/>
          <a:p>
            <a:pPr marL="0" indent="0">
              <a:buNone/>
            </a:pPr>
            <a:r>
              <a:rPr lang="en-US" sz="3600" dirty="0" smtClean="0"/>
              <a:t>“Fear God and give him glory, because the hour of his judgment has come. Worship him who made the heavens, the earth, the sea and the springs of water.”</a:t>
            </a:r>
          </a:p>
          <a:p>
            <a:pPr marL="0" indent="0">
              <a:buNone/>
            </a:pPr>
            <a:r>
              <a:rPr lang="en-US" sz="3600" b="1" dirty="0" smtClean="0"/>
              <a:t>Revelation 14:7</a:t>
            </a:r>
          </a:p>
        </p:txBody>
      </p:sp>
      <p:cxnSp>
        <p:nvCxnSpPr>
          <p:cNvPr id="7" name="Straight Connector 6"/>
          <p:cNvCxnSpPr/>
          <p:nvPr/>
        </p:nvCxnSpPr>
        <p:spPr>
          <a:xfrm>
            <a:off x="457200" y="1295401"/>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pic>
        <p:nvPicPr>
          <p:cNvPr id="5" name="Picture 4" descr="7 Seals on Scroll.jpg"/>
          <p:cNvPicPr>
            <a:picLocks noChangeAspect="1"/>
          </p:cNvPicPr>
          <p:nvPr/>
        </p:nvPicPr>
        <p:blipFill>
          <a:blip r:embed="rId2" cstate="print"/>
          <a:stretch>
            <a:fillRect/>
          </a:stretch>
        </p:blipFill>
        <p:spPr>
          <a:xfrm>
            <a:off x="4343400" y="3581400"/>
            <a:ext cx="4038600" cy="2827020"/>
          </a:xfrm>
          <a:prstGeom prst="rect">
            <a:avLst/>
          </a:prstGeom>
        </p:spPr>
      </p:pic>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7 Seals on Scroll.jpg"/>
          <p:cNvPicPr>
            <a:picLocks noChangeAspect="1"/>
          </p:cNvPicPr>
          <p:nvPr/>
        </p:nvPicPr>
        <p:blipFill>
          <a:blip r:embed="rId2" cstate="print">
            <a:duotone>
              <a:schemeClr val="accent1">
                <a:shade val="45000"/>
                <a:satMod val="135000"/>
              </a:schemeClr>
              <a:prstClr val="white"/>
            </a:duotone>
          </a:blip>
          <a:stretch>
            <a:fillRect/>
          </a:stretch>
        </p:blipFill>
        <p:spPr>
          <a:xfrm>
            <a:off x="0" y="-30481"/>
            <a:ext cx="9144000" cy="6400800"/>
          </a:xfrm>
          <a:prstGeom prst="rect">
            <a:avLst/>
          </a:prstGeom>
        </p:spPr>
      </p:pic>
      <p:sp>
        <p:nvSpPr>
          <p:cNvPr id="2" name="Title 1"/>
          <p:cNvSpPr>
            <a:spLocks noGrp="1"/>
          </p:cNvSpPr>
          <p:nvPr>
            <p:ph type="title"/>
          </p:nvPr>
        </p:nvSpPr>
        <p:spPr>
          <a:xfrm>
            <a:off x="457200" y="274639"/>
            <a:ext cx="8229600" cy="1143000"/>
          </a:xfrm>
        </p:spPr>
        <p:txBody>
          <a:bodyPr/>
          <a:lstStyle/>
          <a:p>
            <a:r>
              <a:rPr lang="en-US" dirty="0" smtClean="0"/>
              <a:t>3 Angelic Announcements</a:t>
            </a:r>
            <a:endParaRPr lang="en-US" b="1" dirty="0"/>
          </a:p>
        </p:txBody>
      </p:sp>
      <p:sp>
        <p:nvSpPr>
          <p:cNvPr id="3" name="Content Placeholder 2"/>
          <p:cNvSpPr>
            <a:spLocks noGrp="1"/>
          </p:cNvSpPr>
          <p:nvPr>
            <p:ph idx="1"/>
          </p:nvPr>
        </p:nvSpPr>
        <p:spPr>
          <a:xfrm>
            <a:off x="457200" y="1371601"/>
            <a:ext cx="8229600" cy="4038599"/>
          </a:xfrm>
        </p:spPr>
        <p:txBody>
          <a:bodyPr>
            <a:normAutofit fontScale="92500" lnSpcReduction="20000"/>
          </a:bodyPr>
          <a:lstStyle/>
          <a:p>
            <a:pPr marL="0" indent="0">
              <a:buNone/>
            </a:pPr>
            <a:r>
              <a:rPr lang="en-US" sz="3600" dirty="0" smtClean="0"/>
              <a:t>“He will drink the wine of God’s fury, which has been poured full strength into the cup of his wrath. He will be tormented with burning sulfur in the presence of the holy angels and of the Lamb. And the smoke of their torment rises for ever and ever. There is no rest day and night for those who worship the beast and his image, or for anyone who receives the mark of his name.” 			</a:t>
            </a:r>
            <a:r>
              <a:rPr lang="en-US" sz="3600" b="1" dirty="0" smtClean="0"/>
              <a:t>Revelation 14:10-11</a:t>
            </a:r>
          </a:p>
        </p:txBody>
      </p:sp>
      <p:cxnSp>
        <p:nvCxnSpPr>
          <p:cNvPr id="7" name="Straight Connector 6"/>
          <p:cNvCxnSpPr/>
          <p:nvPr/>
        </p:nvCxnSpPr>
        <p:spPr>
          <a:xfrm>
            <a:off x="457200" y="1295401"/>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p>
            <a:r>
              <a:rPr lang="en-US" dirty="0" smtClean="0"/>
              <a:t>Revelation 14:19-20</a:t>
            </a:r>
            <a:endParaRPr lang="en-US" b="1" dirty="0"/>
          </a:p>
        </p:txBody>
      </p:sp>
      <p:sp>
        <p:nvSpPr>
          <p:cNvPr id="3" name="Content Placeholder 2"/>
          <p:cNvSpPr>
            <a:spLocks noGrp="1"/>
          </p:cNvSpPr>
          <p:nvPr>
            <p:ph idx="1"/>
          </p:nvPr>
        </p:nvSpPr>
        <p:spPr>
          <a:xfrm>
            <a:off x="457200" y="1371601"/>
            <a:ext cx="8229600" cy="4038599"/>
          </a:xfrm>
        </p:spPr>
        <p:txBody>
          <a:bodyPr>
            <a:normAutofit/>
          </a:bodyPr>
          <a:lstStyle/>
          <a:p>
            <a:pPr marL="0" indent="0">
              <a:buNone/>
            </a:pPr>
            <a:r>
              <a:rPr lang="en-US" sz="3600" dirty="0" smtClean="0"/>
              <a:t>“The angel swung his sickle on the earth, gathered its grapes and threw them into the great winepress of God’s wrath. They were trampled in the winepress outside the city, and blood flowed out of the press, rising as high as the horses’ bridles for a distance of 1,600 stadia.”</a:t>
            </a:r>
            <a:endParaRPr lang="en-US" sz="3600" b="1" dirty="0" smtClean="0"/>
          </a:p>
        </p:txBody>
      </p:sp>
      <p:cxnSp>
        <p:nvCxnSpPr>
          <p:cNvPr id="7" name="Straight Connector 6"/>
          <p:cNvCxnSpPr/>
          <p:nvPr/>
        </p:nvCxnSpPr>
        <p:spPr>
          <a:xfrm>
            <a:off x="457200" y="1295401"/>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3962400" cy="1143000"/>
          </a:xfrm>
        </p:spPr>
        <p:txBody>
          <a:bodyPr>
            <a:normAutofit fontScale="90000"/>
          </a:bodyPr>
          <a:lstStyle/>
          <a:p>
            <a:pPr algn="l"/>
            <a:r>
              <a:rPr lang="en-US" sz="4800" b="1" dirty="0" smtClean="0"/>
              <a:t>The 7 Trumpets	</a:t>
            </a:r>
            <a:endParaRPr lang="en-US" sz="4800" b="1" dirty="0"/>
          </a:p>
        </p:txBody>
      </p:sp>
      <p:sp>
        <p:nvSpPr>
          <p:cNvPr id="3" name="Content Placeholder 2"/>
          <p:cNvSpPr>
            <a:spLocks noGrp="1"/>
          </p:cNvSpPr>
          <p:nvPr>
            <p:ph idx="1"/>
          </p:nvPr>
        </p:nvSpPr>
        <p:spPr>
          <a:xfrm>
            <a:off x="457200" y="1600200"/>
            <a:ext cx="3810000" cy="4343400"/>
          </a:xfrm>
          <a:ln w="38100">
            <a:solidFill>
              <a:schemeClr val="tx1"/>
            </a:solidFill>
          </a:ln>
        </p:spPr>
        <p:style>
          <a:lnRef idx="2">
            <a:schemeClr val="accent1"/>
          </a:lnRef>
          <a:fillRef idx="1">
            <a:schemeClr val="lt1"/>
          </a:fillRef>
          <a:effectRef idx="0">
            <a:schemeClr val="accent1"/>
          </a:effectRef>
          <a:fontRef idx="minor">
            <a:schemeClr val="dk1"/>
          </a:fontRef>
        </p:style>
        <p:txBody>
          <a:bodyPr>
            <a:normAutofit fontScale="85000" lnSpcReduction="10000"/>
          </a:bodyPr>
          <a:lstStyle/>
          <a:p>
            <a:pPr marL="742950" lvl="0" indent="-742950">
              <a:buFont typeface="+mj-lt"/>
              <a:buAutoNum type="arabicPeriod"/>
              <a:defRPr/>
            </a:pPr>
            <a:r>
              <a:rPr lang="en-US" sz="3600" dirty="0" smtClean="0"/>
              <a:t>Earth – 1/3 trees…</a:t>
            </a:r>
          </a:p>
          <a:p>
            <a:pPr marL="742950" lvl="0" indent="-742950">
              <a:buFont typeface="+mj-lt"/>
              <a:buAutoNum type="arabicPeriod"/>
              <a:defRPr/>
            </a:pPr>
            <a:r>
              <a:rPr lang="en-US" sz="3600" dirty="0" smtClean="0"/>
              <a:t>Sea – 1/3 dies</a:t>
            </a:r>
          </a:p>
          <a:p>
            <a:pPr marL="742950" lvl="0" indent="-742950">
              <a:buFont typeface="+mj-lt"/>
              <a:buAutoNum type="arabicPeriod"/>
              <a:defRPr/>
            </a:pPr>
            <a:r>
              <a:rPr lang="en-US" sz="3600" dirty="0" smtClean="0"/>
              <a:t>Rivers – 1/3 bitter</a:t>
            </a:r>
          </a:p>
          <a:p>
            <a:pPr marL="742950" lvl="0" indent="-742950">
              <a:buFont typeface="+mj-lt"/>
              <a:buAutoNum type="arabicPeriod"/>
              <a:defRPr/>
            </a:pPr>
            <a:r>
              <a:rPr lang="en-US" sz="3600" dirty="0" smtClean="0"/>
              <a:t>Sun – 1/3 dark</a:t>
            </a:r>
          </a:p>
          <a:p>
            <a:pPr marL="742950" lvl="0" indent="-742950">
              <a:defRPr/>
            </a:pPr>
            <a:endParaRPr lang="en-US" sz="1100" dirty="0" smtClean="0"/>
          </a:p>
          <a:p>
            <a:pPr marL="742950" lvl="0" indent="-742950">
              <a:buAutoNum type="arabicPeriod" startAt="5"/>
              <a:defRPr/>
            </a:pPr>
            <a:r>
              <a:rPr lang="en-US" sz="3600" dirty="0" smtClean="0"/>
              <a:t>Abyss – Torture</a:t>
            </a:r>
          </a:p>
          <a:p>
            <a:pPr marL="742950" lvl="0" indent="-742950">
              <a:buAutoNum type="arabicPeriod" startAt="5"/>
              <a:defRPr/>
            </a:pPr>
            <a:r>
              <a:rPr lang="en-US" sz="3600" dirty="0" smtClean="0"/>
              <a:t>Army – 1/3 Death</a:t>
            </a:r>
          </a:p>
          <a:p>
            <a:pPr marL="742950" lvl="0" indent="-742950">
              <a:buAutoNum type="arabicPeriod" startAt="5"/>
              <a:defRPr/>
            </a:pPr>
            <a:r>
              <a:rPr lang="en-US" sz="3600" dirty="0" smtClean="0"/>
              <a:t>Announcement</a:t>
            </a:r>
          </a:p>
          <a:p>
            <a:pPr marL="742950" lvl="0" indent="-742950">
              <a:buAutoNum type="arabicPeriod" startAt="5"/>
              <a:defRPr/>
            </a:pPr>
            <a:endParaRPr lang="en-US" sz="3600" dirty="0" smtClean="0"/>
          </a:p>
        </p:txBody>
      </p:sp>
      <p:cxnSp>
        <p:nvCxnSpPr>
          <p:cNvPr id="7" name="Straight Connector 6"/>
          <p:cNvCxnSpPr/>
          <p:nvPr/>
        </p:nvCxnSpPr>
        <p:spPr>
          <a:xfrm>
            <a:off x="457200" y="1295400"/>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8" name="Title 1"/>
          <p:cNvSpPr txBox="1">
            <a:spLocks/>
          </p:cNvSpPr>
          <p:nvPr/>
        </p:nvSpPr>
        <p:spPr>
          <a:xfrm>
            <a:off x="4876800" y="304800"/>
            <a:ext cx="4038600" cy="1143000"/>
          </a:xfrm>
          <a:prstGeom prst="rect">
            <a:avLst/>
          </a:prstGeom>
        </p:spPr>
        <p:txBody>
          <a:bodyPr vert="horz" lIns="91440" tIns="45720" rIns="91440" bIns="45720" rtlCol="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800" b="1" i="0" u="none" strike="noStrike" kern="1200" cap="none" spc="0" normalizeH="0" baseline="0" noProof="0" dirty="0" smtClean="0">
                <a:ln>
                  <a:noFill/>
                </a:ln>
                <a:solidFill>
                  <a:schemeClr val="tx1"/>
                </a:solidFill>
                <a:effectLst/>
                <a:uLnTx/>
                <a:uFillTx/>
                <a:latin typeface="+mj-lt"/>
                <a:ea typeface="+mj-ea"/>
                <a:cs typeface="+mj-cs"/>
              </a:rPr>
              <a:t>The 7 Bowls	</a:t>
            </a:r>
            <a:endParaRPr kumimoji="0" lang="en-US" sz="4800" b="1" i="0" u="none" strike="noStrike" kern="1200" cap="none" spc="0" normalizeH="0" baseline="0" noProof="0" dirty="0">
              <a:ln>
                <a:noFill/>
              </a:ln>
              <a:solidFill>
                <a:schemeClr val="tx1"/>
              </a:solidFill>
              <a:effectLst/>
              <a:uLnTx/>
              <a:uFillTx/>
              <a:latin typeface="+mj-lt"/>
              <a:ea typeface="+mj-ea"/>
              <a:cs typeface="+mj-cs"/>
            </a:endParaRPr>
          </a:p>
        </p:txBody>
      </p:sp>
      <p:cxnSp>
        <p:nvCxnSpPr>
          <p:cNvPr id="10" name="Straight Connector 9"/>
          <p:cNvCxnSpPr/>
          <p:nvPr/>
        </p:nvCxnSpPr>
        <p:spPr>
          <a:xfrm>
            <a:off x="609600" y="4191000"/>
            <a:ext cx="3429000" cy="0"/>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grpSp>
        <p:nvGrpSpPr>
          <p:cNvPr id="4" name="Group 18"/>
          <p:cNvGrpSpPr/>
          <p:nvPr/>
        </p:nvGrpSpPr>
        <p:grpSpPr>
          <a:xfrm>
            <a:off x="2514600" y="1600200"/>
            <a:ext cx="6248400" cy="4343400"/>
            <a:chOff x="2514600" y="1600200"/>
            <a:chExt cx="6248400" cy="4343400"/>
          </a:xfrm>
        </p:grpSpPr>
        <p:sp>
          <p:nvSpPr>
            <p:cNvPr id="6" name="Content Placeholder 2"/>
            <p:cNvSpPr txBox="1">
              <a:spLocks/>
            </p:cNvSpPr>
            <p:nvPr/>
          </p:nvSpPr>
          <p:spPr>
            <a:xfrm>
              <a:off x="4495800" y="1600200"/>
              <a:ext cx="4267200" cy="4343400"/>
            </a:xfrm>
            <a:prstGeom prst="rect">
              <a:avLst/>
            </a:prstGeom>
            <a:ln w="76200">
              <a:solidFill>
                <a:schemeClr val="tx1"/>
              </a:solidFill>
            </a:ln>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p>
              <a:pPr marL="742950" marR="0" lvl="0" indent="-619125" defTabSz="914400" rtl="0" eaLnBrk="1" fontAlgn="auto" latinLnBrk="0" hangingPunct="1">
                <a:lnSpc>
                  <a:spcPct val="100000"/>
                </a:lnSpc>
                <a:spcBef>
                  <a:spcPct val="20000"/>
                </a:spcBef>
                <a:spcAft>
                  <a:spcPts val="0"/>
                </a:spcAft>
                <a:buClrTx/>
                <a:buSzTx/>
                <a:buFont typeface="+mj-lt"/>
                <a:buAutoNum type="arabicPeriod"/>
                <a:tabLst/>
                <a:defRPr/>
              </a:pPr>
              <a:r>
                <a:rPr lang="en-US" sz="3200" dirty="0" smtClean="0"/>
                <a:t>Earth – All people</a:t>
              </a:r>
            </a:p>
            <a:p>
              <a:pPr marL="742950" marR="0" lvl="0" indent="-619125" defTabSz="914400" rtl="0" eaLnBrk="1" fontAlgn="auto" latinLnBrk="0" hangingPunct="1">
                <a:lnSpc>
                  <a:spcPct val="100000"/>
                </a:lnSpc>
                <a:spcBef>
                  <a:spcPct val="20000"/>
                </a:spcBef>
                <a:spcAft>
                  <a:spcPts val="0"/>
                </a:spcAft>
                <a:buClrTx/>
                <a:buSzTx/>
                <a:buFont typeface="+mj-lt"/>
                <a:buAutoNum type="arabicPeriod"/>
                <a:tabLst/>
                <a:defRPr/>
              </a:pPr>
              <a:r>
                <a:rPr lang="en-US" sz="3200" dirty="0" smtClean="0"/>
                <a:t>Sea – All die</a:t>
              </a:r>
            </a:p>
            <a:p>
              <a:pPr marL="742950" marR="0" lvl="0" indent="-619125" defTabSz="914400" rtl="0" eaLnBrk="1" fontAlgn="auto" latinLnBrk="0" hangingPunct="1">
                <a:lnSpc>
                  <a:spcPct val="100000"/>
                </a:lnSpc>
                <a:spcBef>
                  <a:spcPct val="20000"/>
                </a:spcBef>
                <a:spcAft>
                  <a:spcPts val="0"/>
                </a:spcAft>
                <a:buClrTx/>
                <a:buSzTx/>
                <a:buFont typeface="+mj-lt"/>
                <a:buAutoNum type="arabicPeriod"/>
                <a:tabLst/>
                <a:defRPr/>
              </a:pPr>
              <a:r>
                <a:rPr lang="en-US" sz="3200" dirty="0" smtClean="0"/>
                <a:t>Rivers – All blood</a:t>
              </a:r>
            </a:p>
            <a:p>
              <a:pPr marL="742950" marR="0" lvl="0" indent="-619125" defTabSz="914400" rtl="0" eaLnBrk="1" fontAlgn="auto" latinLnBrk="0" hangingPunct="1">
                <a:lnSpc>
                  <a:spcPct val="100000"/>
                </a:lnSpc>
                <a:spcBef>
                  <a:spcPct val="20000"/>
                </a:spcBef>
                <a:spcAft>
                  <a:spcPts val="0"/>
                </a:spcAft>
                <a:buClrTx/>
                <a:buSzTx/>
                <a:buFont typeface="+mj-lt"/>
                <a:buAutoNum type="arabicPeriod"/>
                <a:tabLst/>
                <a:defRPr/>
              </a:pPr>
              <a:r>
                <a:rPr lang="en-US" sz="3200" dirty="0" smtClean="0"/>
                <a:t>Sun – All scorched</a:t>
              </a:r>
            </a:p>
            <a:p>
              <a:pPr marL="742950" marR="0" lvl="0" indent="-619125" defTabSz="914400" rtl="0" eaLnBrk="1" fontAlgn="auto" latinLnBrk="0" hangingPunct="1">
                <a:lnSpc>
                  <a:spcPct val="100000"/>
                </a:lnSpc>
                <a:spcBef>
                  <a:spcPct val="20000"/>
                </a:spcBef>
                <a:spcAft>
                  <a:spcPts val="0"/>
                </a:spcAft>
                <a:buClrTx/>
                <a:buSzTx/>
                <a:tabLst/>
                <a:defRPr/>
              </a:pPr>
              <a:endParaRPr lang="en-US" sz="1050" dirty="0" smtClean="0"/>
            </a:p>
            <a:p>
              <a:pPr marL="742950" marR="0" lvl="0" indent="-619125" defTabSz="914400" rtl="0" eaLnBrk="1" fontAlgn="auto" latinLnBrk="0" hangingPunct="1">
                <a:lnSpc>
                  <a:spcPct val="100000"/>
                </a:lnSpc>
                <a:spcBef>
                  <a:spcPct val="20000"/>
                </a:spcBef>
                <a:spcAft>
                  <a:spcPts val="0"/>
                </a:spcAft>
                <a:buClrTx/>
                <a:buSzTx/>
                <a:buAutoNum type="arabicPeriod" startAt="5"/>
                <a:tabLst/>
                <a:defRPr/>
              </a:pPr>
              <a:r>
                <a:rPr lang="en-US" sz="3200" dirty="0" smtClean="0"/>
                <a:t>Darkness</a:t>
              </a:r>
            </a:p>
            <a:p>
              <a:pPr marL="742950" marR="0" lvl="0" indent="-619125" defTabSz="914400" rtl="0" eaLnBrk="1" fontAlgn="auto" latinLnBrk="0" hangingPunct="1">
                <a:lnSpc>
                  <a:spcPct val="100000"/>
                </a:lnSpc>
                <a:spcBef>
                  <a:spcPct val="20000"/>
                </a:spcBef>
                <a:spcAft>
                  <a:spcPts val="0"/>
                </a:spcAft>
                <a:buClrTx/>
                <a:buSzTx/>
                <a:buAutoNum type="arabicPeriod" startAt="5"/>
                <a:tabLst/>
                <a:defRPr/>
              </a:pPr>
              <a:r>
                <a:rPr lang="en-US" sz="3200" dirty="0" smtClean="0"/>
                <a:t>Armageddon</a:t>
              </a:r>
            </a:p>
            <a:p>
              <a:pPr marL="742950" marR="0" lvl="0" indent="-619125" defTabSz="914400" rtl="0" eaLnBrk="1" fontAlgn="auto" latinLnBrk="0" hangingPunct="1">
                <a:lnSpc>
                  <a:spcPct val="100000"/>
                </a:lnSpc>
                <a:spcBef>
                  <a:spcPct val="20000"/>
                </a:spcBef>
                <a:spcAft>
                  <a:spcPts val="0"/>
                </a:spcAft>
                <a:buClrTx/>
                <a:buSzTx/>
                <a:buAutoNum type="arabicPeriod" startAt="5"/>
                <a:tabLst/>
                <a:defRPr/>
              </a:pPr>
              <a:r>
                <a:rPr lang="en-US" sz="3200" dirty="0" smtClean="0"/>
                <a:t>“It is done.”</a:t>
              </a:r>
            </a:p>
            <a:p>
              <a:pPr marL="742950" marR="0" lvl="0" indent="-619125" defTabSz="914400" rtl="0" eaLnBrk="1" fontAlgn="auto" latinLnBrk="0" hangingPunct="1">
                <a:lnSpc>
                  <a:spcPct val="100000"/>
                </a:lnSpc>
                <a:spcBef>
                  <a:spcPct val="20000"/>
                </a:spcBef>
                <a:spcAft>
                  <a:spcPts val="0"/>
                </a:spcAft>
                <a:buClrTx/>
                <a:buSzTx/>
                <a:buAutoNum type="arabicPeriod" startAt="5"/>
                <a:tabLst/>
                <a:defRPr/>
              </a:pPr>
              <a:endParaRPr lang="en-US" sz="3200" dirty="0" smtClean="0"/>
            </a:p>
          </p:txBody>
        </p:sp>
        <p:cxnSp>
          <p:nvCxnSpPr>
            <p:cNvPr id="11" name="Straight Connector 10"/>
            <p:cNvCxnSpPr/>
            <p:nvPr/>
          </p:nvCxnSpPr>
          <p:spPr>
            <a:xfrm>
              <a:off x="4876800" y="4038600"/>
              <a:ext cx="3429000" cy="0"/>
            </a:xfrm>
            <a:prstGeom prst="line">
              <a:avLst/>
            </a:prstGeom>
            <a:ln w="762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2514600" y="1600200"/>
              <a:ext cx="1981200" cy="373380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514600" y="5715000"/>
              <a:ext cx="1981200" cy="22860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p>
            <a:r>
              <a:rPr lang="en-US" dirty="0" smtClean="0"/>
              <a:t>God’s Wrath Demonstrates His:</a:t>
            </a:r>
            <a:endParaRPr lang="en-US" b="1" dirty="0"/>
          </a:p>
        </p:txBody>
      </p:sp>
      <p:sp>
        <p:nvSpPr>
          <p:cNvPr id="3" name="Content Placeholder 2"/>
          <p:cNvSpPr>
            <a:spLocks noGrp="1"/>
          </p:cNvSpPr>
          <p:nvPr>
            <p:ph idx="1"/>
          </p:nvPr>
        </p:nvSpPr>
        <p:spPr>
          <a:xfrm>
            <a:off x="457200" y="1371601"/>
            <a:ext cx="8229600" cy="4038599"/>
          </a:xfrm>
        </p:spPr>
        <p:txBody>
          <a:bodyPr>
            <a:normAutofit/>
          </a:bodyPr>
          <a:lstStyle/>
          <a:p>
            <a:pPr marL="742950" indent="-742950">
              <a:buAutoNum type="arabicPeriod"/>
            </a:pPr>
            <a:r>
              <a:rPr lang="en-US" sz="3600" b="1" dirty="0" smtClean="0"/>
              <a:t>Sovereignty</a:t>
            </a:r>
            <a:r>
              <a:rPr lang="en-US" sz="3600" dirty="0" smtClean="0"/>
              <a:t> (16:1-4)</a:t>
            </a:r>
          </a:p>
          <a:p>
            <a:pPr marL="742950" indent="-742950">
              <a:buNone/>
            </a:pPr>
            <a:r>
              <a:rPr lang="en-US" sz="3600" i="1" dirty="0" smtClean="0"/>
              <a:t>“And they cursed the name of God, who had control over these plagues…” (v. 9)</a:t>
            </a:r>
          </a:p>
        </p:txBody>
      </p:sp>
      <p:cxnSp>
        <p:nvCxnSpPr>
          <p:cNvPr id="7" name="Straight Connector 6"/>
          <p:cNvCxnSpPr/>
          <p:nvPr/>
        </p:nvCxnSpPr>
        <p:spPr>
          <a:xfrm>
            <a:off x="457200" y="1295401"/>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ight Arrow 25"/>
          <p:cNvSpPr/>
          <p:nvPr/>
        </p:nvSpPr>
        <p:spPr>
          <a:xfrm rot="5400000">
            <a:off x="6625798" y="2358598"/>
            <a:ext cx="2064603"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219200" y="76200"/>
            <a:ext cx="6629400" cy="70788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4000" b="1" dirty="0" smtClean="0"/>
              <a:t>The Post-Millennial View:</a:t>
            </a:r>
            <a:endParaRPr lang="en-US" sz="4000" b="1" dirty="0"/>
          </a:p>
        </p:txBody>
      </p:sp>
      <p:cxnSp>
        <p:nvCxnSpPr>
          <p:cNvPr id="6" name="Straight Connector 5"/>
          <p:cNvCxnSpPr/>
          <p:nvPr/>
        </p:nvCxnSpPr>
        <p:spPr>
          <a:xfrm>
            <a:off x="381000" y="4050268"/>
            <a:ext cx="8305800" cy="0"/>
          </a:xfrm>
          <a:prstGeom prst="line">
            <a:avLst/>
          </a:prstGeom>
          <a:ln w="5715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696200" y="3733800"/>
            <a:ext cx="0" cy="76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Isosceles Triangle 16"/>
          <p:cNvSpPr/>
          <p:nvPr/>
        </p:nvSpPr>
        <p:spPr>
          <a:xfrm>
            <a:off x="3962400" y="2209800"/>
            <a:ext cx="3505200" cy="1219200"/>
          </a:xfrm>
          <a:prstGeom prst="triangle">
            <a:avLst>
              <a:gd name="adj" fmla="val 100000"/>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8" name="TextBox 17"/>
          <p:cNvSpPr txBox="1"/>
          <p:nvPr/>
        </p:nvSpPr>
        <p:spPr>
          <a:xfrm rot="20437213">
            <a:off x="4579127" y="1896112"/>
            <a:ext cx="1925422" cy="830997"/>
          </a:xfrm>
          <a:prstGeom prst="rect">
            <a:avLst/>
          </a:prstGeom>
          <a:noFill/>
        </p:spPr>
        <p:txBody>
          <a:bodyPr wrap="square" rtlCol="0">
            <a:spAutoFit/>
          </a:bodyPr>
          <a:lstStyle/>
          <a:p>
            <a:pPr algn="ctr"/>
            <a:r>
              <a:rPr lang="en-US" sz="2400" dirty="0" smtClean="0"/>
              <a:t>Increasing</a:t>
            </a:r>
          </a:p>
          <a:p>
            <a:pPr algn="ctr"/>
            <a:r>
              <a:rPr lang="en-US" sz="2400" dirty="0" smtClean="0"/>
              <a:t>Proclamation</a:t>
            </a:r>
            <a:endParaRPr lang="en-US" sz="2400" dirty="0"/>
          </a:p>
        </p:txBody>
      </p:sp>
      <p:sp>
        <p:nvSpPr>
          <p:cNvPr id="23" name="TextBox 22"/>
          <p:cNvSpPr txBox="1"/>
          <p:nvPr/>
        </p:nvSpPr>
        <p:spPr>
          <a:xfrm>
            <a:off x="3962400" y="4114800"/>
            <a:ext cx="3581400" cy="1569660"/>
          </a:xfrm>
          <a:prstGeom prst="rect">
            <a:avLst/>
          </a:prstGeom>
          <a:noFill/>
        </p:spPr>
        <p:txBody>
          <a:bodyPr wrap="square" rtlCol="0">
            <a:spAutoFit/>
          </a:bodyPr>
          <a:lstStyle/>
          <a:p>
            <a:pPr algn="ctr"/>
            <a:r>
              <a:rPr lang="en-US" sz="2400" dirty="0" smtClean="0"/>
              <a:t>Gradual conversion of most of the world conquers evil and injustice, prompting the return of Christ.</a:t>
            </a:r>
            <a:endParaRPr lang="en-US" sz="2400" dirty="0"/>
          </a:p>
        </p:txBody>
      </p:sp>
      <p:sp>
        <p:nvSpPr>
          <p:cNvPr id="25" name="TextBox 24"/>
          <p:cNvSpPr txBox="1"/>
          <p:nvPr/>
        </p:nvSpPr>
        <p:spPr>
          <a:xfrm>
            <a:off x="3962400" y="3505200"/>
            <a:ext cx="3657600" cy="457200"/>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en-US" sz="2400" b="1" dirty="0" smtClean="0"/>
              <a:t>The Millennium</a:t>
            </a:r>
            <a:endParaRPr lang="en-US" sz="2400" b="1" dirty="0"/>
          </a:p>
        </p:txBody>
      </p:sp>
      <p:sp>
        <p:nvSpPr>
          <p:cNvPr id="27" name="TextBox 26"/>
          <p:cNvSpPr txBox="1"/>
          <p:nvPr/>
        </p:nvSpPr>
        <p:spPr>
          <a:xfrm>
            <a:off x="6705600" y="685800"/>
            <a:ext cx="1981200" cy="830997"/>
          </a:xfrm>
          <a:prstGeom prst="rect">
            <a:avLst/>
          </a:prstGeom>
          <a:noFill/>
        </p:spPr>
        <p:txBody>
          <a:bodyPr wrap="square" rtlCol="0">
            <a:spAutoFit/>
          </a:bodyPr>
          <a:lstStyle/>
          <a:p>
            <a:pPr algn="ctr"/>
            <a:r>
              <a:rPr lang="en-US" sz="2400" dirty="0" smtClean="0"/>
              <a:t>Return </a:t>
            </a:r>
          </a:p>
          <a:p>
            <a:pPr algn="ctr"/>
            <a:r>
              <a:rPr lang="en-US" sz="2400" dirty="0" smtClean="0"/>
              <a:t>Of Christ</a:t>
            </a:r>
            <a:endParaRPr lang="en-US" sz="2400" dirty="0"/>
          </a:p>
        </p:txBody>
      </p:sp>
      <p:sp>
        <p:nvSpPr>
          <p:cNvPr id="29" name="TextBox 28"/>
          <p:cNvSpPr txBox="1"/>
          <p:nvPr/>
        </p:nvSpPr>
        <p:spPr>
          <a:xfrm>
            <a:off x="7543800" y="4267200"/>
            <a:ext cx="1600200"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Final Judgment</a:t>
            </a:r>
            <a:endParaRPr lang="en-US" sz="2400" dirty="0"/>
          </a:p>
        </p:txBody>
      </p:sp>
      <p:cxnSp>
        <p:nvCxnSpPr>
          <p:cNvPr id="31" name="Straight Arrow Connector 30"/>
          <p:cNvCxnSpPr>
            <a:stCxn id="29" idx="0"/>
          </p:cNvCxnSpPr>
          <p:nvPr/>
        </p:nvCxnSpPr>
        <p:spPr>
          <a:xfrm flipH="1" flipV="1">
            <a:off x="7696200" y="3657601"/>
            <a:ext cx="647700" cy="609599"/>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7924800" y="1447800"/>
            <a:ext cx="1219200" cy="1569660"/>
          </a:xfrm>
          <a:prstGeom prst="rect">
            <a:avLst/>
          </a:prstGeom>
          <a:solidFill>
            <a:srgbClr val="FFFF00"/>
          </a:solidFill>
          <a:effectLst>
            <a:glow rad="228600">
              <a:srgbClr val="FFFF00">
                <a:alpha val="40000"/>
              </a:srgbClr>
            </a:glow>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New Heaven &amp; New Earth</a:t>
            </a:r>
            <a:endParaRPr lang="en-US" sz="2400" dirty="0"/>
          </a:p>
        </p:txBody>
      </p:sp>
      <p:pic>
        <p:nvPicPr>
          <p:cNvPr id="36" name="Picture 35" descr="christianity_cross.png"/>
          <p:cNvPicPr>
            <a:picLocks noChangeAspect="1"/>
          </p:cNvPicPr>
          <p:nvPr/>
        </p:nvPicPr>
        <p:blipFill>
          <a:blip r:embed="rId3" cstate="print"/>
          <a:stretch>
            <a:fillRect/>
          </a:stretch>
        </p:blipFill>
        <p:spPr>
          <a:xfrm>
            <a:off x="-304800" y="1219200"/>
            <a:ext cx="2648712" cy="3009900"/>
          </a:xfrm>
          <a:prstGeom prst="rect">
            <a:avLst/>
          </a:prstGeom>
        </p:spPr>
      </p:pic>
      <p:sp>
        <p:nvSpPr>
          <p:cNvPr id="37" name="TextBox 36"/>
          <p:cNvSpPr txBox="1"/>
          <p:nvPr/>
        </p:nvSpPr>
        <p:spPr>
          <a:xfrm>
            <a:off x="228600" y="4267200"/>
            <a:ext cx="3581400" cy="156966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400" b="1" u="sng" dirty="0" smtClean="0"/>
              <a:t>Advantage: Optimism</a:t>
            </a:r>
          </a:p>
          <a:p>
            <a:pPr algn="ctr"/>
            <a:r>
              <a:rPr lang="en-US" sz="2400" dirty="0" smtClean="0"/>
              <a:t>A high view of the power of the gospel to change lives and change the world. </a:t>
            </a:r>
            <a:endParaRPr lang="en-US" sz="2400"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p>
            <a:r>
              <a:rPr lang="en-US" dirty="0" smtClean="0"/>
              <a:t>God’s Wrath Demonstrates His:</a:t>
            </a:r>
            <a:endParaRPr lang="en-US" b="1" dirty="0"/>
          </a:p>
        </p:txBody>
      </p:sp>
      <p:sp>
        <p:nvSpPr>
          <p:cNvPr id="3" name="Content Placeholder 2"/>
          <p:cNvSpPr>
            <a:spLocks noGrp="1"/>
          </p:cNvSpPr>
          <p:nvPr>
            <p:ph idx="1"/>
          </p:nvPr>
        </p:nvSpPr>
        <p:spPr>
          <a:xfrm>
            <a:off x="457200" y="1371601"/>
            <a:ext cx="8229600" cy="4648199"/>
          </a:xfrm>
        </p:spPr>
        <p:txBody>
          <a:bodyPr>
            <a:normAutofit fontScale="92500" lnSpcReduction="10000"/>
          </a:bodyPr>
          <a:lstStyle/>
          <a:p>
            <a:pPr marL="742950" indent="-742950">
              <a:buAutoNum type="arabicPeriod"/>
            </a:pPr>
            <a:r>
              <a:rPr lang="en-US" sz="3600" dirty="0" smtClean="0"/>
              <a:t>Sovereignty (16:1-4)</a:t>
            </a:r>
          </a:p>
          <a:p>
            <a:pPr marL="742950" indent="-742950">
              <a:buAutoNum type="arabicPeriod"/>
            </a:pPr>
            <a:r>
              <a:rPr lang="en-US" sz="3600" b="1" dirty="0" smtClean="0"/>
              <a:t>Justice</a:t>
            </a:r>
            <a:r>
              <a:rPr lang="en-US" sz="3600" dirty="0" smtClean="0"/>
              <a:t> (16:5-7)</a:t>
            </a:r>
            <a:endParaRPr lang="en-US" sz="3600" b="1" dirty="0" smtClean="0"/>
          </a:p>
          <a:p>
            <a:pPr marL="0" indent="0">
              <a:buNone/>
            </a:pPr>
            <a:r>
              <a:rPr lang="en-US" sz="3600" i="1" dirty="0" smtClean="0"/>
              <a:t>“You are just in these judgments, you who are and who were, the Holy One, because you have so judged; for they have shed the blood of your saints and prophets, and you have given them blood to drink as they deserve.’ And I heard the altar respond: ‘Yes, Lord God Almighty, true and just are your judgments.”</a:t>
            </a:r>
          </a:p>
        </p:txBody>
      </p:sp>
      <p:cxnSp>
        <p:nvCxnSpPr>
          <p:cNvPr id="7" name="Straight Connector 6"/>
          <p:cNvCxnSpPr/>
          <p:nvPr/>
        </p:nvCxnSpPr>
        <p:spPr>
          <a:xfrm>
            <a:off x="457200" y="1295401"/>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p>
            <a:r>
              <a:rPr lang="en-US" dirty="0" smtClean="0"/>
              <a:t>God’s Wrath Demonstrates His:</a:t>
            </a:r>
            <a:endParaRPr lang="en-US" b="1" dirty="0"/>
          </a:p>
        </p:txBody>
      </p:sp>
      <p:sp>
        <p:nvSpPr>
          <p:cNvPr id="3" name="Content Placeholder 2"/>
          <p:cNvSpPr>
            <a:spLocks noGrp="1"/>
          </p:cNvSpPr>
          <p:nvPr>
            <p:ph idx="1"/>
          </p:nvPr>
        </p:nvSpPr>
        <p:spPr>
          <a:xfrm>
            <a:off x="457200" y="1371601"/>
            <a:ext cx="8229600" cy="4038599"/>
          </a:xfrm>
        </p:spPr>
        <p:txBody>
          <a:bodyPr>
            <a:normAutofit fontScale="92500" lnSpcReduction="10000"/>
          </a:bodyPr>
          <a:lstStyle/>
          <a:p>
            <a:pPr marL="742950" indent="-742950">
              <a:buAutoNum type="arabicPeriod"/>
            </a:pPr>
            <a:r>
              <a:rPr lang="en-US" sz="3600" dirty="0" smtClean="0"/>
              <a:t>Sovereignty (16:1-4)</a:t>
            </a:r>
            <a:endParaRPr lang="en-US" sz="3600" b="1" dirty="0" smtClean="0"/>
          </a:p>
          <a:p>
            <a:pPr marL="742950" indent="-742950">
              <a:buAutoNum type="arabicPeriod"/>
            </a:pPr>
            <a:r>
              <a:rPr lang="en-US" sz="3600" dirty="0" smtClean="0"/>
              <a:t>Justice (16:5-7)</a:t>
            </a:r>
          </a:p>
          <a:p>
            <a:pPr marL="742950" indent="-742950">
              <a:buAutoNum type="arabicPeriod"/>
            </a:pPr>
            <a:r>
              <a:rPr lang="en-US" sz="3600" b="1" dirty="0" smtClean="0"/>
              <a:t>Mercy</a:t>
            </a:r>
            <a:r>
              <a:rPr lang="en-US" sz="3600" dirty="0" smtClean="0"/>
              <a:t> (16:8-11)</a:t>
            </a:r>
            <a:r>
              <a:rPr lang="en-US" sz="3600" b="1" dirty="0" smtClean="0"/>
              <a:t> </a:t>
            </a:r>
          </a:p>
          <a:p>
            <a:pPr marL="0" indent="0">
              <a:buNone/>
            </a:pPr>
            <a:r>
              <a:rPr lang="en-US" sz="3600" i="1" dirty="0" smtClean="0"/>
              <a:t>“</a:t>
            </a:r>
            <a:r>
              <a:rPr lang="en-US" i="1" dirty="0" smtClean="0"/>
              <a:t>They cursed the name of God…but they refused to repent and glorify him… </a:t>
            </a:r>
          </a:p>
          <a:p>
            <a:pPr marL="0" indent="0">
              <a:buNone/>
            </a:pPr>
            <a:r>
              <a:rPr lang="en-US" i="1" dirty="0" smtClean="0"/>
              <a:t>Men gnawed their tongues in agony and cursed the God of heaven… but they refused to repent of what they had done.”		</a:t>
            </a:r>
            <a:r>
              <a:rPr lang="en-US" b="1" dirty="0" smtClean="0"/>
              <a:t>Revelation 16:9,11</a:t>
            </a:r>
            <a:endParaRPr lang="en-US" dirty="0" smtClean="0"/>
          </a:p>
          <a:p>
            <a:pPr marL="0" indent="0">
              <a:buNone/>
            </a:pPr>
            <a:endParaRPr lang="en-US" sz="3600" i="1" dirty="0" smtClean="0"/>
          </a:p>
        </p:txBody>
      </p:sp>
      <p:cxnSp>
        <p:nvCxnSpPr>
          <p:cNvPr id="7" name="Straight Connector 6"/>
          <p:cNvCxnSpPr/>
          <p:nvPr/>
        </p:nvCxnSpPr>
        <p:spPr>
          <a:xfrm>
            <a:off x="457200" y="1295401"/>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p>
            <a:r>
              <a:rPr lang="en-US" dirty="0" smtClean="0"/>
              <a:t>God’s Wrath Demonstrates His:</a:t>
            </a:r>
            <a:endParaRPr lang="en-US" b="1" dirty="0"/>
          </a:p>
        </p:txBody>
      </p:sp>
      <p:sp>
        <p:nvSpPr>
          <p:cNvPr id="3" name="Content Placeholder 2"/>
          <p:cNvSpPr>
            <a:spLocks noGrp="1"/>
          </p:cNvSpPr>
          <p:nvPr>
            <p:ph idx="1"/>
          </p:nvPr>
        </p:nvSpPr>
        <p:spPr>
          <a:xfrm>
            <a:off x="457200" y="1371601"/>
            <a:ext cx="8229600" cy="4038599"/>
          </a:xfrm>
        </p:spPr>
        <p:txBody>
          <a:bodyPr>
            <a:normAutofit lnSpcReduction="10000"/>
          </a:bodyPr>
          <a:lstStyle/>
          <a:p>
            <a:pPr marL="742950" indent="-742950">
              <a:buAutoNum type="arabicPeriod"/>
            </a:pPr>
            <a:r>
              <a:rPr lang="en-US" sz="3600" dirty="0" smtClean="0"/>
              <a:t>Sovereignty (16:1-4)</a:t>
            </a:r>
            <a:endParaRPr lang="en-US" sz="3600" b="1" dirty="0" smtClean="0"/>
          </a:p>
          <a:p>
            <a:pPr marL="742950" indent="-742950">
              <a:buAutoNum type="arabicPeriod"/>
            </a:pPr>
            <a:r>
              <a:rPr lang="en-US" sz="3600" dirty="0" smtClean="0"/>
              <a:t>Justice (16:5-7)</a:t>
            </a:r>
          </a:p>
          <a:p>
            <a:pPr marL="742950" indent="-742950">
              <a:buAutoNum type="arabicPeriod"/>
            </a:pPr>
            <a:r>
              <a:rPr lang="en-US" sz="3600" b="1" dirty="0" smtClean="0"/>
              <a:t>Mercy</a:t>
            </a:r>
            <a:r>
              <a:rPr lang="en-US" sz="3600" dirty="0" smtClean="0"/>
              <a:t> (16:8-11)</a:t>
            </a:r>
            <a:r>
              <a:rPr lang="en-US" sz="3600" b="1" dirty="0" smtClean="0"/>
              <a:t> </a:t>
            </a:r>
          </a:p>
          <a:p>
            <a:pPr marL="0" indent="0">
              <a:buNone/>
            </a:pPr>
            <a:r>
              <a:rPr lang="en-US" sz="3600" i="1" dirty="0" smtClean="0"/>
              <a:t>“Behold, I come like a thief! Blessed is he who stays awake and keeps his clothes with him, so that he may not go naked and be shamefully exposed.” (16:15)</a:t>
            </a:r>
          </a:p>
        </p:txBody>
      </p:sp>
      <p:cxnSp>
        <p:nvCxnSpPr>
          <p:cNvPr id="7" name="Straight Connector 6"/>
          <p:cNvCxnSpPr/>
          <p:nvPr/>
        </p:nvCxnSpPr>
        <p:spPr>
          <a:xfrm>
            <a:off x="457200" y="1295401"/>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p>
            <a:r>
              <a:rPr lang="en-US" dirty="0" smtClean="0"/>
              <a:t>God’s Wrath Demonstrates His:</a:t>
            </a:r>
            <a:endParaRPr lang="en-US" b="1" dirty="0"/>
          </a:p>
        </p:txBody>
      </p:sp>
      <p:sp>
        <p:nvSpPr>
          <p:cNvPr id="3" name="Content Placeholder 2"/>
          <p:cNvSpPr>
            <a:spLocks noGrp="1"/>
          </p:cNvSpPr>
          <p:nvPr>
            <p:ph idx="1"/>
          </p:nvPr>
        </p:nvSpPr>
        <p:spPr>
          <a:xfrm>
            <a:off x="457200" y="1371601"/>
            <a:ext cx="8229600" cy="4114799"/>
          </a:xfrm>
        </p:spPr>
        <p:txBody>
          <a:bodyPr>
            <a:normAutofit lnSpcReduction="10000"/>
          </a:bodyPr>
          <a:lstStyle/>
          <a:p>
            <a:pPr marL="742950" indent="-742950">
              <a:buAutoNum type="arabicPeriod"/>
            </a:pPr>
            <a:r>
              <a:rPr lang="en-US" sz="3600" dirty="0" smtClean="0"/>
              <a:t>Sovereignty (16:1-4)</a:t>
            </a:r>
            <a:endParaRPr lang="en-US" sz="3600" b="1" dirty="0" smtClean="0"/>
          </a:p>
          <a:p>
            <a:pPr marL="742950" indent="-742950">
              <a:buAutoNum type="arabicPeriod"/>
            </a:pPr>
            <a:r>
              <a:rPr lang="en-US" sz="3600" dirty="0" smtClean="0"/>
              <a:t>Justice (16:5-7)</a:t>
            </a:r>
          </a:p>
          <a:p>
            <a:pPr marL="742950" indent="-742950">
              <a:buAutoNum type="arabicPeriod"/>
            </a:pPr>
            <a:r>
              <a:rPr lang="en-US" sz="3600" dirty="0" smtClean="0"/>
              <a:t>Mercy (16:8-11)</a:t>
            </a:r>
            <a:r>
              <a:rPr lang="en-US" sz="3600" b="1" dirty="0" smtClean="0"/>
              <a:t> </a:t>
            </a:r>
          </a:p>
          <a:p>
            <a:pPr marL="742950" indent="-742950">
              <a:buAutoNum type="arabicPeriod"/>
            </a:pPr>
            <a:r>
              <a:rPr lang="en-US" sz="3600" b="1" dirty="0" smtClean="0"/>
              <a:t>Holiness</a:t>
            </a:r>
            <a:r>
              <a:rPr lang="en-US" sz="3600" dirty="0" smtClean="0"/>
              <a:t> (16:12-16)</a:t>
            </a:r>
          </a:p>
          <a:p>
            <a:pPr marL="0" indent="0">
              <a:buNone/>
            </a:pPr>
            <a:r>
              <a:rPr lang="en-US" sz="3600" i="1" dirty="0" smtClean="0"/>
              <a:t>“Throw that worthless servant outside, into the darkness, where there will be weeping and gnashing of teeth.” </a:t>
            </a:r>
            <a:r>
              <a:rPr lang="en-US" sz="3600" b="1" dirty="0" smtClean="0"/>
              <a:t>Matthew 25:30</a:t>
            </a:r>
          </a:p>
        </p:txBody>
      </p:sp>
      <p:cxnSp>
        <p:nvCxnSpPr>
          <p:cNvPr id="7" name="Straight Connector 6"/>
          <p:cNvCxnSpPr/>
          <p:nvPr/>
        </p:nvCxnSpPr>
        <p:spPr>
          <a:xfrm>
            <a:off x="457200" y="1295401"/>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p>
            <a:r>
              <a:rPr lang="en-US" dirty="0" smtClean="0"/>
              <a:t>God’s Wrath Demonstrates His:</a:t>
            </a:r>
            <a:endParaRPr lang="en-US" b="1" dirty="0"/>
          </a:p>
        </p:txBody>
      </p:sp>
      <p:sp>
        <p:nvSpPr>
          <p:cNvPr id="3" name="Content Placeholder 2"/>
          <p:cNvSpPr>
            <a:spLocks noGrp="1"/>
          </p:cNvSpPr>
          <p:nvPr>
            <p:ph idx="1"/>
          </p:nvPr>
        </p:nvSpPr>
        <p:spPr>
          <a:xfrm>
            <a:off x="457200" y="1371601"/>
            <a:ext cx="8229600" cy="4724399"/>
          </a:xfrm>
        </p:spPr>
        <p:txBody>
          <a:bodyPr>
            <a:normAutofit fontScale="85000" lnSpcReduction="10000"/>
          </a:bodyPr>
          <a:lstStyle/>
          <a:p>
            <a:pPr marL="742950" indent="-742950">
              <a:buAutoNum type="arabicPeriod"/>
            </a:pPr>
            <a:r>
              <a:rPr lang="en-US" sz="3600" dirty="0" smtClean="0"/>
              <a:t>Sovereignty (16:1-4)</a:t>
            </a:r>
            <a:endParaRPr lang="en-US" sz="3600" b="1" dirty="0" smtClean="0"/>
          </a:p>
          <a:p>
            <a:pPr marL="742950" indent="-742950">
              <a:buAutoNum type="arabicPeriod"/>
            </a:pPr>
            <a:r>
              <a:rPr lang="en-US" sz="3600" dirty="0" smtClean="0"/>
              <a:t>Justice (16:5-7)</a:t>
            </a:r>
          </a:p>
          <a:p>
            <a:pPr marL="742950" indent="-742950">
              <a:buAutoNum type="arabicPeriod"/>
            </a:pPr>
            <a:r>
              <a:rPr lang="en-US" sz="3600" dirty="0" smtClean="0"/>
              <a:t>Mercy (16:8-11)</a:t>
            </a:r>
            <a:r>
              <a:rPr lang="en-US" sz="3600" b="1" dirty="0" smtClean="0"/>
              <a:t> </a:t>
            </a:r>
          </a:p>
          <a:p>
            <a:pPr marL="742950" indent="-742950">
              <a:buAutoNum type="arabicPeriod"/>
            </a:pPr>
            <a:r>
              <a:rPr lang="en-US" sz="3600" dirty="0" smtClean="0"/>
              <a:t>Holiness (16:12-16)</a:t>
            </a:r>
          </a:p>
          <a:p>
            <a:pPr marL="742950" indent="-742950">
              <a:buAutoNum type="arabicPeriod"/>
            </a:pPr>
            <a:r>
              <a:rPr lang="en-US" sz="3600" b="1" dirty="0" smtClean="0"/>
              <a:t>Power</a:t>
            </a:r>
            <a:r>
              <a:rPr lang="en-US" sz="3600" dirty="0" smtClean="0"/>
              <a:t> (16:17-18)</a:t>
            </a:r>
          </a:p>
          <a:p>
            <a:pPr marL="742950" indent="-742950">
              <a:buNone/>
            </a:pPr>
            <a:r>
              <a:rPr lang="en-US" sz="3600" i="1" dirty="0" smtClean="0"/>
              <a:t>“Out of the temple came a loud voice from the throne saying, ‘It is done!’ ” </a:t>
            </a:r>
            <a:r>
              <a:rPr lang="en-US" sz="3600" b="1" dirty="0" smtClean="0"/>
              <a:t>Revelation 16:17</a:t>
            </a:r>
          </a:p>
          <a:p>
            <a:pPr marL="742950" indent="-742950">
              <a:buNone/>
            </a:pPr>
            <a:r>
              <a:rPr lang="en-US" sz="3600" i="1" dirty="0" smtClean="0"/>
              <a:t>“Jesus said, ‘It is finished.’ With that he bowed his head and gave up his spirit.” 	</a:t>
            </a:r>
            <a:r>
              <a:rPr lang="en-US" sz="3600" b="1" dirty="0" smtClean="0"/>
              <a:t>John 19:30</a:t>
            </a:r>
          </a:p>
        </p:txBody>
      </p:sp>
      <p:cxnSp>
        <p:nvCxnSpPr>
          <p:cNvPr id="7" name="Straight Connector 6"/>
          <p:cNvCxnSpPr/>
          <p:nvPr/>
        </p:nvCxnSpPr>
        <p:spPr>
          <a:xfrm>
            <a:off x="457200" y="1295401"/>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p>
            <a:r>
              <a:rPr lang="en-US" dirty="0" smtClean="0"/>
              <a:t>God’s Wrath Demonstrates His:</a:t>
            </a:r>
            <a:endParaRPr lang="en-US" b="1" dirty="0"/>
          </a:p>
        </p:txBody>
      </p:sp>
      <p:sp>
        <p:nvSpPr>
          <p:cNvPr id="3" name="Content Placeholder 2"/>
          <p:cNvSpPr>
            <a:spLocks noGrp="1"/>
          </p:cNvSpPr>
          <p:nvPr>
            <p:ph idx="1"/>
          </p:nvPr>
        </p:nvSpPr>
        <p:spPr>
          <a:xfrm>
            <a:off x="457200" y="1371601"/>
            <a:ext cx="8229600" cy="4724399"/>
          </a:xfrm>
        </p:spPr>
        <p:txBody>
          <a:bodyPr>
            <a:normAutofit fontScale="77500" lnSpcReduction="20000"/>
          </a:bodyPr>
          <a:lstStyle/>
          <a:p>
            <a:pPr marL="742950" indent="-742950">
              <a:buAutoNum type="arabicPeriod"/>
            </a:pPr>
            <a:r>
              <a:rPr lang="en-US" sz="3600" dirty="0" smtClean="0"/>
              <a:t>Sovereignty (16:1-4)</a:t>
            </a:r>
            <a:endParaRPr lang="en-US" sz="3600" b="1" dirty="0" smtClean="0"/>
          </a:p>
          <a:p>
            <a:pPr marL="742950" indent="-742950">
              <a:buAutoNum type="arabicPeriod"/>
            </a:pPr>
            <a:r>
              <a:rPr lang="en-US" sz="3600" dirty="0" smtClean="0"/>
              <a:t>Justice (16:5-7)</a:t>
            </a:r>
          </a:p>
          <a:p>
            <a:pPr marL="742950" indent="-742950">
              <a:buAutoNum type="arabicPeriod"/>
            </a:pPr>
            <a:r>
              <a:rPr lang="en-US" sz="3600" dirty="0" smtClean="0"/>
              <a:t>Mercy (16:8-11)</a:t>
            </a:r>
            <a:r>
              <a:rPr lang="en-US" sz="3600" b="1" dirty="0" smtClean="0"/>
              <a:t> </a:t>
            </a:r>
          </a:p>
          <a:p>
            <a:pPr marL="742950" indent="-742950">
              <a:buAutoNum type="arabicPeriod"/>
            </a:pPr>
            <a:r>
              <a:rPr lang="en-US" sz="3600" dirty="0" smtClean="0"/>
              <a:t>Holiness (16:12-16)</a:t>
            </a:r>
          </a:p>
          <a:p>
            <a:pPr marL="742950" indent="-742950">
              <a:buAutoNum type="arabicPeriod"/>
            </a:pPr>
            <a:r>
              <a:rPr lang="en-US" sz="3600" dirty="0" smtClean="0"/>
              <a:t>Power (16:17-18)</a:t>
            </a:r>
          </a:p>
          <a:p>
            <a:pPr marL="742950" indent="-742950">
              <a:buAutoNum type="arabicPeriod"/>
            </a:pPr>
            <a:r>
              <a:rPr lang="en-US" sz="3600" b="1" dirty="0" smtClean="0"/>
              <a:t>Faithfulness</a:t>
            </a:r>
            <a:r>
              <a:rPr lang="en-US" sz="3600" dirty="0" smtClean="0"/>
              <a:t> (16:19-21)</a:t>
            </a:r>
            <a:endParaRPr lang="en-US" sz="3600" b="1" dirty="0" smtClean="0"/>
          </a:p>
          <a:p>
            <a:pPr marL="0" indent="0">
              <a:buNone/>
            </a:pPr>
            <a:r>
              <a:rPr lang="en-US" sz="3600" i="1" dirty="0" smtClean="0"/>
              <a:t>“God remembered Babylon the Great and gave her the cup filled with the wine of the fury of his wrath.” 					</a:t>
            </a:r>
            <a:r>
              <a:rPr lang="en-US" sz="3600" b="1" dirty="0" smtClean="0"/>
              <a:t>Revelation 16:19</a:t>
            </a:r>
          </a:p>
          <a:p>
            <a:pPr marL="0" indent="0">
              <a:buNone/>
            </a:pPr>
            <a:r>
              <a:rPr lang="en-US" sz="3600" i="1" dirty="0" smtClean="0"/>
              <a:t>“Babylon, the jewel of the kingdoms… will be overthrown by God.” 	</a:t>
            </a:r>
            <a:r>
              <a:rPr lang="en-US" sz="3600" b="1" dirty="0" smtClean="0"/>
              <a:t>Isaiah 13:19</a:t>
            </a:r>
          </a:p>
        </p:txBody>
      </p:sp>
      <p:cxnSp>
        <p:nvCxnSpPr>
          <p:cNvPr id="7" name="Straight Connector 6"/>
          <p:cNvCxnSpPr/>
          <p:nvPr/>
        </p:nvCxnSpPr>
        <p:spPr>
          <a:xfrm>
            <a:off x="457200" y="1295401"/>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p>
            <a:pPr algn="l"/>
            <a:r>
              <a:rPr lang="en-US" dirty="0" smtClean="0"/>
              <a:t>God’s Wrath is:</a:t>
            </a:r>
            <a:endParaRPr lang="en-US" b="1" dirty="0"/>
          </a:p>
        </p:txBody>
      </p:sp>
      <p:sp>
        <p:nvSpPr>
          <p:cNvPr id="3" name="Content Placeholder 2"/>
          <p:cNvSpPr>
            <a:spLocks noGrp="1"/>
          </p:cNvSpPr>
          <p:nvPr>
            <p:ph idx="1"/>
          </p:nvPr>
        </p:nvSpPr>
        <p:spPr>
          <a:xfrm>
            <a:off x="1600200" y="2209800"/>
            <a:ext cx="8229600" cy="838199"/>
          </a:xfrm>
        </p:spPr>
        <p:txBody>
          <a:bodyPr>
            <a:normAutofit/>
          </a:bodyPr>
          <a:lstStyle/>
          <a:p>
            <a:pPr marL="742950" indent="-742950">
              <a:buNone/>
            </a:pPr>
            <a:r>
              <a:rPr lang="en-US" sz="3600" b="1" dirty="0" smtClean="0"/>
              <a:t>2.    Real, not Symbolic</a:t>
            </a:r>
          </a:p>
        </p:txBody>
      </p:sp>
      <p:cxnSp>
        <p:nvCxnSpPr>
          <p:cNvPr id="7" name="Straight Connector 6"/>
          <p:cNvCxnSpPr/>
          <p:nvPr/>
        </p:nvCxnSpPr>
        <p:spPr>
          <a:xfrm>
            <a:off x="457200" y="1295401"/>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5" name="Content Placeholder 2"/>
          <p:cNvSpPr txBox="1">
            <a:spLocks/>
          </p:cNvSpPr>
          <p:nvPr/>
        </p:nvSpPr>
        <p:spPr>
          <a:xfrm>
            <a:off x="1600200" y="1524001"/>
            <a:ext cx="8229600" cy="838199"/>
          </a:xfrm>
          <a:prstGeom prst="rect">
            <a:avLst/>
          </a:prstGeom>
        </p:spPr>
        <p:txBody>
          <a:bodyPr vert="horz" lIns="91440" tIns="45720" rIns="91440" bIns="45720" rtlCol="0">
            <a:normAutofit/>
          </a:bodyPr>
          <a:lstStyle/>
          <a:p>
            <a:pPr marL="742950" marR="0" lvl="0" indent="-742950" algn="l" defTabSz="914400" rtl="0" eaLnBrk="1" fontAlgn="auto" latinLnBrk="0" hangingPunct="1">
              <a:lnSpc>
                <a:spcPct val="100000"/>
              </a:lnSpc>
              <a:spcBef>
                <a:spcPct val="20000"/>
              </a:spcBef>
              <a:spcAft>
                <a:spcPts val="0"/>
              </a:spcAft>
              <a:buClrTx/>
              <a:buSzTx/>
              <a:buFont typeface="Arial" pitchFamily="34" charset="0"/>
              <a:buAutoNum type="arabicPeriod"/>
              <a:tabLst/>
              <a:defRPr/>
            </a:pPr>
            <a:r>
              <a:rPr kumimoji="0" lang="en-US" sz="3600" b="1" i="0" u="none" strike="noStrike" kern="1200" cap="none" spc="0" normalizeH="0" baseline="0" noProof="0" dirty="0" smtClean="0">
                <a:ln>
                  <a:noFill/>
                </a:ln>
                <a:solidFill>
                  <a:schemeClr val="tx1"/>
                </a:solidFill>
                <a:effectLst/>
                <a:uLnTx/>
                <a:uFillTx/>
                <a:latin typeface="+mn-lt"/>
                <a:ea typeface="+mn-ea"/>
                <a:cs typeface="+mn-cs"/>
              </a:rPr>
              <a:t>Necessary, not Optional</a:t>
            </a:r>
          </a:p>
        </p:txBody>
      </p:sp>
      <p:sp>
        <p:nvSpPr>
          <p:cNvPr id="8" name="Content Placeholder 2"/>
          <p:cNvSpPr txBox="1">
            <a:spLocks/>
          </p:cNvSpPr>
          <p:nvPr/>
        </p:nvSpPr>
        <p:spPr>
          <a:xfrm>
            <a:off x="1600200" y="2895600"/>
            <a:ext cx="8229600" cy="838199"/>
          </a:xfrm>
          <a:prstGeom prst="rect">
            <a:avLst/>
          </a:prstGeom>
        </p:spPr>
        <p:txBody>
          <a:bodyPr vert="horz" lIns="91440" tIns="45720" rIns="91440" bIns="45720" rtlCol="0">
            <a:normAutofit/>
          </a:bodyPr>
          <a:lstStyle/>
          <a:p>
            <a:pPr marL="742950" marR="0" lvl="0" indent="-74295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3600" b="1" dirty="0" smtClean="0"/>
              <a:t>3</a:t>
            </a:r>
            <a:r>
              <a:rPr kumimoji="0" lang="en-US" sz="3600" b="1" i="0" u="none" strike="noStrike" kern="1200" cap="none" spc="0" normalizeH="0" baseline="0" noProof="0" dirty="0" smtClean="0">
                <a:ln>
                  <a:noFill/>
                </a:ln>
                <a:solidFill>
                  <a:schemeClr val="tx1"/>
                </a:solidFill>
                <a:effectLst/>
                <a:uLnTx/>
                <a:uFillTx/>
                <a:latin typeface="+mn-lt"/>
                <a:ea typeface="+mn-ea"/>
                <a:cs typeface="+mn-cs"/>
              </a:rPr>
              <a:t>.    Imminent, not Distant</a:t>
            </a:r>
          </a:p>
        </p:txBody>
      </p:sp>
      <p:sp>
        <p:nvSpPr>
          <p:cNvPr id="9" name="Content Placeholder 2"/>
          <p:cNvSpPr txBox="1">
            <a:spLocks/>
          </p:cNvSpPr>
          <p:nvPr/>
        </p:nvSpPr>
        <p:spPr>
          <a:xfrm>
            <a:off x="1600200" y="3581400"/>
            <a:ext cx="8229600" cy="838199"/>
          </a:xfrm>
          <a:prstGeom prst="rect">
            <a:avLst/>
          </a:prstGeom>
        </p:spPr>
        <p:txBody>
          <a:bodyPr vert="horz" lIns="91440" tIns="45720" rIns="91440" bIns="45720" rtlCol="0">
            <a:normAutofit/>
          </a:bodyPr>
          <a:lstStyle/>
          <a:p>
            <a:pPr marL="742950" marR="0" lvl="0" indent="-74295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3600" b="1" dirty="0" smtClean="0"/>
              <a:t>4</a:t>
            </a:r>
            <a:r>
              <a:rPr kumimoji="0" lang="en-US" sz="3600" b="1" i="0" u="none" strike="noStrike" kern="1200" cap="none" spc="0" normalizeH="0" baseline="0" noProof="0" dirty="0" smtClean="0">
                <a:ln>
                  <a:noFill/>
                </a:ln>
                <a:solidFill>
                  <a:schemeClr val="tx1"/>
                </a:solidFill>
                <a:effectLst/>
                <a:uLnTx/>
                <a:uFillTx/>
                <a:latin typeface="+mn-lt"/>
                <a:ea typeface="+mn-ea"/>
                <a:cs typeface="+mn-cs"/>
              </a:rPr>
              <a:t>.    Eternal, not Temporary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20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fade">
                                      <p:cBhvr>
                                        <p:cTn id="17" dur="20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8" grpId="0" build="allAtOnce"/>
      <p:bldP spid="9" grpId="0" build="allAtOnce"/>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6th-Seal-Sun-black-Red-Moon.jpg"/>
          <p:cNvPicPr>
            <a:picLocks noChangeAspect="1"/>
          </p:cNvPicPr>
          <p:nvPr/>
        </p:nvPicPr>
        <p:blipFill>
          <a:blip r:embed="rId2" cstate="print"/>
          <a:stretch>
            <a:fillRect/>
          </a:stretch>
        </p:blipFill>
        <p:spPr>
          <a:xfrm>
            <a:off x="0" y="0"/>
            <a:ext cx="9144000" cy="6849979"/>
          </a:xfrm>
          <a:prstGeom prst="rect">
            <a:avLst/>
          </a:prstGeom>
        </p:spPr>
      </p:pic>
      <p:sp>
        <p:nvSpPr>
          <p:cNvPr id="2" name="Title 1"/>
          <p:cNvSpPr>
            <a:spLocks noGrp="1"/>
          </p:cNvSpPr>
          <p:nvPr>
            <p:ph type="ctrTitle"/>
          </p:nvPr>
        </p:nvSpPr>
        <p:spPr>
          <a:xfrm>
            <a:off x="0" y="2057400"/>
            <a:ext cx="5791200" cy="2209800"/>
          </a:xfrm>
        </p:spPr>
        <p:txBody>
          <a:bodyPr/>
          <a:lstStyle/>
          <a:p>
            <a:pPr algn="l"/>
            <a:r>
              <a:rPr lang="en-US" dirty="0" smtClean="0">
                <a:solidFill>
                  <a:schemeClr val="bg1"/>
                </a:solidFill>
              </a:rPr>
              <a:t>The Signs of </a:t>
            </a:r>
            <a:br>
              <a:rPr lang="en-US" dirty="0" smtClean="0">
                <a:solidFill>
                  <a:schemeClr val="bg1"/>
                </a:solidFill>
              </a:rPr>
            </a:br>
            <a:r>
              <a:rPr lang="en-US" dirty="0" smtClean="0">
                <a:solidFill>
                  <a:schemeClr val="bg1"/>
                </a:solidFill>
              </a:rPr>
              <a:t>The Times</a:t>
            </a:r>
            <a:endParaRPr lang="en-US" dirty="0">
              <a:solidFill>
                <a:schemeClr val="bg1"/>
              </a:solidFill>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Increase in </a:t>
            </a:r>
            <a:r>
              <a:rPr lang="en-US" b="1" dirty="0" smtClean="0"/>
              <a:t>Deception</a:t>
            </a:r>
            <a:endParaRPr lang="en-US" b="1" dirty="0"/>
          </a:p>
        </p:txBody>
      </p:sp>
      <p:sp>
        <p:nvSpPr>
          <p:cNvPr id="3" name="Content Placeholder 2"/>
          <p:cNvSpPr>
            <a:spLocks noGrp="1"/>
          </p:cNvSpPr>
          <p:nvPr>
            <p:ph idx="1"/>
          </p:nvPr>
        </p:nvSpPr>
        <p:spPr/>
        <p:txBody>
          <a:bodyPr>
            <a:normAutofit/>
          </a:bodyPr>
          <a:lstStyle/>
          <a:p>
            <a:pPr>
              <a:buNone/>
            </a:pPr>
            <a:r>
              <a:rPr lang="en-US" b="1" u="sng" dirty="0" smtClean="0"/>
              <a:t>Jewish Messiah Claimants:</a:t>
            </a:r>
          </a:p>
          <a:p>
            <a:r>
              <a:rPr lang="en-US" dirty="0" smtClean="0"/>
              <a:t>Simon of </a:t>
            </a:r>
            <a:r>
              <a:rPr lang="en-US" dirty="0" err="1" smtClean="0"/>
              <a:t>Peraea</a:t>
            </a:r>
            <a:r>
              <a:rPr lang="en-US" dirty="0" smtClean="0"/>
              <a:t> – 4 BC</a:t>
            </a:r>
          </a:p>
          <a:p>
            <a:r>
              <a:rPr lang="en-US" dirty="0" err="1" smtClean="0"/>
              <a:t>Athronges</a:t>
            </a:r>
            <a:r>
              <a:rPr lang="en-US" dirty="0" smtClean="0"/>
              <a:t> – 3 AD</a:t>
            </a:r>
          </a:p>
          <a:p>
            <a:r>
              <a:rPr lang="en-US" dirty="0" err="1" smtClean="0"/>
              <a:t>Menahem</a:t>
            </a:r>
            <a:r>
              <a:rPr lang="en-US" dirty="0" smtClean="0"/>
              <a:t> </a:t>
            </a:r>
            <a:r>
              <a:rPr lang="en-US" dirty="0" err="1" smtClean="0"/>
              <a:t>ben</a:t>
            </a:r>
            <a:r>
              <a:rPr lang="en-US" dirty="0" smtClean="0"/>
              <a:t> Judah – 1</a:t>
            </a:r>
            <a:r>
              <a:rPr lang="en-US" baseline="30000" dirty="0" smtClean="0"/>
              <a:t>st</a:t>
            </a:r>
            <a:r>
              <a:rPr lang="en-US" dirty="0" smtClean="0"/>
              <a:t> C.</a:t>
            </a:r>
            <a:endParaRPr lang="en-US" dirty="0"/>
          </a:p>
          <a:p>
            <a:pPr marL="0" indent="0">
              <a:buNone/>
            </a:pPr>
            <a:r>
              <a:rPr lang="en-US" i="1" dirty="0" smtClean="0"/>
              <a:t>“Some time ago </a:t>
            </a:r>
            <a:r>
              <a:rPr lang="en-US" i="1" dirty="0" err="1" smtClean="0"/>
              <a:t>Theudas</a:t>
            </a:r>
            <a:r>
              <a:rPr lang="en-US" i="1" dirty="0" smtClean="0"/>
              <a:t> appeared, claiming to be somebody, and about 400 men rallied to him. He was killed, all his followers dispersed, and it all came to nothing.” </a:t>
            </a:r>
            <a:r>
              <a:rPr lang="en-US" b="1" dirty="0" smtClean="0"/>
              <a:t>Acts 5:36</a:t>
            </a:r>
            <a:endParaRPr lang="en-US" b="1" dirty="0"/>
          </a:p>
        </p:txBody>
      </p:sp>
      <p:sp>
        <p:nvSpPr>
          <p:cNvPr id="5" name="Title 1"/>
          <p:cNvSpPr txBox="1">
            <a:spLocks/>
          </p:cNvSpPr>
          <p:nvPr/>
        </p:nvSpPr>
        <p:spPr>
          <a:xfrm>
            <a:off x="0" y="-304800"/>
            <a:ext cx="8229600" cy="1143000"/>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mj-lt"/>
                <a:ea typeface="+mj-ea"/>
                <a:cs typeface="+mj-cs"/>
              </a:rPr>
              <a:t>What to Expect…</a:t>
            </a:r>
          </a:p>
        </p:txBody>
      </p:sp>
      <p:cxnSp>
        <p:nvCxnSpPr>
          <p:cNvPr id="7" name="Straight Connector 6"/>
          <p:cNvCxnSpPr/>
          <p:nvPr/>
        </p:nvCxnSpPr>
        <p:spPr>
          <a:xfrm>
            <a:off x="457200" y="1295400"/>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Increase in </a:t>
            </a:r>
            <a:r>
              <a:rPr lang="en-US" b="1" dirty="0" smtClean="0"/>
              <a:t>Deception</a:t>
            </a:r>
            <a:endParaRPr lang="en-US" b="1" dirty="0"/>
          </a:p>
        </p:txBody>
      </p:sp>
      <p:sp>
        <p:nvSpPr>
          <p:cNvPr id="3" name="Content Placeholder 2"/>
          <p:cNvSpPr>
            <a:spLocks noGrp="1"/>
          </p:cNvSpPr>
          <p:nvPr>
            <p:ph idx="1"/>
          </p:nvPr>
        </p:nvSpPr>
        <p:spPr/>
        <p:txBody>
          <a:bodyPr>
            <a:normAutofit lnSpcReduction="10000"/>
          </a:bodyPr>
          <a:lstStyle/>
          <a:p>
            <a:pPr>
              <a:buNone/>
            </a:pPr>
            <a:r>
              <a:rPr lang="en-US" b="1" u="sng" dirty="0" smtClean="0"/>
              <a:t>Jewish Messiah Claimants:</a:t>
            </a:r>
          </a:p>
          <a:p>
            <a:r>
              <a:rPr lang="en-US" dirty="0" smtClean="0"/>
              <a:t>Simon bar </a:t>
            </a:r>
            <a:r>
              <a:rPr lang="en-US" dirty="0" err="1" smtClean="0"/>
              <a:t>Kokhba</a:t>
            </a:r>
            <a:r>
              <a:rPr lang="en-US" dirty="0" smtClean="0"/>
              <a:t> – 135 AD</a:t>
            </a:r>
          </a:p>
          <a:p>
            <a:r>
              <a:rPr lang="en-US" dirty="0" smtClean="0"/>
              <a:t>Moses of Crete – 470 AD</a:t>
            </a:r>
          </a:p>
          <a:p>
            <a:r>
              <a:rPr lang="en-US" dirty="0" smtClean="0"/>
              <a:t>David </a:t>
            </a:r>
            <a:r>
              <a:rPr lang="en-US" dirty="0" err="1" smtClean="0"/>
              <a:t>Alroy</a:t>
            </a:r>
            <a:r>
              <a:rPr lang="en-US" dirty="0" smtClean="0"/>
              <a:t> – 1160 AD</a:t>
            </a:r>
          </a:p>
          <a:p>
            <a:r>
              <a:rPr lang="en-US" dirty="0" smtClean="0"/>
              <a:t>Moses </a:t>
            </a:r>
            <a:r>
              <a:rPr lang="en-US" dirty="0" err="1" smtClean="0"/>
              <a:t>Botarel</a:t>
            </a:r>
            <a:r>
              <a:rPr lang="en-US" dirty="0" smtClean="0"/>
              <a:t> – 1413 AD</a:t>
            </a:r>
          </a:p>
          <a:p>
            <a:r>
              <a:rPr lang="en-US" dirty="0" err="1" smtClean="0"/>
              <a:t>Sabbatai</a:t>
            </a:r>
            <a:r>
              <a:rPr lang="en-US" dirty="0" smtClean="0"/>
              <a:t> </a:t>
            </a:r>
            <a:r>
              <a:rPr lang="en-US" dirty="0" err="1" smtClean="0"/>
              <a:t>Zevi</a:t>
            </a:r>
            <a:r>
              <a:rPr lang="en-US" dirty="0" smtClean="0"/>
              <a:t> – 1676 AD</a:t>
            </a:r>
          </a:p>
          <a:p>
            <a:r>
              <a:rPr lang="en-US" dirty="0" smtClean="0"/>
              <a:t>Jacob Joseph Frank – 1791 AD</a:t>
            </a:r>
          </a:p>
          <a:p>
            <a:r>
              <a:rPr lang="en-US" dirty="0" err="1" smtClean="0"/>
              <a:t>Menachem</a:t>
            </a:r>
            <a:r>
              <a:rPr lang="en-US" dirty="0" smtClean="0"/>
              <a:t> Mendel </a:t>
            </a:r>
            <a:r>
              <a:rPr lang="en-US" dirty="0" err="1" smtClean="0"/>
              <a:t>Schneerson</a:t>
            </a:r>
            <a:r>
              <a:rPr lang="en-US" dirty="0" smtClean="0"/>
              <a:t> – 1994 AD</a:t>
            </a:r>
            <a:endParaRPr lang="en-US" dirty="0"/>
          </a:p>
        </p:txBody>
      </p:sp>
      <p:sp>
        <p:nvSpPr>
          <p:cNvPr id="5" name="Title 1"/>
          <p:cNvSpPr txBox="1">
            <a:spLocks/>
          </p:cNvSpPr>
          <p:nvPr/>
        </p:nvSpPr>
        <p:spPr>
          <a:xfrm>
            <a:off x="0" y="-304800"/>
            <a:ext cx="8229600" cy="1143000"/>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mj-lt"/>
                <a:ea typeface="+mj-ea"/>
                <a:cs typeface="+mj-cs"/>
              </a:rPr>
              <a:t>What to Expect…</a:t>
            </a:r>
          </a:p>
        </p:txBody>
      </p:sp>
      <p:cxnSp>
        <p:nvCxnSpPr>
          <p:cNvPr id="7" name="Straight Connector 6"/>
          <p:cNvCxnSpPr/>
          <p:nvPr/>
        </p:nvCxnSpPr>
        <p:spPr>
          <a:xfrm>
            <a:off x="457200" y="1295400"/>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ight Arrow 25"/>
          <p:cNvSpPr/>
          <p:nvPr/>
        </p:nvSpPr>
        <p:spPr>
          <a:xfrm rot="5400000">
            <a:off x="6625798" y="2358598"/>
            <a:ext cx="2064603"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219200" y="76200"/>
            <a:ext cx="6629400" cy="70788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4000" b="1" dirty="0" smtClean="0"/>
              <a:t>The A-Millennial View:</a:t>
            </a:r>
            <a:endParaRPr lang="en-US" sz="4000" b="1" dirty="0"/>
          </a:p>
        </p:txBody>
      </p:sp>
      <p:cxnSp>
        <p:nvCxnSpPr>
          <p:cNvPr id="6" name="Straight Connector 5"/>
          <p:cNvCxnSpPr/>
          <p:nvPr/>
        </p:nvCxnSpPr>
        <p:spPr>
          <a:xfrm>
            <a:off x="381000" y="4050268"/>
            <a:ext cx="8305800" cy="0"/>
          </a:xfrm>
          <a:prstGeom prst="line">
            <a:avLst/>
          </a:prstGeom>
          <a:ln w="5715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696200" y="3733800"/>
            <a:ext cx="0" cy="76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3124200" y="4114800"/>
            <a:ext cx="4419600" cy="1938992"/>
          </a:xfrm>
          <a:prstGeom prst="rect">
            <a:avLst/>
          </a:prstGeom>
          <a:noFill/>
        </p:spPr>
        <p:txBody>
          <a:bodyPr wrap="square" rtlCol="0">
            <a:spAutoFit/>
          </a:bodyPr>
          <a:lstStyle/>
          <a:p>
            <a:pPr algn="ctr"/>
            <a:r>
              <a:rPr lang="en-US" sz="2400" dirty="0" smtClean="0"/>
              <a:t>The resurrection of Jesus started the symbolic period of time called the Millennium – a long age of conflict between </a:t>
            </a:r>
            <a:r>
              <a:rPr lang="en-US" sz="2400" b="1" dirty="0" smtClean="0">
                <a:solidFill>
                  <a:srgbClr val="FF0000"/>
                </a:solidFill>
              </a:rPr>
              <a:t>the people of God </a:t>
            </a:r>
            <a:r>
              <a:rPr lang="en-US" sz="2400" dirty="0" smtClean="0"/>
              <a:t>and </a:t>
            </a:r>
            <a:r>
              <a:rPr lang="en-US" sz="2400" b="1" dirty="0" smtClean="0">
                <a:solidFill>
                  <a:schemeClr val="bg2">
                    <a:lumMod val="25000"/>
                  </a:schemeClr>
                </a:solidFill>
              </a:rPr>
              <a:t>the enemies of God</a:t>
            </a:r>
            <a:r>
              <a:rPr lang="en-US" sz="2400" dirty="0" smtClean="0"/>
              <a:t>.</a:t>
            </a:r>
            <a:endParaRPr lang="en-US" sz="2400" dirty="0"/>
          </a:p>
        </p:txBody>
      </p:sp>
      <p:sp>
        <p:nvSpPr>
          <p:cNvPr id="25" name="TextBox 24"/>
          <p:cNvSpPr txBox="1"/>
          <p:nvPr/>
        </p:nvSpPr>
        <p:spPr>
          <a:xfrm>
            <a:off x="1295400" y="3505200"/>
            <a:ext cx="6324600" cy="457200"/>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en-US" sz="2400" b="1" dirty="0" smtClean="0"/>
              <a:t>The Millennium</a:t>
            </a:r>
            <a:endParaRPr lang="en-US" sz="2400" b="1" dirty="0"/>
          </a:p>
        </p:txBody>
      </p:sp>
      <p:sp>
        <p:nvSpPr>
          <p:cNvPr id="27" name="TextBox 26"/>
          <p:cNvSpPr txBox="1"/>
          <p:nvPr/>
        </p:nvSpPr>
        <p:spPr>
          <a:xfrm>
            <a:off x="6705600" y="685800"/>
            <a:ext cx="1981200" cy="830997"/>
          </a:xfrm>
          <a:prstGeom prst="rect">
            <a:avLst/>
          </a:prstGeom>
          <a:noFill/>
        </p:spPr>
        <p:txBody>
          <a:bodyPr wrap="square" rtlCol="0">
            <a:spAutoFit/>
          </a:bodyPr>
          <a:lstStyle/>
          <a:p>
            <a:pPr algn="ctr"/>
            <a:r>
              <a:rPr lang="en-US" sz="2400" dirty="0" smtClean="0"/>
              <a:t>Return </a:t>
            </a:r>
          </a:p>
          <a:p>
            <a:pPr algn="ctr"/>
            <a:r>
              <a:rPr lang="en-US" sz="2400" dirty="0" smtClean="0"/>
              <a:t>Of Christ</a:t>
            </a:r>
            <a:endParaRPr lang="en-US" sz="2400" dirty="0"/>
          </a:p>
        </p:txBody>
      </p:sp>
      <p:pic>
        <p:nvPicPr>
          <p:cNvPr id="36" name="Picture 35" descr="christianity_cross.png"/>
          <p:cNvPicPr>
            <a:picLocks noChangeAspect="1"/>
          </p:cNvPicPr>
          <p:nvPr/>
        </p:nvPicPr>
        <p:blipFill>
          <a:blip r:embed="rId3" cstate="print"/>
          <a:stretch>
            <a:fillRect/>
          </a:stretch>
        </p:blipFill>
        <p:spPr>
          <a:xfrm>
            <a:off x="-304800" y="1219200"/>
            <a:ext cx="2648712" cy="3009900"/>
          </a:xfrm>
          <a:prstGeom prst="rect">
            <a:avLst/>
          </a:prstGeom>
        </p:spPr>
      </p:pic>
      <p:sp>
        <p:nvSpPr>
          <p:cNvPr id="13" name="Freeform 12"/>
          <p:cNvSpPr/>
          <p:nvPr/>
        </p:nvSpPr>
        <p:spPr>
          <a:xfrm>
            <a:off x="1371600" y="2845420"/>
            <a:ext cx="6177776" cy="661638"/>
          </a:xfrm>
          <a:custGeom>
            <a:avLst/>
            <a:gdLst>
              <a:gd name="connsiteX0" fmla="*/ 0 w 6177776"/>
              <a:gd name="connsiteY0" fmla="*/ 622609 h 661638"/>
              <a:gd name="connsiteX1" fmla="*/ 591015 w 6177776"/>
              <a:gd name="connsiteY1" fmla="*/ 466492 h 661638"/>
              <a:gd name="connsiteX2" fmla="*/ 1170878 w 6177776"/>
              <a:gd name="connsiteY2" fmla="*/ 143107 h 661638"/>
              <a:gd name="connsiteX3" fmla="*/ 1728439 w 6177776"/>
              <a:gd name="connsiteY3" fmla="*/ 254619 h 661638"/>
              <a:gd name="connsiteX4" fmla="*/ 2274849 w 6177776"/>
              <a:gd name="connsiteY4" fmla="*/ 611458 h 661638"/>
              <a:gd name="connsiteX5" fmla="*/ 3033132 w 6177776"/>
              <a:gd name="connsiteY5" fmla="*/ 555702 h 661638"/>
              <a:gd name="connsiteX6" fmla="*/ 3479180 w 6177776"/>
              <a:gd name="connsiteY6" fmla="*/ 76200 h 661638"/>
              <a:gd name="connsiteX7" fmla="*/ 3746810 w 6177776"/>
              <a:gd name="connsiteY7" fmla="*/ 98502 h 661638"/>
              <a:gd name="connsiteX8" fmla="*/ 4025590 w 6177776"/>
              <a:gd name="connsiteY8" fmla="*/ 566853 h 661638"/>
              <a:gd name="connsiteX9" fmla="*/ 4772722 w 6177776"/>
              <a:gd name="connsiteY9" fmla="*/ 488795 h 661638"/>
              <a:gd name="connsiteX10" fmla="*/ 5263376 w 6177776"/>
              <a:gd name="connsiteY10" fmla="*/ 243468 h 661638"/>
              <a:gd name="connsiteX11" fmla="*/ 5664820 w 6177776"/>
              <a:gd name="connsiteY11" fmla="*/ 477643 h 661638"/>
              <a:gd name="connsiteX12" fmla="*/ 6021659 w 6177776"/>
              <a:gd name="connsiteY12" fmla="*/ 343829 h 661638"/>
              <a:gd name="connsiteX13" fmla="*/ 6177776 w 6177776"/>
              <a:gd name="connsiteY13" fmla="*/ 578004 h 661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177776" h="661638">
                <a:moveTo>
                  <a:pt x="0" y="622609"/>
                </a:moveTo>
                <a:cubicBezTo>
                  <a:pt x="197934" y="584509"/>
                  <a:pt x="395869" y="546409"/>
                  <a:pt x="591015" y="466492"/>
                </a:cubicBezTo>
                <a:cubicBezTo>
                  <a:pt x="786161" y="386575"/>
                  <a:pt x="981307" y="178419"/>
                  <a:pt x="1170878" y="143107"/>
                </a:cubicBezTo>
                <a:cubicBezTo>
                  <a:pt x="1360449" y="107795"/>
                  <a:pt x="1544444" y="176561"/>
                  <a:pt x="1728439" y="254619"/>
                </a:cubicBezTo>
                <a:cubicBezTo>
                  <a:pt x="1912434" y="332677"/>
                  <a:pt x="2057400" y="561278"/>
                  <a:pt x="2274849" y="611458"/>
                </a:cubicBezTo>
                <a:cubicBezTo>
                  <a:pt x="2492298" y="661638"/>
                  <a:pt x="2832410" y="644912"/>
                  <a:pt x="3033132" y="555702"/>
                </a:cubicBezTo>
                <a:cubicBezTo>
                  <a:pt x="3233854" y="466492"/>
                  <a:pt x="3360234" y="152400"/>
                  <a:pt x="3479180" y="76200"/>
                </a:cubicBezTo>
                <a:cubicBezTo>
                  <a:pt x="3598126" y="0"/>
                  <a:pt x="3655742" y="16727"/>
                  <a:pt x="3746810" y="98502"/>
                </a:cubicBezTo>
                <a:cubicBezTo>
                  <a:pt x="3837878" y="180277"/>
                  <a:pt x="3854605" y="501804"/>
                  <a:pt x="4025590" y="566853"/>
                </a:cubicBezTo>
                <a:cubicBezTo>
                  <a:pt x="4196575" y="631902"/>
                  <a:pt x="4566424" y="542693"/>
                  <a:pt x="4772722" y="488795"/>
                </a:cubicBezTo>
                <a:cubicBezTo>
                  <a:pt x="4979020" y="434897"/>
                  <a:pt x="5114693" y="245327"/>
                  <a:pt x="5263376" y="243468"/>
                </a:cubicBezTo>
                <a:cubicBezTo>
                  <a:pt x="5412059" y="241609"/>
                  <a:pt x="5538440" y="460916"/>
                  <a:pt x="5664820" y="477643"/>
                </a:cubicBezTo>
                <a:cubicBezTo>
                  <a:pt x="5791201" y="494370"/>
                  <a:pt x="5936166" y="327102"/>
                  <a:pt x="6021659" y="343829"/>
                </a:cubicBezTo>
                <a:cubicBezTo>
                  <a:pt x="6107152" y="360556"/>
                  <a:pt x="6142464" y="469280"/>
                  <a:pt x="6177776" y="578004"/>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1349298" y="2720898"/>
            <a:ext cx="6188926" cy="784302"/>
          </a:xfrm>
          <a:custGeom>
            <a:avLst/>
            <a:gdLst>
              <a:gd name="connsiteX0" fmla="*/ 0 w 6188926"/>
              <a:gd name="connsiteY0" fmla="*/ 769434 h 784302"/>
              <a:gd name="connsiteX1" fmla="*/ 234175 w 6188926"/>
              <a:gd name="connsiteY1" fmla="*/ 468351 h 784302"/>
              <a:gd name="connsiteX2" fmla="*/ 457200 w 6188926"/>
              <a:gd name="connsiteY2" fmla="*/ 334536 h 784302"/>
              <a:gd name="connsiteX3" fmla="*/ 791736 w 6188926"/>
              <a:gd name="connsiteY3" fmla="*/ 613317 h 784302"/>
              <a:gd name="connsiteX4" fmla="*/ 1059365 w 6188926"/>
              <a:gd name="connsiteY4" fmla="*/ 512956 h 784302"/>
              <a:gd name="connsiteX5" fmla="*/ 1226634 w 6188926"/>
              <a:gd name="connsiteY5" fmla="*/ 434897 h 784302"/>
              <a:gd name="connsiteX6" fmla="*/ 1561170 w 6188926"/>
              <a:gd name="connsiteY6" fmla="*/ 156117 h 784302"/>
              <a:gd name="connsiteX7" fmla="*/ 1873404 w 6188926"/>
              <a:gd name="connsiteY7" fmla="*/ 200722 h 784302"/>
              <a:gd name="connsiteX8" fmla="*/ 2096429 w 6188926"/>
              <a:gd name="connsiteY8" fmla="*/ 323385 h 784302"/>
              <a:gd name="connsiteX9" fmla="*/ 2475570 w 6188926"/>
              <a:gd name="connsiteY9" fmla="*/ 0 h 784302"/>
              <a:gd name="connsiteX10" fmla="*/ 2821258 w 6188926"/>
              <a:gd name="connsiteY10" fmla="*/ 323385 h 784302"/>
              <a:gd name="connsiteX11" fmla="*/ 3267307 w 6188926"/>
              <a:gd name="connsiteY11" fmla="*/ 624468 h 784302"/>
              <a:gd name="connsiteX12" fmla="*/ 3713356 w 6188926"/>
              <a:gd name="connsiteY12" fmla="*/ 479502 h 784302"/>
              <a:gd name="connsiteX13" fmla="*/ 4103648 w 6188926"/>
              <a:gd name="connsiteY13" fmla="*/ 211873 h 784302"/>
              <a:gd name="connsiteX14" fmla="*/ 4449336 w 6188926"/>
              <a:gd name="connsiteY14" fmla="*/ 434897 h 784302"/>
              <a:gd name="connsiteX15" fmla="*/ 4850780 w 6188926"/>
              <a:gd name="connsiteY15" fmla="*/ 758282 h 784302"/>
              <a:gd name="connsiteX16" fmla="*/ 5118409 w 6188926"/>
              <a:gd name="connsiteY16" fmla="*/ 278780 h 784302"/>
              <a:gd name="connsiteX17" fmla="*/ 5330282 w 6188926"/>
              <a:gd name="connsiteY17" fmla="*/ 178419 h 784302"/>
              <a:gd name="connsiteX18" fmla="*/ 5564458 w 6188926"/>
              <a:gd name="connsiteY18" fmla="*/ 379141 h 784302"/>
              <a:gd name="connsiteX19" fmla="*/ 5887843 w 6188926"/>
              <a:gd name="connsiteY19" fmla="*/ 144965 h 784302"/>
              <a:gd name="connsiteX20" fmla="*/ 6188926 w 6188926"/>
              <a:gd name="connsiteY20" fmla="*/ 167268 h 78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188926" h="784302">
                <a:moveTo>
                  <a:pt x="0" y="769434"/>
                </a:moveTo>
                <a:cubicBezTo>
                  <a:pt x="78987" y="655134"/>
                  <a:pt x="157975" y="540834"/>
                  <a:pt x="234175" y="468351"/>
                </a:cubicBezTo>
                <a:cubicBezTo>
                  <a:pt x="310375" y="395868"/>
                  <a:pt x="364273" y="310375"/>
                  <a:pt x="457200" y="334536"/>
                </a:cubicBezTo>
                <a:cubicBezTo>
                  <a:pt x="550127" y="358697"/>
                  <a:pt x="691375" y="583580"/>
                  <a:pt x="791736" y="613317"/>
                </a:cubicBezTo>
                <a:cubicBezTo>
                  <a:pt x="892097" y="643054"/>
                  <a:pt x="986882" y="542693"/>
                  <a:pt x="1059365" y="512956"/>
                </a:cubicBezTo>
                <a:cubicBezTo>
                  <a:pt x="1131848" y="483219"/>
                  <a:pt x="1143000" y="494370"/>
                  <a:pt x="1226634" y="434897"/>
                </a:cubicBezTo>
                <a:cubicBezTo>
                  <a:pt x="1310268" y="375424"/>
                  <a:pt x="1453375" y="195146"/>
                  <a:pt x="1561170" y="156117"/>
                </a:cubicBezTo>
                <a:cubicBezTo>
                  <a:pt x="1668965" y="117088"/>
                  <a:pt x="1784194" y="172844"/>
                  <a:pt x="1873404" y="200722"/>
                </a:cubicBezTo>
                <a:cubicBezTo>
                  <a:pt x="1962614" y="228600"/>
                  <a:pt x="1996068" y="356839"/>
                  <a:pt x="2096429" y="323385"/>
                </a:cubicBezTo>
                <a:cubicBezTo>
                  <a:pt x="2196790" y="289931"/>
                  <a:pt x="2354765" y="0"/>
                  <a:pt x="2475570" y="0"/>
                </a:cubicBezTo>
                <a:cubicBezTo>
                  <a:pt x="2596375" y="0"/>
                  <a:pt x="2689302" y="219307"/>
                  <a:pt x="2821258" y="323385"/>
                </a:cubicBezTo>
                <a:cubicBezTo>
                  <a:pt x="2953214" y="427463"/>
                  <a:pt x="3118624" y="598449"/>
                  <a:pt x="3267307" y="624468"/>
                </a:cubicBezTo>
                <a:cubicBezTo>
                  <a:pt x="3415990" y="650488"/>
                  <a:pt x="3573966" y="548268"/>
                  <a:pt x="3713356" y="479502"/>
                </a:cubicBezTo>
                <a:cubicBezTo>
                  <a:pt x="3852746" y="410736"/>
                  <a:pt x="3980985" y="219307"/>
                  <a:pt x="4103648" y="211873"/>
                </a:cubicBezTo>
                <a:cubicBezTo>
                  <a:pt x="4226311" y="204439"/>
                  <a:pt x="4324814" y="343829"/>
                  <a:pt x="4449336" y="434897"/>
                </a:cubicBezTo>
                <a:cubicBezTo>
                  <a:pt x="4573858" y="525965"/>
                  <a:pt x="4739268" y="784302"/>
                  <a:pt x="4850780" y="758282"/>
                </a:cubicBezTo>
                <a:cubicBezTo>
                  <a:pt x="4962292" y="732263"/>
                  <a:pt x="5038492" y="375424"/>
                  <a:pt x="5118409" y="278780"/>
                </a:cubicBezTo>
                <a:cubicBezTo>
                  <a:pt x="5198326" y="182136"/>
                  <a:pt x="5255940" y="161692"/>
                  <a:pt x="5330282" y="178419"/>
                </a:cubicBezTo>
                <a:cubicBezTo>
                  <a:pt x="5404624" y="195146"/>
                  <a:pt x="5471531" y="384717"/>
                  <a:pt x="5564458" y="379141"/>
                </a:cubicBezTo>
                <a:cubicBezTo>
                  <a:pt x="5657385" y="373565"/>
                  <a:pt x="5783765" y="180277"/>
                  <a:pt x="5887843" y="144965"/>
                </a:cubicBezTo>
                <a:cubicBezTo>
                  <a:pt x="5991921" y="109653"/>
                  <a:pt x="6090423" y="138460"/>
                  <a:pt x="6188926" y="167268"/>
                </a:cubicBezTo>
              </a:path>
            </a:pathLst>
          </a:custGeom>
          <a:ln w="57150">
            <a:solidFill>
              <a:schemeClr val="bg2">
                <a:lumMod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p:cNvSpPr txBox="1"/>
          <p:nvPr/>
        </p:nvSpPr>
        <p:spPr>
          <a:xfrm>
            <a:off x="228600" y="4157008"/>
            <a:ext cx="2895600" cy="193899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400" b="1" u="sng" dirty="0" smtClean="0"/>
              <a:t>Advantage: Realism</a:t>
            </a:r>
          </a:p>
          <a:p>
            <a:pPr algn="ctr"/>
            <a:r>
              <a:rPr lang="en-US" sz="2400" dirty="0" smtClean="0"/>
              <a:t>Recognizing the conflict between good and evil in this age.</a:t>
            </a:r>
            <a:endParaRPr lang="en-US" sz="2400" dirty="0"/>
          </a:p>
        </p:txBody>
      </p:sp>
      <p:sp>
        <p:nvSpPr>
          <p:cNvPr id="16" name="TextBox 15"/>
          <p:cNvSpPr txBox="1"/>
          <p:nvPr/>
        </p:nvSpPr>
        <p:spPr>
          <a:xfrm>
            <a:off x="7543800" y="4267200"/>
            <a:ext cx="1600200"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Final Judgment</a:t>
            </a:r>
            <a:endParaRPr lang="en-US" sz="2400" dirty="0"/>
          </a:p>
        </p:txBody>
      </p:sp>
      <p:cxnSp>
        <p:nvCxnSpPr>
          <p:cNvPr id="17" name="Straight Arrow Connector 16"/>
          <p:cNvCxnSpPr>
            <a:stCxn id="16" idx="0"/>
          </p:cNvCxnSpPr>
          <p:nvPr/>
        </p:nvCxnSpPr>
        <p:spPr>
          <a:xfrm flipH="1" flipV="1">
            <a:off x="7696200" y="3657601"/>
            <a:ext cx="647700" cy="609599"/>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7924800" y="1447800"/>
            <a:ext cx="1219200" cy="1569660"/>
          </a:xfrm>
          <a:prstGeom prst="rect">
            <a:avLst/>
          </a:prstGeom>
          <a:solidFill>
            <a:srgbClr val="FFFF00"/>
          </a:solidFill>
          <a:effectLst>
            <a:glow rad="228600">
              <a:srgbClr val="FFFF00">
                <a:alpha val="40000"/>
              </a:srgbClr>
            </a:glow>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New Heaven &amp; New Earth</a:t>
            </a:r>
            <a:endParaRPr lang="en-US" sz="2400"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Increase in </a:t>
            </a:r>
            <a:r>
              <a:rPr lang="en-US" b="1" dirty="0" smtClean="0"/>
              <a:t>Deception</a:t>
            </a:r>
            <a:endParaRPr lang="en-US" b="1" dirty="0"/>
          </a:p>
        </p:txBody>
      </p:sp>
      <p:sp>
        <p:nvSpPr>
          <p:cNvPr id="3" name="Content Placeholder 2"/>
          <p:cNvSpPr>
            <a:spLocks noGrp="1"/>
          </p:cNvSpPr>
          <p:nvPr>
            <p:ph idx="1"/>
          </p:nvPr>
        </p:nvSpPr>
        <p:spPr/>
        <p:txBody>
          <a:bodyPr>
            <a:normAutofit lnSpcReduction="10000"/>
          </a:bodyPr>
          <a:lstStyle/>
          <a:p>
            <a:pPr>
              <a:buNone/>
            </a:pPr>
            <a:r>
              <a:rPr lang="en-US" b="1" u="sng" dirty="0" smtClean="0"/>
              <a:t>Christian Messiah Claimants:</a:t>
            </a:r>
          </a:p>
          <a:p>
            <a:r>
              <a:rPr lang="en-US" dirty="0" smtClean="0"/>
              <a:t>Simon Magus – 1</a:t>
            </a:r>
            <a:r>
              <a:rPr lang="en-US" baseline="30000" dirty="0" smtClean="0"/>
              <a:t>st</a:t>
            </a:r>
            <a:r>
              <a:rPr lang="en-US" dirty="0" smtClean="0"/>
              <a:t> C.</a:t>
            </a:r>
          </a:p>
          <a:p>
            <a:r>
              <a:rPr lang="en-US" dirty="0" err="1" smtClean="0"/>
              <a:t>Tanchelm</a:t>
            </a:r>
            <a:r>
              <a:rPr lang="en-US" dirty="0" smtClean="0"/>
              <a:t> of Antwerp – 1110 AD</a:t>
            </a:r>
          </a:p>
          <a:p>
            <a:r>
              <a:rPr lang="en-US" dirty="0" smtClean="0"/>
              <a:t>Ann Lee – 1784 AD – the “Shakers”</a:t>
            </a:r>
          </a:p>
          <a:p>
            <a:r>
              <a:rPr lang="en-US" dirty="0" smtClean="0"/>
              <a:t>Bernhard Muller – 1834 AD</a:t>
            </a:r>
          </a:p>
          <a:p>
            <a:r>
              <a:rPr lang="en-US" dirty="0" smtClean="0"/>
              <a:t>Baha’u’llah – 1864 AD</a:t>
            </a:r>
          </a:p>
          <a:p>
            <a:r>
              <a:rPr lang="en-US" dirty="0" err="1" smtClean="0"/>
              <a:t>Ahn</a:t>
            </a:r>
            <a:r>
              <a:rPr lang="en-US" dirty="0" smtClean="0"/>
              <a:t> </a:t>
            </a:r>
            <a:r>
              <a:rPr lang="en-US" dirty="0" err="1" smtClean="0"/>
              <a:t>Sahng-hong</a:t>
            </a:r>
            <a:r>
              <a:rPr lang="en-US" dirty="0" smtClean="0"/>
              <a:t> – 1985 AD</a:t>
            </a:r>
          </a:p>
          <a:p>
            <a:r>
              <a:rPr lang="en-US" dirty="0" smtClean="0"/>
              <a:t>Jung </a:t>
            </a:r>
            <a:r>
              <a:rPr lang="en-US" dirty="0" err="1" smtClean="0"/>
              <a:t>Myung</a:t>
            </a:r>
            <a:r>
              <a:rPr lang="en-US" dirty="0" smtClean="0"/>
              <a:t> </a:t>
            </a:r>
            <a:r>
              <a:rPr lang="en-US" dirty="0" err="1" smtClean="0"/>
              <a:t>Seok</a:t>
            </a:r>
            <a:r>
              <a:rPr lang="en-US" dirty="0" smtClean="0"/>
              <a:t> – present </a:t>
            </a:r>
            <a:endParaRPr lang="en-US" dirty="0"/>
          </a:p>
        </p:txBody>
      </p:sp>
      <p:sp>
        <p:nvSpPr>
          <p:cNvPr id="5" name="Title 1"/>
          <p:cNvSpPr txBox="1">
            <a:spLocks/>
          </p:cNvSpPr>
          <p:nvPr/>
        </p:nvSpPr>
        <p:spPr>
          <a:xfrm>
            <a:off x="0" y="-304800"/>
            <a:ext cx="8229600" cy="1143000"/>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mj-lt"/>
                <a:ea typeface="+mj-ea"/>
                <a:cs typeface="+mj-cs"/>
              </a:rPr>
              <a:t>What to Expect…</a:t>
            </a:r>
          </a:p>
        </p:txBody>
      </p:sp>
      <p:cxnSp>
        <p:nvCxnSpPr>
          <p:cNvPr id="7" name="Straight Connector 6"/>
          <p:cNvCxnSpPr/>
          <p:nvPr/>
        </p:nvCxnSpPr>
        <p:spPr>
          <a:xfrm>
            <a:off x="457200" y="1295400"/>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World REligions Pie Chart.PNG"/>
          <p:cNvPicPr>
            <a:picLocks noChangeAspect="1"/>
          </p:cNvPicPr>
          <p:nvPr/>
        </p:nvPicPr>
        <p:blipFill>
          <a:blip r:embed="rId2" cstate="print"/>
          <a:stretch>
            <a:fillRect/>
          </a:stretch>
        </p:blipFill>
        <p:spPr>
          <a:xfrm>
            <a:off x="0" y="-15240"/>
            <a:ext cx="9144000" cy="6492240"/>
          </a:xfrm>
          <a:prstGeom prst="rect">
            <a:avLst/>
          </a:prstGeom>
        </p:spPr>
      </p:pic>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Growth of World Religions</a:t>
            </a:r>
            <a:endParaRPr lang="en-US" dirty="0"/>
          </a:p>
        </p:txBody>
      </p:sp>
      <p:graphicFrame>
        <p:nvGraphicFramePr>
          <p:cNvPr id="4" name="Content Placeholder 3"/>
          <p:cNvGraphicFramePr>
            <a:graphicFrameLocks noGrp="1"/>
          </p:cNvGraphicFramePr>
          <p:nvPr>
            <p:ph idx="1"/>
          </p:nvPr>
        </p:nvGraphicFramePr>
        <p:xfrm>
          <a:off x="0" y="1371600"/>
          <a:ext cx="9144000" cy="4114800"/>
        </p:xfrm>
        <a:graphic>
          <a:graphicData uri="http://schemas.openxmlformats.org/drawingml/2006/table">
            <a:tbl>
              <a:tblPr firstRow="1" bandRow="1">
                <a:tableStyleId>{5C22544A-7EE6-4342-B048-85BDC9FD1C3A}</a:tableStyleId>
              </a:tblPr>
              <a:tblGrid>
                <a:gridCol w="3048000"/>
                <a:gridCol w="3217334"/>
                <a:gridCol w="2878666"/>
              </a:tblGrid>
              <a:tr h="514350">
                <a:tc>
                  <a:txBody>
                    <a:bodyPr/>
                    <a:lstStyle/>
                    <a:p>
                      <a:pPr algn="ctr"/>
                      <a:r>
                        <a:rPr lang="en-US" sz="2400" dirty="0" smtClean="0"/>
                        <a:t>1970-1985</a:t>
                      </a:r>
                      <a:endParaRPr lang="en-US" sz="2400" dirty="0"/>
                    </a:p>
                  </a:txBody>
                  <a:tcPr/>
                </a:tc>
                <a:tc>
                  <a:txBody>
                    <a:bodyPr/>
                    <a:lstStyle/>
                    <a:p>
                      <a:pPr algn="ctr"/>
                      <a:r>
                        <a:rPr lang="en-US" sz="2400" dirty="0" smtClean="0"/>
                        <a:t>1990-2000</a:t>
                      </a:r>
                      <a:endParaRPr lang="en-US" sz="2400" dirty="0"/>
                    </a:p>
                  </a:txBody>
                  <a:tcPr/>
                </a:tc>
                <a:tc>
                  <a:txBody>
                    <a:bodyPr/>
                    <a:lstStyle/>
                    <a:p>
                      <a:pPr algn="ctr"/>
                      <a:r>
                        <a:rPr lang="en-US" sz="2400" dirty="0" smtClean="0"/>
                        <a:t>2000-2005</a:t>
                      </a:r>
                      <a:endParaRPr lang="en-US" sz="2400" dirty="0"/>
                    </a:p>
                  </a:txBody>
                  <a:tcPr/>
                </a:tc>
              </a:tr>
              <a:tr h="514350">
                <a:tc>
                  <a:txBody>
                    <a:bodyPr/>
                    <a:lstStyle/>
                    <a:p>
                      <a:pPr algn="ctr"/>
                      <a:r>
                        <a:rPr lang="en-US" sz="2400" dirty="0" smtClean="0"/>
                        <a:t>3.65% Baha’i</a:t>
                      </a:r>
                      <a:endParaRPr lang="en-US" sz="2400" dirty="0"/>
                    </a:p>
                  </a:txBody>
                  <a:tcPr/>
                </a:tc>
                <a:tc>
                  <a:txBody>
                    <a:bodyPr/>
                    <a:lstStyle/>
                    <a:p>
                      <a:pPr algn="ctr"/>
                      <a:r>
                        <a:rPr lang="en-US" sz="2400" dirty="0" smtClean="0"/>
                        <a:t>2.65% Zoroastrianism</a:t>
                      </a:r>
                      <a:endParaRPr lang="en-US" sz="2400" dirty="0"/>
                    </a:p>
                  </a:txBody>
                  <a:tcPr/>
                </a:tc>
                <a:tc>
                  <a:txBody>
                    <a:bodyPr/>
                    <a:lstStyle/>
                    <a:p>
                      <a:pPr algn="ctr"/>
                      <a:r>
                        <a:rPr lang="en-US" sz="2400" dirty="0" smtClean="0"/>
                        <a:t>1.84% Islam</a:t>
                      </a:r>
                      <a:endParaRPr lang="en-US" sz="2400" dirty="0"/>
                    </a:p>
                  </a:txBody>
                  <a:tcPr/>
                </a:tc>
              </a:tr>
              <a:tr h="514350">
                <a:tc>
                  <a:txBody>
                    <a:bodyPr/>
                    <a:lstStyle/>
                    <a:p>
                      <a:pPr algn="ctr"/>
                      <a:r>
                        <a:rPr lang="en-US" sz="2400" dirty="0" smtClean="0"/>
                        <a:t>2.74% Islam</a:t>
                      </a:r>
                      <a:endParaRPr lang="en-US" sz="2400" dirty="0"/>
                    </a:p>
                  </a:txBody>
                  <a:tcPr/>
                </a:tc>
                <a:tc>
                  <a:txBody>
                    <a:bodyPr/>
                    <a:lstStyle/>
                    <a:p>
                      <a:pPr algn="ctr"/>
                      <a:r>
                        <a:rPr lang="en-US" sz="2400" dirty="0" smtClean="0"/>
                        <a:t>2.28% Baha’i</a:t>
                      </a:r>
                      <a:endParaRPr lang="en-US" sz="2400" dirty="0"/>
                    </a:p>
                  </a:txBody>
                  <a:tcPr/>
                </a:tc>
                <a:tc>
                  <a:txBody>
                    <a:bodyPr/>
                    <a:lstStyle/>
                    <a:p>
                      <a:pPr algn="ctr"/>
                      <a:r>
                        <a:rPr lang="en-US" sz="2400" dirty="0" smtClean="0"/>
                        <a:t>1.7% Baha’i</a:t>
                      </a:r>
                      <a:endParaRPr lang="en-US" sz="2400" dirty="0"/>
                    </a:p>
                  </a:txBody>
                  <a:tcPr/>
                </a:tc>
              </a:tr>
              <a:tr h="514350">
                <a:tc>
                  <a:txBody>
                    <a:bodyPr/>
                    <a:lstStyle/>
                    <a:p>
                      <a:pPr algn="ctr"/>
                      <a:r>
                        <a:rPr lang="en-US" sz="2400" dirty="0" smtClean="0"/>
                        <a:t>2.34% Hinduism</a:t>
                      </a:r>
                      <a:endParaRPr lang="en-US" sz="2400" dirty="0"/>
                    </a:p>
                  </a:txBody>
                  <a:tcPr/>
                </a:tc>
                <a:tc>
                  <a:txBody>
                    <a:bodyPr/>
                    <a:lstStyle/>
                    <a:p>
                      <a:pPr algn="ctr"/>
                      <a:r>
                        <a:rPr lang="en-US" sz="2400" dirty="0" smtClean="0"/>
                        <a:t>2.13% Islam</a:t>
                      </a:r>
                      <a:endParaRPr lang="en-US" sz="2400" dirty="0"/>
                    </a:p>
                  </a:txBody>
                  <a:tcPr/>
                </a:tc>
                <a:tc>
                  <a:txBody>
                    <a:bodyPr/>
                    <a:lstStyle/>
                    <a:p>
                      <a:pPr algn="ctr"/>
                      <a:r>
                        <a:rPr lang="en-US" sz="2400" dirty="0" smtClean="0"/>
                        <a:t>1.62% Sikhism</a:t>
                      </a:r>
                      <a:endParaRPr lang="en-US" sz="2400" dirty="0"/>
                    </a:p>
                  </a:txBody>
                  <a:tcPr/>
                </a:tc>
              </a:tr>
              <a:tr h="514350">
                <a:tc>
                  <a:txBody>
                    <a:bodyPr/>
                    <a:lstStyle/>
                    <a:p>
                      <a:pPr algn="ctr"/>
                      <a:r>
                        <a:rPr lang="en-US" sz="2400" dirty="0" smtClean="0"/>
                        <a:t>1.67% Buddhism</a:t>
                      </a:r>
                      <a:endParaRPr lang="en-US" sz="2400" dirty="0"/>
                    </a:p>
                  </a:txBody>
                  <a:tcPr/>
                </a:tc>
                <a:tc>
                  <a:txBody>
                    <a:bodyPr/>
                    <a:lstStyle/>
                    <a:p>
                      <a:pPr algn="ctr"/>
                      <a:r>
                        <a:rPr lang="en-US" sz="2400" dirty="0" smtClean="0"/>
                        <a:t>1.87% Sikhism</a:t>
                      </a:r>
                      <a:endParaRPr lang="en-US" sz="2400" dirty="0"/>
                    </a:p>
                  </a:txBody>
                  <a:tcPr/>
                </a:tc>
                <a:tc>
                  <a:txBody>
                    <a:bodyPr/>
                    <a:lstStyle/>
                    <a:p>
                      <a:pPr algn="ctr"/>
                      <a:r>
                        <a:rPr lang="en-US" sz="2400" dirty="0" smtClean="0"/>
                        <a:t>1.57% Hinduism</a:t>
                      </a:r>
                      <a:endParaRPr lang="en-US" sz="2400" dirty="0"/>
                    </a:p>
                  </a:txBody>
                  <a:tcPr/>
                </a:tc>
              </a:tr>
              <a:tr h="514350">
                <a:tc>
                  <a:txBody>
                    <a:bodyPr/>
                    <a:lstStyle/>
                    <a:p>
                      <a:pPr algn="ctr"/>
                      <a:r>
                        <a:rPr lang="en-US" sz="2400" dirty="0" smtClean="0"/>
                        <a:t>1.64% Christianity</a:t>
                      </a:r>
                      <a:endParaRPr lang="en-US" sz="2400" dirty="0"/>
                    </a:p>
                  </a:txBody>
                  <a:tcPr/>
                </a:tc>
                <a:tc>
                  <a:txBody>
                    <a:bodyPr/>
                    <a:lstStyle/>
                    <a:p>
                      <a:pPr algn="ctr"/>
                      <a:r>
                        <a:rPr lang="en-US" sz="2400" dirty="0" smtClean="0"/>
                        <a:t>1.69% Hinduism</a:t>
                      </a:r>
                      <a:endParaRPr lang="en-US" sz="2400" dirty="0"/>
                    </a:p>
                  </a:txBody>
                  <a:tcPr/>
                </a:tc>
                <a:tc>
                  <a:txBody>
                    <a:bodyPr/>
                    <a:lstStyle/>
                    <a:p>
                      <a:pPr algn="ctr"/>
                      <a:r>
                        <a:rPr lang="en-US" sz="2400" dirty="0" smtClean="0"/>
                        <a:t>1.32% Christianity</a:t>
                      </a:r>
                      <a:endParaRPr lang="en-US" sz="2400" dirty="0"/>
                    </a:p>
                  </a:txBody>
                  <a:tcPr/>
                </a:tc>
              </a:tr>
              <a:tr h="514350">
                <a:tc>
                  <a:txBody>
                    <a:bodyPr/>
                    <a:lstStyle/>
                    <a:p>
                      <a:pPr algn="ctr"/>
                      <a:r>
                        <a:rPr lang="en-US" sz="2400" dirty="0" smtClean="0"/>
                        <a:t>1.09% Judaism</a:t>
                      </a:r>
                      <a:endParaRPr lang="en-US" sz="2400" dirty="0"/>
                    </a:p>
                  </a:txBody>
                  <a:tcPr/>
                </a:tc>
                <a:tc>
                  <a:txBody>
                    <a:bodyPr/>
                    <a:lstStyle/>
                    <a:p>
                      <a:pPr algn="ctr"/>
                      <a:r>
                        <a:rPr lang="en-US" sz="2400" dirty="0" smtClean="0"/>
                        <a:t>1.36% Christianity</a:t>
                      </a:r>
                      <a:endParaRPr lang="en-US" sz="2400" dirty="0"/>
                    </a:p>
                  </a:txBody>
                  <a:tcPr/>
                </a:tc>
                <a:tc>
                  <a:txBody>
                    <a:bodyPr/>
                    <a:lstStyle/>
                    <a:p>
                      <a:pPr algn="ctr"/>
                      <a:endParaRPr lang="en-US" sz="2400" dirty="0"/>
                    </a:p>
                  </a:txBody>
                  <a:tcPr/>
                </a:tc>
              </a:tr>
              <a:tr h="514350">
                <a:tc>
                  <a:txBody>
                    <a:bodyPr/>
                    <a:lstStyle/>
                    <a:p>
                      <a:pPr algn="ctr"/>
                      <a:endParaRPr lang="en-US" sz="2400" dirty="0"/>
                    </a:p>
                  </a:txBody>
                  <a:tcPr/>
                </a:tc>
                <a:tc>
                  <a:txBody>
                    <a:bodyPr/>
                    <a:lstStyle/>
                    <a:p>
                      <a:pPr algn="ctr"/>
                      <a:r>
                        <a:rPr lang="en-US" sz="2400" dirty="0" smtClean="0"/>
                        <a:t>1.09% Buddhism</a:t>
                      </a:r>
                      <a:endParaRPr lang="en-US" sz="2400" dirty="0"/>
                    </a:p>
                  </a:txBody>
                  <a:tcPr/>
                </a:tc>
                <a:tc>
                  <a:txBody>
                    <a:bodyPr/>
                    <a:lstStyle/>
                    <a:p>
                      <a:pPr algn="ctr"/>
                      <a:endParaRPr lang="en-US" sz="2400" dirty="0"/>
                    </a:p>
                  </a:txBody>
                  <a:tcPr/>
                </a:tc>
              </a:tr>
            </a:tbl>
          </a:graphicData>
        </a:graphic>
      </p:graphicFrame>
      <p:sp>
        <p:nvSpPr>
          <p:cNvPr id="5" name="Title 1"/>
          <p:cNvSpPr txBox="1">
            <a:spLocks/>
          </p:cNvSpPr>
          <p:nvPr/>
        </p:nvSpPr>
        <p:spPr>
          <a:xfrm>
            <a:off x="0" y="5486400"/>
            <a:ext cx="8229600" cy="533400"/>
          </a:xfrm>
          <a:prstGeom prst="rect">
            <a:avLst/>
          </a:prstGeom>
        </p:spPr>
        <p:txBody>
          <a:bodyPr vert="horz" lIns="91440" tIns="45720" rIns="91440" bIns="45720" rtlCol="0" anchor="ctr">
            <a:normAutofit fontScale="70000" lnSpcReduction="200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chemeClr val="tx1"/>
                </a:solidFill>
                <a:effectLst/>
                <a:uLnTx/>
                <a:uFillTx/>
                <a:latin typeface="+mj-lt"/>
                <a:ea typeface="+mj-ea"/>
                <a:cs typeface="+mj-cs"/>
              </a:rPr>
              <a:t>2008 World Christian Encyclopedia – World Pop. Growth = 1.41%</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“Fastest Growing”</a:t>
            </a:r>
            <a:endParaRPr lang="en-US" dirty="0"/>
          </a:p>
        </p:txBody>
      </p:sp>
      <p:sp>
        <p:nvSpPr>
          <p:cNvPr id="3" name="Content Placeholder 2"/>
          <p:cNvSpPr>
            <a:spLocks noGrp="1"/>
          </p:cNvSpPr>
          <p:nvPr>
            <p:ph idx="1"/>
          </p:nvPr>
        </p:nvSpPr>
        <p:spPr/>
        <p:txBody>
          <a:bodyPr>
            <a:normAutofit lnSpcReduction="10000"/>
          </a:bodyPr>
          <a:lstStyle/>
          <a:p>
            <a:r>
              <a:rPr lang="en-US" b="1" dirty="0" smtClean="0"/>
              <a:t>Deists</a:t>
            </a:r>
            <a:r>
              <a:rPr lang="en-US" dirty="0" smtClean="0"/>
              <a:t> grew at a rate of 717% from 1990-2001 but only totaled 49,000 people</a:t>
            </a:r>
          </a:p>
          <a:p>
            <a:r>
              <a:rPr lang="en-US" b="1" dirty="0" smtClean="0"/>
              <a:t>Wicca</a:t>
            </a:r>
            <a:r>
              <a:rPr lang="en-US" dirty="0" smtClean="0"/>
              <a:t> grew at 143%/year from 1990-2001, from 8,000 – 134,000 people and now totals an estimated 1 million worldwide</a:t>
            </a:r>
          </a:p>
          <a:p>
            <a:r>
              <a:rPr lang="en-US" dirty="0" smtClean="0"/>
              <a:t>The “LDS Church” (</a:t>
            </a:r>
            <a:r>
              <a:rPr lang="en-US" b="1" dirty="0" smtClean="0"/>
              <a:t>Mormons</a:t>
            </a:r>
            <a:r>
              <a:rPr lang="en-US" dirty="0" smtClean="0"/>
              <a:t>) grew at nearly 5% from 1950-1990 and continued at 2.5% annually from 1990-2005 but still total less than 14 Million worldwide</a:t>
            </a:r>
            <a:endParaRPr lang="en-US" dirty="0"/>
          </a:p>
        </p:txBody>
      </p:sp>
      <p:cxnSp>
        <p:nvCxnSpPr>
          <p:cNvPr id="4" name="Straight Connector 3"/>
          <p:cNvCxnSpPr/>
          <p:nvPr/>
        </p:nvCxnSpPr>
        <p:spPr>
          <a:xfrm>
            <a:off x="457200" y="1295400"/>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“Fastest Growing”</a:t>
            </a:r>
            <a:endParaRPr lang="en-US" dirty="0"/>
          </a:p>
        </p:txBody>
      </p:sp>
      <p:sp>
        <p:nvSpPr>
          <p:cNvPr id="3" name="Content Placeholder 2"/>
          <p:cNvSpPr>
            <a:spLocks noGrp="1"/>
          </p:cNvSpPr>
          <p:nvPr>
            <p:ph idx="1"/>
          </p:nvPr>
        </p:nvSpPr>
        <p:spPr>
          <a:xfrm>
            <a:off x="457200" y="1600200"/>
            <a:ext cx="8458200" cy="4525963"/>
          </a:xfrm>
        </p:spPr>
        <p:txBody>
          <a:bodyPr>
            <a:normAutofit/>
          </a:bodyPr>
          <a:lstStyle/>
          <a:p>
            <a:r>
              <a:rPr lang="en-US" b="1" dirty="0" smtClean="0"/>
              <a:t>Deists</a:t>
            </a:r>
            <a:r>
              <a:rPr lang="en-US" dirty="0" smtClean="0"/>
              <a:t>  		717% 	 49,000</a:t>
            </a:r>
          </a:p>
          <a:p>
            <a:r>
              <a:rPr lang="en-US" b="1" dirty="0" smtClean="0"/>
              <a:t>Wicca</a:t>
            </a:r>
            <a:r>
              <a:rPr lang="en-US" dirty="0" smtClean="0"/>
              <a:t>  		143% 	1,000,000</a:t>
            </a:r>
          </a:p>
          <a:p>
            <a:r>
              <a:rPr lang="en-US" b="1" dirty="0" smtClean="0"/>
              <a:t>Mormons</a:t>
            </a:r>
            <a:r>
              <a:rPr lang="en-US" dirty="0"/>
              <a:t> </a:t>
            </a:r>
            <a:r>
              <a:rPr lang="en-US" dirty="0" smtClean="0"/>
              <a:t> 	2.5% 		13,600,000</a:t>
            </a:r>
          </a:p>
          <a:p>
            <a:r>
              <a:rPr lang="en-US" b="1" dirty="0" smtClean="0"/>
              <a:t>Islam</a:t>
            </a:r>
            <a:r>
              <a:rPr lang="en-US" dirty="0" smtClean="0"/>
              <a:t>  		2.0%         	935,000,000 (1990)  						1,600,000,000 (2010)</a:t>
            </a:r>
            <a:endParaRPr lang="en-US" dirty="0"/>
          </a:p>
        </p:txBody>
      </p:sp>
      <p:cxnSp>
        <p:nvCxnSpPr>
          <p:cNvPr id="4" name="Straight Connector 3"/>
          <p:cNvCxnSpPr/>
          <p:nvPr/>
        </p:nvCxnSpPr>
        <p:spPr>
          <a:xfrm>
            <a:off x="457200" y="1295400"/>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“Fastest Growing”</a:t>
            </a:r>
            <a:endParaRPr lang="en-US" dirty="0"/>
          </a:p>
        </p:txBody>
      </p:sp>
      <p:sp>
        <p:nvSpPr>
          <p:cNvPr id="3" name="Content Placeholder 2"/>
          <p:cNvSpPr>
            <a:spLocks noGrp="1"/>
          </p:cNvSpPr>
          <p:nvPr>
            <p:ph idx="1"/>
          </p:nvPr>
        </p:nvSpPr>
        <p:spPr>
          <a:xfrm>
            <a:off x="457200" y="1600200"/>
            <a:ext cx="8458200" cy="4525963"/>
          </a:xfrm>
        </p:spPr>
        <p:txBody>
          <a:bodyPr>
            <a:normAutofit/>
          </a:bodyPr>
          <a:lstStyle/>
          <a:p>
            <a:r>
              <a:rPr lang="en-US" b="1" dirty="0" smtClean="0"/>
              <a:t>Deists</a:t>
            </a:r>
            <a:r>
              <a:rPr lang="en-US" dirty="0" smtClean="0"/>
              <a:t>  		717% 	 49,000	   (2001)</a:t>
            </a:r>
          </a:p>
          <a:p>
            <a:r>
              <a:rPr lang="en-US" b="1" dirty="0" smtClean="0"/>
              <a:t>Wicca</a:t>
            </a:r>
            <a:r>
              <a:rPr lang="en-US" dirty="0" smtClean="0"/>
              <a:t>  		143% 	1,000,000 	   (2010)</a:t>
            </a:r>
          </a:p>
          <a:p>
            <a:r>
              <a:rPr lang="en-US" b="1" dirty="0" smtClean="0"/>
              <a:t>Mormons</a:t>
            </a:r>
            <a:r>
              <a:rPr lang="en-US" dirty="0" smtClean="0"/>
              <a:t>  	2.5% 		13,600,000   (2010)</a:t>
            </a:r>
          </a:p>
          <a:p>
            <a:r>
              <a:rPr lang="en-US" b="1" dirty="0" smtClean="0"/>
              <a:t>Islam</a:t>
            </a:r>
            <a:r>
              <a:rPr lang="en-US" dirty="0" smtClean="0"/>
              <a:t>  		2.0%         	935,000,000   (1990)  						1,600,000,000 (2010)</a:t>
            </a:r>
          </a:p>
          <a:p>
            <a:r>
              <a:rPr lang="en-US" b="1" dirty="0" smtClean="0"/>
              <a:t>Christianity</a:t>
            </a:r>
            <a:r>
              <a:rPr lang="en-US" dirty="0" smtClean="0"/>
              <a:t>	1.36%	1,700,000,000 (1990)	</a:t>
            </a:r>
          </a:p>
          <a:p>
            <a:pPr>
              <a:buNone/>
            </a:pPr>
            <a:r>
              <a:rPr lang="en-US" dirty="0"/>
              <a:t>	</a:t>
            </a:r>
            <a:r>
              <a:rPr lang="en-US" dirty="0" smtClean="0"/>
              <a:t>					2,100,000,000 (2010)	</a:t>
            </a:r>
            <a:endParaRPr lang="en-US" dirty="0"/>
          </a:p>
        </p:txBody>
      </p:sp>
      <p:cxnSp>
        <p:nvCxnSpPr>
          <p:cNvPr id="4" name="Straight Connector 3"/>
          <p:cNvCxnSpPr/>
          <p:nvPr/>
        </p:nvCxnSpPr>
        <p:spPr>
          <a:xfrm>
            <a:off x="457200" y="1295400"/>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Spread of Christianity</a:t>
            </a:r>
            <a:endParaRPr lang="en-US" dirty="0"/>
          </a:p>
        </p:txBody>
      </p:sp>
      <p:sp>
        <p:nvSpPr>
          <p:cNvPr id="3" name="Content Placeholder 2"/>
          <p:cNvSpPr>
            <a:spLocks noGrp="1"/>
          </p:cNvSpPr>
          <p:nvPr>
            <p:ph idx="1"/>
          </p:nvPr>
        </p:nvSpPr>
        <p:spPr>
          <a:xfrm>
            <a:off x="457200" y="1600200"/>
            <a:ext cx="8458200" cy="4525963"/>
          </a:xfrm>
        </p:spPr>
        <p:txBody>
          <a:bodyPr>
            <a:normAutofit lnSpcReduction="10000"/>
          </a:bodyPr>
          <a:lstStyle/>
          <a:p>
            <a:pPr>
              <a:buNone/>
            </a:pPr>
            <a:r>
              <a:rPr lang="en-US" b="1" dirty="0" smtClean="0"/>
              <a:t>1910</a:t>
            </a:r>
            <a:r>
              <a:rPr lang="en-US" dirty="0" smtClean="0"/>
              <a:t> –    600,000,000 / 1,800,000,000 = 35%</a:t>
            </a:r>
          </a:p>
          <a:p>
            <a:pPr marL="2233613" indent="-404813"/>
            <a:r>
              <a:rPr lang="en-US" b="1" dirty="0" smtClean="0"/>
              <a:t>66% Europe </a:t>
            </a:r>
          </a:p>
          <a:p>
            <a:pPr marL="2233613" indent="-404813"/>
            <a:r>
              <a:rPr lang="en-US" b="1" dirty="0" smtClean="0"/>
              <a:t>27% the Americas</a:t>
            </a:r>
          </a:p>
          <a:p>
            <a:pPr marL="2233613" indent="-2233613">
              <a:buNone/>
            </a:pPr>
            <a:r>
              <a:rPr lang="en-US" b="1" dirty="0" smtClean="0"/>
              <a:t>2010</a:t>
            </a:r>
            <a:r>
              <a:rPr lang="en-US" dirty="0" smtClean="0"/>
              <a:t> – 2,100,000,000 / 6,900,000,000 = 32%</a:t>
            </a:r>
          </a:p>
          <a:p>
            <a:pPr marL="2233613" indent="-404813"/>
            <a:r>
              <a:rPr lang="en-US" b="1" dirty="0" smtClean="0"/>
              <a:t>37% the Americas</a:t>
            </a:r>
          </a:p>
          <a:p>
            <a:pPr marL="2233613" indent="-404813"/>
            <a:r>
              <a:rPr lang="en-US" b="1" dirty="0" smtClean="0"/>
              <a:t>26% Europe </a:t>
            </a:r>
          </a:p>
          <a:p>
            <a:pPr marL="2233613" indent="-404813"/>
            <a:r>
              <a:rPr lang="en-US" b="1" dirty="0" smtClean="0"/>
              <a:t>24% Sub-Saharan Africa</a:t>
            </a:r>
          </a:p>
          <a:p>
            <a:pPr marL="2233613" indent="-404813"/>
            <a:r>
              <a:rPr lang="en-US" b="1" dirty="0" smtClean="0"/>
              <a:t>13% Asia / Pacific</a:t>
            </a:r>
            <a:endParaRPr lang="en-US" dirty="0"/>
          </a:p>
        </p:txBody>
      </p:sp>
      <p:cxnSp>
        <p:nvCxnSpPr>
          <p:cNvPr id="4" name="Straight Connector 3"/>
          <p:cNvCxnSpPr/>
          <p:nvPr/>
        </p:nvCxnSpPr>
        <p:spPr>
          <a:xfrm>
            <a:off x="457200" y="1295400"/>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hristianity-graphic-01.png"/>
          <p:cNvPicPr>
            <a:picLocks noChangeAspect="1"/>
          </p:cNvPicPr>
          <p:nvPr/>
        </p:nvPicPr>
        <p:blipFill>
          <a:blip r:embed="rId2" cstate="print"/>
          <a:stretch>
            <a:fillRect/>
          </a:stretch>
        </p:blipFill>
        <p:spPr>
          <a:xfrm>
            <a:off x="0" y="228599"/>
            <a:ext cx="9144000" cy="5274129"/>
          </a:xfrm>
          <a:prstGeom prst="rect">
            <a:avLst/>
          </a:prstGeom>
        </p:spPr>
      </p:pic>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World REligions Pie Chart.PNG"/>
          <p:cNvPicPr>
            <a:picLocks noChangeAspect="1"/>
          </p:cNvPicPr>
          <p:nvPr/>
        </p:nvPicPr>
        <p:blipFill>
          <a:blip r:embed="rId2" cstate="print"/>
          <a:stretch>
            <a:fillRect/>
          </a:stretch>
        </p:blipFill>
        <p:spPr>
          <a:xfrm>
            <a:off x="0" y="-15240"/>
            <a:ext cx="9144000" cy="6492240"/>
          </a:xfrm>
          <a:prstGeom prst="rect">
            <a:avLst/>
          </a:prstGeom>
        </p:spPr>
      </p:pic>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Increase in </a:t>
            </a:r>
            <a:r>
              <a:rPr lang="en-US" b="1" dirty="0" smtClean="0"/>
              <a:t>Devastation</a:t>
            </a:r>
            <a:endParaRPr lang="en-US" b="1" dirty="0"/>
          </a:p>
        </p:txBody>
      </p:sp>
      <p:sp>
        <p:nvSpPr>
          <p:cNvPr id="3" name="Content Placeholder 2"/>
          <p:cNvSpPr>
            <a:spLocks noGrp="1"/>
          </p:cNvSpPr>
          <p:nvPr>
            <p:ph idx="1"/>
          </p:nvPr>
        </p:nvSpPr>
        <p:spPr>
          <a:xfrm>
            <a:off x="457200" y="1600201"/>
            <a:ext cx="8229600" cy="2362200"/>
          </a:xfrm>
        </p:spPr>
        <p:txBody>
          <a:bodyPr>
            <a:normAutofit fontScale="92500"/>
          </a:bodyPr>
          <a:lstStyle/>
          <a:p>
            <a:r>
              <a:rPr lang="en-US" dirty="0" smtClean="0"/>
              <a:t>20</a:t>
            </a:r>
            <a:r>
              <a:rPr lang="en-US" baseline="30000" dirty="0" smtClean="0"/>
              <a:t>th</a:t>
            </a:r>
            <a:r>
              <a:rPr lang="en-US" dirty="0" smtClean="0"/>
              <a:t> C. Deaths from war and conflict: 231,000,000</a:t>
            </a:r>
          </a:p>
          <a:p>
            <a:r>
              <a:rPr lang="en-US" dirty="0" smtClean="0"/>
              <a:t>Natural disasters in the ‘80s – 120/year</a:t>
            </a:r>
          </a:p>
          <a:p>
            <a:r>
              <a:rPr lang="en-US" dirty="0" smtClean="0"/>
              <a:t>Natural disasters in the ‘00s – 500/year </a:t>
            </a:r>
            <a:r>
              <a:rPr lang="en-US" sz="2400" dirty="0" smtClean="0"/>
              <a:t>(NaturalNews.com – 400% increase)</a:t>
            </a:r>
            <a:endParaRPr lang="en-US" dirty="0" smtClean="0"/>
          </a:p>
        </p:txBody>
      </p:sp>
      <p:sp>
        <p:nvSpPr>
          <p:cNvPr id="5" name="Title 1"/>
          <p:cNvSpPr txBox="1">
            <a:spLocks/>
          </p:cNvSpPr>
          <p:nvPr/>
        </p:nvSpPr>
        <p:spPr>
          <a:xfrm>
            <a:off x="0" y="-304800"/>
            <a:ext cx="8229600" cy="1143000"/>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mj-lt"/>
                <a:ea typeface="+mj-ea"/>
                <a:cs typeface="+mj-cs"/>
              </a:rPr>
              <a:t>What to Expect…</a:t>
            </a:r>
          </a:p>
        </p:txBody>
      </p:sp>
      <p:cxnSp>
        <p:nvCxnSpPr>
          <p:cNvPr id="7" name="Straight Connector 6"/>
          <p:cNvCxnSpPr/>
          <p:nvPr/>
        </p:nvCxnSpPr>
        <p:spPr>
          <a:xfrm>
            <a:off x="457200" y="1295400"/>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Isosceles Triangle 27"/>
          <p:cNvSpPr/>
          <p:nvPr/>
        </p:nvSpPr>
        <p:spPr>
          <a:xfrm>
            <a:off x="3124200" y="1371600"/>
            <a:ext cx="1295400" cy="2057400"/>
          </a:xfrm>
          <a:prstGeom prst="triangle">
            <a:avLst>
              <a:gd name="adj" fmla="val 100000"/>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26" name="Right Arrow 25"/>
          <p:cNvSpPr/>
          <p:nvPr/>
        </p:nvSpPr>
        <p:spPr>
          <a:xfrm rot="5400000">
            <a:off x="3695700" y="2171700"/>
            <a:ext cx="1676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descr="flame-symbol3.jpg"/>
          <p:cNvPicPr>
            <a:picLocks noChangeAspect="1"/>
          </p:cNvPicPr>
          <p:nvPr/>
        </p:nvPicPr>
        <p:blipFill>
          <a:blip r:embed="rId3" cstate="print"/>
          <a:srcRect l="30000" r="30000" b="6250"/>
          <a:stretch>
            <a:fillRect/>
          </a:stretch>
        </p:blipFill>
        <p:spPr>
          <a:xfrm>
            <a:off x="3581400" y="4038600"/>
            <a:ext cx="482600" cy="904875"/>
          </a:xfrm>
          <a:prstGeom prst="rect">
            <a:avLst/>
          </a:prstGeom>
        </p:spPr>
      </p:pic>
      <p:pic>
        <p:nvPicPr>
          <p:cNvPr id="16" name="Picture 15" descr="Peace-Sign-Sticker-(5150).jpg"/>
          <p:cNvPicPr>
            <a:picLocks noChangeAspect="1"/>
          </p:cNvPicPr>
          <p:nvPr/>
        </p:nvPicPr>
        <p:blipFill>
          <a:blip r:embed="rId4" cstate="print"/>
          <a:stretch>
            <a:fillRect/>
          </a:stretch>
        </p:blipFill>
        <p:spPr>
          <a:xfrm>
            <a:off x="2286000" y="4114800"/>
            <a:ext cx="670639" cy="695325"/>
          </a:xfrm>
          <a:prstGeom prst="rect">
            <a:avLst/>
          </a:prstGeom>
        </p:spPr>
      </p:pic>
      <p:sp>
        <p:nvSpPr>
          <p:cNvPr id="4" name="TextBox 3"/>
          <p:cNvSpPr txBox="1"/>
          <p:nvPr/>
        </p:nvSpPr>
        <p:spPr>
          <a:xfrm>
            <a:off x="1219200" y="76200"/>
            <a:ext cx="6629400" cy="70788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4000" b="1" dirty="0" smtClean="0"/>
              <a:t>The Pre-Millennial View:</a:t>
            </a:r>
            <a:endParaRPr lang="en-US" sz="4000" b="1" dirty="0"/>
          </a:p>
        </p:txBody>
      </p:sp>
      <p:cxnSp>
        <p:nvCxnSpPr>
          <p:cNvPr id="6" name="Straight Connector 5"/>
          <p:cNvCxnSpPr/>
          <p:nvPr/>
        </p:nvCxnSpPr>
        <p:spPr>
          <a:xfrm>
            <a:off x="381000" y="4050268"/>
            <a:ext cx="8305800" cy="0"/>
          </a:xfrm>
          <a:prstGeom prst="line">
            <a:avLst/>
          </a:prstGeom>
          <a:ln w="5715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981200" y="3669268"/>
            <a:ext cx="0" cy="76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200400" y="4038600"/>
            <a:ext cx="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495800" y="3657600"/>
            <a:ext cx="0" cy="76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696200" y="3733800"/>
            <a:ext cx="0" cy="76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057400" y="3505200"/>
            <a:ext cx="2362200" cy="461665"/>
          </a:xfrm>
          <a:prstGeom prst="rect">
            <a:avLst/>
          </a:prstGeom>
        </p:spPr>
        <p:style>
          <a:lnRef idx="0">
            <a:schemeClr val="dk1"/>
          </a:lnRef>
          <a:fillRef idx="3">
            <a:schemeClr val="dk1"/>
          </a:fillRef>
          <a:effectRef idx="3">
            <a:schemeClr val="dk1"/>
          </a:effectRef>
          <a:fontRef idx="minor">
            <a:schemeClr val="lt1"/>
          </a:fontRef>
        </p:style>
        <p:txBody>
          <a:bodyPr wrap="square" rtlCol="0">
            <a:spAutoFit/>
          </a:bodyPr>
          <a:lstStyle/>
          <a:p>
            <a:pPr algn="ctr"/>
            <a:r>
              <a:rPr lang="en-US" sz="2400" b="1" dirty="0" smtClean="0"/>
              <a:t>7 yr. Tribulation</a:t>
            </a:r>
            <a:endParaRPr lang="en-US" sz="2400" b="1" dirty="0"/>
          </a:p>
        </p:txBody>
      </p:sp>
      <p:sp>
        <p:nvSpPr>
          <p:cNvPr id="14" name="TextBox 13"/>
          <p:cNvSpPr txBox="1"/>
          <p:nvPr/>
        </p:nvSpPr>
        <p:spPr>
          <a:xfrm rot="3908910">
            <a:off x="2678012" y="4661327"/>
            <a:ext cx="1525574" cy="830997"/>
          </a:xfrm>
          <a:prstGeom prst="rect">
            <a:avLst/>
          </a:prstGeom>
          <a:noFill/>
        </p:spPr>
        <p:txBody>
          <a:bodyPr wrap="square" rtlCol="0">
            <a:spAutoFit/>
          </a:bodyPr>
          <a:lstStyle/>
          <a:p>
            <a:r>
              <a:rPr lang="en-US" sz="2400" dirty="0" err="1" smtClean="0"/>
              <a:t>AntiChrist</a:t>
            </a:r>
            <a:r>
              <a:rPr lang="en-US" sz="2400" dirty="0" smtClean="0"/>
              <a:t> </a:t>
            </a:r>
          </a:p>
          <a:p>
            <a:r>
              <a:rPr lang="en-US" sz="2400" dirty="0" smtClean="0"/>
              <a:t>Revealed</a:t>
            </a:r>
            <a:endParaRPr lang="en-US" sz="2400" dirty="0"/>
          </a:p>
        </p:txBody>
      </p:sp>
      <p:sp>
        <p:nvSpPr>
          <p:cNvPr id="15" name="TextBox 14"/>
          <p:cNvSpPr txBox="1"/>
          <p:nvPr/>
        </p:nvSpPr>
        <p:spPr>
          <a:xfrm rot="3998755">
            <a:off x="1390014" y="5001713"/>
            <a:ext cx="1903641" cy="461665"/>
          </a:xfrm>
          <a:prstGeom prst="rect">
            <a:avLst/>
          </a:prstGeom>
          <a:noFill/>
        </p:spPr>
        <p:txBody>
          <a:bodyPr wrap="square" rtlCol="0">
            <a:spAutoFit/>
          </a:bodyPr>
          <a:lstStyle/>
          <a:p>
            <a:r>
              <a:rPr lang="en-US" sz="2400" dirty="0" smtClean="0"/>
              <a:t>Peace Treaty</a:t>
            </a:r>
            <a:endParaRPr lang="en-US" sz="2400" dirty="0"/>
          </a:p>
        </p:txBody>
      </p:sp>
      <p:sp>
        <p:nvSpPr>
          <p:cNvPr id="17" name="Isosceles Triangle 16"/>
          <p:cNvSpPr/>
          <p:nvPr/>
        </p:nvSpPr>
        <p:spPr>
          <a:xfrm>
            <a:off x="381000" y="3581400"/>
            <a:ext cx="1524000" cy="381000"/>
          </a:xfrm>
          <a:prstGeom prst="triangle">
            <a:avLst>
              <a:gd name="adj" fmla="val 100000"/>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8" name="TextBox 17"/>
          <p:cNvSpPr txBox="1"/>
          <p:nvPr/>
        </p:nvSpPr>
        <p:spPr>
          <a:xfrm rot="20769957">
            <a:off x="71424" y="3037542"/>
            <a:ext cx="1925422" cy="830997"/>
          </a:xfrm>
          <a:prstGeom prst="rect">
            <a:avLst/>
          </a:prstGeom>
          <a:noFill/>
        </p:spPr>
        <p:txBody>
          <a:bodyPr wrap="square" rtlCol="0">
            <a:spAutoFit/>
          </a:bodyPr>
          <a:lstStyle/>
          <a:p>
            <a:pPr algn="ctr"/>
            <a:r>
              <a:rPr lang="en-US" sz="2400" dirty="0" smtClean="0"/>
              <a:t>Increasing</a:t>
            </a:r>
          </a:p>
          <a:p>
            <a:pPr algn="ctr"/>
            <a:r>
              <a:rPr lang="en-US" sz="2400" dirty="0" smtClean="0"/>
              <a:t>“Birth Pains”</a:t>
            </a:r>
            <a:endParaRPr lang="en-US" sz="2400" dirty="0"/>
          </a:p>
        </p:txBody>
      </p:sp>
      <p:sp>
        <p:nvSpPr>
          <p:cNvPr id="19" name="Right Arrow 18"/>
          <p:cNvSpPr/>
          <p:nvPr/>
        </p:nvSpPr>
        <p:spPr>
          <a:xfrm rot="16200000">
            <a:off x="876300" y="2324100"/>
            <a:ext cx="1676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838200" y="838200"/>
            <a:ext cx="1981200" cy="830997"/>
          </a:xfrm>
          <a:prstGeom prst="rect">
            <a:avLst/>
          </a:prstGeom>
          <a:noFill/>
        </p:spPr>
        <p:txBody>
          <a:bodyPr wrap="square" rtlCol="0">
            <a:spAutoFit/>
          </a:bodyPr>
          <a:lstStyle/>
          <a:p>
            <a:pPr algn="ctr"/>
            <a:r>
              <a:rPr lang="en-US" sz="2400" dirty="0" smtClean="0"/>
              <a:t>Rapture of </a:t>
            </a:r>
          </a:p>
          <a:p>
            <a:pPr algn="ctr"/>
            <a:r>
              <a:rPr lang="en-US" sz="2400" dirty="0" smtClean="0"/>
              <a:t>the Church(?)</a:t>
            </a:r>
            <a:endParaRPr lang="en-US" sz="2400" dirty="0"/>
          </a:p>
        </p:txBody>
      </p:sp>
      <p:sp>
        <p:nvSpPr>
          <p:cNvPr id="22" name="TextBox 21"/>
          <p:cNvSpPr txBox="1"/>
          <p:nvPr/>
        </p:nvSpPr>
        <p:spPr>
          <a:xfrm>
            <a:off x="3276600" y="2590800"/>
            <a:ext cx="1143000" cy="830997"/>
          </a:xfrm>
          <a:prstGeom prst="rect">
            <a:avLst/>
          </a:prstGeom>
          <a:noFill/>
        </p:spPr>
        <p:txBody>
          <a:bodyPr wrap="square" rtlCol="0">
            <a:spAutoFit/>
          </a:bodyPr>
          <a:lstStyle/>
          <a:p>
            <a:pPr algn="r"/>
            <a:r>
              <a:rPr lang="en-US" sz="2400" dirty="0" smtClean="0"/>
              <a:t>War &amp;</a:t>
            </a:r>
          </a:p>
          <a:p>
            <a:pPr algn="r"/>
            <a:r>
              <a:rPr lang="en-US" sz="2400" dirty="0" smtClean="0"/>
              <a:t>Wrath</a:t>
            </a:r>
            <a:endParaRPr lang="en-US" sz="2400" dirty="0"/>
          </a:p>
        </p:txBody>
      </p:sp>
      <p:sp>
        <p:nvSpPr>
          <p:cNvPr id="23" name="TextBox 22"/>
          <p:cNvSpPr txBox="1"/>
          <p:nvPr/>
        </p:nvSpPr>
        <p:spPr>
          <a:xfrm>
            <a:off x="152400" y="4114800"/>
            <a:ext cx="1752600" cy="1200329"/>
          </a:xfrm>
          <a:prstGeom prst="rect">
            <a:avLst/>
          </a:prstGeom>
          <a:noFill/>
        </p:spPr>
        <p:txBody>
          <a:bodyPr wrap="square" rtlCol="0">
            <a:spAutoFit/>
          </a:bodyPr>
          <a:lstStyle/>
          <a:p>
            <a:pPr algn="r"/>
            <a:r>
              <a:rPr lang="en-US" sz="2400" dirty="0" smtClean="0"/>
              <a:t>Deception</a:t>
            </a:r>
          </a:p>
          <a:p>
            <a:pPr algn="r"/>
            <a:r>
              <a:rPr lang="en-US" sz="2400" dirty="0" smtClean="0"/>
              <a:t>Devastation</a:t>
            </a:r>
          </a:p>
          <a:p>
            <a:pPr algn="r"/>
            <a:r>
              <a:rPr lang="en-US" sz="2400" dirty="0" smtClean="0"/>
              <a:t>Declaration</a:t>
            </a:r>
            <a:endParaRPr lang="en-US" sz="2400" dirty="0"/>
          </a:p>
        </p:txBody>
      </p:sp>
      <p:sp>
        <p:nvSpPr>
          <p:cNvPr id="24" name="TextBox 23"/>
          <p:cNvSpPr txBox="1"/>
          <p:nvPr/>
        </p:nvSpPr>
        <p:spPr>
          <a:xfrm rot="3847548">
            <a:off x="3810852" y="4852159"/>
            <a:ext cx="1815606" cy="461665"/>
          </a:xfrm>
          <a:prstGeom prst="rect">
            <a:avLst/>
          </a:prstGeom>
          <a:noFill/>
        </p:spPr>
        <p:txBody>
          <a:bodyPr wrap="square" rtlCol="0">
            <a:spAutoFit/>
          </a:bodyPr>
          <a:lstStyle/>
          <a:p>
            <a:r>
              <a:rPr lang="en-US" sz="2400" dirty="0" smtClean="0"/>
              <a:t>Armageddon</a:t>
            </a:r>
            <a:endParaRPr lang="en-US" sz="2400" dirty="0"/>
          </a:p>
        </p:txBody>
      </p:sp>
      <p:sp>
        <p:nvSpPr>
          <p:cNvPr id="25" name="TextBox 24"/>
          <p:cNvSpPr txBox="1"/>
          <p:nvPr/>
        </p:nvSpPr>
        <p:spPr>
          <a:xfrm>
            <a:off x="4572000" y="3505200"/>
            <a:ext cx="3048000" cy="457200"/>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en-US" sz="2400" b="1" dirty="0" smtClean="0"/>
              <a:t>The Millennium</a:t>
            </a:r>
            <a:endParaRPr lang="en-US" sz="2400" b="1" dirty="0"/>
          </a:p>
        </p:txBody>
      </p:sp>
      <p:sp>
        <p:nvSpPr>
          <p:cNvPr id="27" name="TextBox 26"/>
          <p:cNvSpPr txBox="1"/>
          <p:nvPr/>
        </p:nvSpPr>
        <p:spPr>
          <a:xfrm>
            <a:off x="3581400" y="693003"/>
            <a:ext cx="1981200" cy="830997"/>
          </a:xfrm>
          <a:prstGeom prst="rect">
            <a:avLst/>
          </a:prstGeom>
          <a:noFill/>
        </p:spPr>
        <p:txBody>
          <a:bodyPr wrap="square" rtlCol="0">
            <a:spAutoFit/>
          </a:bodyPr>
          <a:lstStyle/>
          <a:p>
            <a:pPr algn="ctr"/>
            <a:r>
              <a:rPr lang="en-US" sz="2400" dirty="0" smtClean="0"/>
              <a:t>Return </a:t>
            </a:r>
          </a:p>
          <a:p>
            <a:pPr algn="ctr"/>
            <a:r>
              <a:rPr lang="en-US" sz="2400" dirty="0" smtClean="0"/>
              <a:t>Of Christ</a:t>
            </a:r>
            <a:endParaRPr lang="en-US" sz="2400" dirty="0"/>
          </a:p>
        </p:txBody>
      </p:sp>
      <p:sp>
        <p:nvSpPr>
          <p:cNvPr id="32" name="TextBox 31"/>
          <p:cNvSpPr txBox="1"/>
          <p:nvPr/>
        </p:nvSpPr>
        <p:spPr>
          <a:xfrm>
            <a:off x="4800600" y="4114800"/>
            <a:ext cx="2667000" cy="1200329"/>
          </a:xfrm>
          <a:prstGeom prst="rect">
            <a:avLst/>
          </a:prstGeom>
          <a:noFill/>
        </p:spPr>
        <p:txBody>
          <a:bodyPr wrap="square" rtlCol="0">
            <a:spAutoFit/>
          </a:bodyPr>
          <a:lstStyle/>
          <a:p>
            <a:pPr algn="ctr"/>
            <a:r>
              <a:rPr lang="en-US" sz="2400" dirty="0" smtClean="0"/>
              <a:t>Satan bound</a:t>
            </a:r>
          </a:p>
          <a:p>
            <a:pPr algn="ctr"/>
            <a:r>
              <a:rPr lang="en-US" sz="2400" dirty="0" smtClean="0"/>
              <a:t>Jesus reigns</a:t>
            </a:r>
          </a:p>
          <a:p>
            <a:pPr algn="ctr"/>
            <a:r>
              <a:rPr lang="en-US" sz="2400" dirty="0" smtClean="0"/>
              <a:t>Martyrs rule</a:t>
            </a:r>
            <a:endParaRPr lang="en-US" sz="2400" dirty="0"/>
          </a:p>
        </p:txBody>
      </p:sp>
      <p:sp>
        <p:nvSpPr>
          <p:cNvPr id="30" name="TextBox 29"/>
          <p:cNvSpPr txBox="1"/>
          <p:nvPr/>
        </p:nvSpPr>
        <p:spPr>
          <a:xfrm>
            <a:off x="5410200" y="838200"/>
            <a:ext cx="3581400" cy="120032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400" b="1" u="sng" dirty="0" smtClean="0"/>
              <a:t>Advantage: Literalism</a:t>
            </a:r>
          </a:p>
          <a:p>
            <a:pPr algn="ctr"/>
            <a:r>
              <a:rPr lang="en-US" sz="2400" dirty="0" smtClean="0"/>
              <a:t>The plainest interpretation of Revelation 20. </a:t>
            </a:r>
            <a:endParaRPr lang="en-US" sz="2400" dirty="0"/>
          </a:p>
        </p:txBody>
      </p:sp>
      <p:sp>
        <p:nvSpPr>
          <p:cNvPr id="34" name="TextBox 33"/>
          <p:cNvSpPr txBox="1"/>
          <p:nvPr/>
        </p:nvSpPr>
        <p:spPr>
          <a:xfrm>
            <a:off x="7543800" y="4267200"/>
            <a:ext cx="1600200"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Final Judgment</a:t>
            </a:r>
            <a:endParaRPr lang="en-US" sz="2400" dirty="0"/>
          </a:p>
        </p:txBody>
      </p:sp>
      <p:cxnSp>
        <p:nvCxnSpPr>
          <p:cNvPr id="35" name="Straight Arrow Connector 34"/>
          <p:cNvCxnSpPr>
            <a:stCxn id="34" idx="0"/>
          </p:cNvCxnSpPr>
          <p:nvPr/>
        </p:nvCxnSpPr>
        <p:spPr>
          <a:xfrm flipH="1" flipV="1">
            <a:off x="7696200" y="3657601"/>
            <a:ext cx="647700" cy="609599"/>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7924800" y="2133600"/>
            <a:ext cx="1219200" cy="1569660"/>
          </a:xfrm>
          <a:prstGeom prst="rect">
            <a:avLst/>
          </a:prstGeom>
          <a:solidFill>
            <a:srgbClr val="FFFF00"/>
          </a:solidFill>
          <a:effectLst>
            <a:glow rad="228600">
              <a:srgbClr val="FFFF00">
                <a:alpha val="40000"/>
              </a:srgbClr>
            </a:glow>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New Heaven &amp; New Earth</a:t>
            </a:r>
            <a:endParaRPr lang="en-US" sz="2400"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Increase in </a:t>
            </a:r>
            <a:r>
              <a:rPr lang="en-US" b="1" dirty="0" smtClean="0"/>
              <a:t>Devastation</a:t>
            </a:r>
            <a:endParaRPr lang="en-US" b="1" dirty="0"/>
          </a:p>
        </p:txBody>
      </p:sp>
      <p:cxnSp>
        <p:nvCxnSpPr>
          <p:cNvPr id="7" name="Straight Connector 6"/>
          <p:cNvCxnSpPr/>
          <p:nvPr/>
        </p:nvCxnSpPr>
        <p:spPr>
          <a:xfrm>
            <a:off x="457200" y="1295400"/>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9" name="Title 1"/>
          <p:cNvSpPr txBox="1">
            <a:spLocks/>
          </p:cNvSpPr>
          <p:nvPr/>
        </p:nvSpPr>
        <p:spPr>
          <a:xfrm>
            <a:off x="152400" y="-152400"/>
            <a:ext cx="8229600" cy="1143000"/>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mj-lt"/>
                <a:ea typeface="+mj-ea"/>
                <a:cs typeface="+mj-cs"/>
              </a:rPr>
              <a:t>What to Expect…</a:t>
            </a:r>
          </a:p>
        </p:txBody>
      </p:sp>
      <p:sp>
        <p:nvSpPr>
          <p:cNvPr id="8" name="TextBox 7"/>
          <p:cNvSpPr txBox="1"/>
          <p:nvPr/>
        </p:nvSpPr>
        <p:spPr>
          <a:xfrm>
            <a:off x="228600" y="1447800"/>
            <a:ext cx="8763000" cy="4585871"/>
          </a:xfrm>
          <a:prstGeom prst="rect">
            <a:avLst/>
          </a:prstGeom>
          <a:noFill/>
        </p:spPr>
        <p:txBody>
          <a:bodyPr wrap="square" rtlCol="0">
            <a:spAutoFit/>
          </a:bodyPr>
          <a:lstStyle/>
          <a:p>
            <a:r>
              <a:rPr lang="en-US" sz="4000" b="1" dirty="0" smtClean="0"/>
              <a:t>The Denver Post – September 3, 2011</a:t>
            </a:r>
          </a:p>
          <a:p>
            <a:r>
              <a:rPr lang="en-US" sz="1400" dirty="0" smtClean="0"/>
              <a:t>“Unprecedented triple-digit heat and devastating drought. Deadly tornadoes leveling towns. Massive rivers overflowing. A billion-dollar blizzard. And now, unusual hurricane-caused flooding in Vermont. If what's falling from the sky isn't enough, the ground shook in places that normally seem stable: Colorado and the entire East Coast. On Friday, a strong quake triggered brief tsunami warnings in Alaska. Arizona and New Mexico have broken records for wildfires.</a:t>
            </a:r>
          </a:p>
          <a:p>
            <a:r>
              <a:rPr lang="en-US" sz="1400" dirty="0" smtClean="0"/>
              <a:t>“Total weather losses top $35 billion, and that's not counting Hurricane Irene, according to the National Oceanic Atmospheric Administration. </a:t>
            </a:r>
            <a:r>
              <a:rPr lang="en-US" sz="1400" b="1" dirty="0" smtClean="0"/>
              <a:t>There have been more than 700 U.S. disaster and weather deaths, most from the tornado outbreaks this spring. </a:t>
            </a:r>
            <a:r>
              <a:rPr lang="en-US" sz="1400" dirty="0" smtClean="0"/>
              <a:t>Last year, the world seemed to go wild with natural disasters in the deadliest year in a generation. But 2010 was bad globally, and the United States mostly was spared.</a:t>
            </a:r>
          </a:p>
          <a:p>
            <a:r>
              <a:rPr lang="en-US" sz="1400" dirty="0" smtClean="0"/>
              <a:t>“This year, while there have been devastating events elsewhere, such as the earthquake and tsunami in Japan, Australia's flooding and a drought in Africa, it's our turn to get smacked. Repeatedly…</a:t>
            </a:r>
          </a:p>
          <a:p>
            <a:r>
              <a:rPr lang="en-US" sz="1400" dirty="0" smtClean="0"/>
              <a:t>“The insurance company Munich Re calculated that in the first six months of the year </a:t>
            </a:r>
            <a:r>
              <a:rPr lang="en-US" sz="1400" b="1" u="sng" dirty="0" smtClean="0"/>
              <a:t>there have been 98 natural disasters in the United States, about double the average of the 1990s... </a:t>
            </a:r>
            <a:r>
              <a:rPr lang="en-US" sz="1400" dirty="0" smtClean="0"/>
              <a:t>Add to that, oppressive and unrelenting heat. Tens of thousands of daily weather records have been broken or tied and nearly 1,000 all-time records set, with most of them heat or rain related.”</a:t>
            </a:r>
            <a:endParaRPr lang="en-US" sz="3600" dirty="0" smtClean="0"/>
          </a:p>
          <a:p>
            <a:r>
              <a:rPr lang="en-US" sz="1400" dirty="0" smtClean="0"/>
              <a:t/>
            </a:r>
            <a:br>
              <a:rPr lang="en-US" sz="1400" dirty="0" smtClean="0"/>
            </a:br>
            <a:r>
              <a:rPr lang="en-US" sz="1400" dirty="0" smtClean="0"/>
              <a:t>Read </a:t>
            </a:r>
            <a:r>
              <a:rPr lang="en-US" sz="1400" dirty="0" err="1" smtClean="0"/>
              <a:t>more:</a:t>
            </a:r>
            <a:r>
              <a:rPr lang="en-US" sz="1400" dirty="0" err="1" smtClean="0">
                <a:hlinkClick r:id="rId2"/>
              </a:rPr>
              <a:t>Natural</a:t>
            </a:r>
            <a:r>
              <a:rPr lang="en-US" sz="1400" dirty="0" smtClean="0">
                <a:hlinkClick r:id="rId2"/>
              </a:rPr>
              <a:t> disasters in U.S. have been extreme this year - The Denver Posthttp://www.denverpost.com/breakingnews/ci_18820755#ixzz27UanwS6f</a:t>
            </a:r>
            <a:endParaRPr lang="en-US" sz="1400" dirty="0" smtClean="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Increase in </a:t>
            </a:r>
            <a:r>
              <a:rPr lang="en-US" b="1" dirty="0" smtClean="0"/>
              <a:t>Devastation</a:t>
            </a:r>
            <a:endParaRPr lang="en-US" b="1" dirty="0"/>
          </a:p>
        </p:txBody>
      </p:sp>
      <p:sp>
        <p:nvSpPr>
          <p:cNvPr id="3" name="Content Placeholder 2"/>
          <p:cNvSpPr>
            <a:spLocks noGrp="1"/>
          </p:cNvSpPr>
          <p:nvPr>
            <p:ph idx="1"/>
          </p:nvPr>
        </p:nvSpPr>
        <p:spPr>
          <a:xfrm>
            <a:off x="457200" y="1600200"/>
            <a:ext cx="8229600" cy="4038599"/>
          </a:xfrm>
        </p:spPr>
        <p:txBody>
          <a:bodyPr>
            <a:normAutofit lnSpcReduction="10000"/>
          </a:bodyPr>
          <a:lstStyle/>
          <a:p>
            <a:pPr>
              <a:buNone/>
            </a:pPr>
            <a:r>
              <a:rPr lang="en-US" dirty="0" smtClean="0"/>
              <a:t>“Then you will be handed over to </a:t>
            </a:r>
            <a:r>
              <a:rPr lang="en-US" b="1" u="sng" dirty="0" smtClean="0"/>
              <a:t>persecution</a:t>
            </a:r>
            <a:r>
              <a:rPr lang="en-US" dirty="0" smtClean="0"/>
              <a:t> and to death, and you will be hated by all nations because of me.” 		Matthew 24:9</a:t>
            </a:r>
          </a:p>
          <a:p>
            <a:pPr>
              <a:buNone/>
            </a:pPr>
            <a:r>
              <a:rPr lang="en-US" dirty="0" smtClean="0"/>
              <a:t>“Then there will be great </a:t>
            </a:r>
            <a:r>
              <a:rPr lang="en-US" b="1" u="sng" dirty="0" smtClean="0"/>
              <a:t>distress</a:t>
            </a:r>
            <a:r>
              <a:rPr lang="en-US" dirty="0" smtClean="0"/>
              <a:t>, unequaled from the beginning of the world until now…” 						Matthew 24:21</a:t>
            </a:r>
          </a:p>
          <a:p>
            <a:pPr>
              <a:buNone/>
            </a:pPr>
            <a:r>
              <a:rPr lang="en-US" dirty="0" smtClean="0"/>
              <a:t>“Immediately after the </a:t>
            </a:r>
            <a:r>
              <a:rPr lang="en-US" b="1" u="sng" dirty="0" smtClean="0"/>
              <a:t>distress</a:t>
            </a:r>
            <a:r>
              <a:rPr lang="en-US" dirty="0" smtClean="0"/>
              <a:t> of those days…” 						Matthew 24:29</a:t>
            </a:r>
          </a:p>
        </p:txBody>
      </p:sp>
      <p:sp>
        <p:nvSpPr>
          <p:cNvPr id="5" name="Title 1"/>
          <p:cNvSpPr txBox="1">
            <a:spLocks/>
          </p:cNvSpPr>
          <p:nvPr/>
        </p:nvSpPr>
        <p:spPr>
          <a:xfrm>
            <a:off x="0" y="-304800"/>
            <a:ext cx="8229600" cy="1143000"/>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mj-lt"/>
                <a:ea typeface="+mj-ea"/>
                <a:cs typeface="+mj-cs"/>
              </a:rPr>
              <a:t>What to Expect…</a:t>
            </a:r>
          </a:p>
        </p:txBody>
      </p:sp>
      <p:cxnSp>
        <p:nvCxnSpPr>
          <p:cNvPr id="7" name="Straight Connector 6"/>
          <p:cNvCxnSpPr/>
          <p:nvPr/>
        </p:nvCxnSpPr>
        <p:spPr>
          <a:xfrm>
            <a:off x="457200" y="1295400"/>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Increase in </a:t>
            </a:r>
            <a:r>
              <a:rPr lang="en-US" b="1" dirty="0" smtClean="0"/>
              <a:t>Devastation</a:t>
            </a:r>
            <a:endParaRPr lang="en-US" b="1" dirty="0"/>
          </a:p>
        </p:txBody>
      </p:sp>
      <p:sp>
        <p:nvSpPr>
          <p:cNvPr id="3" name="Content Placeholder 2"/>
          <p:cNvSpPr>
            <a:spLocks noGrp="1"/>
          </p:cNvSpPr>
          <p:nvPr>
            <p:ph idx="1"/>
          </p:nvPr>
        </p:nvSpPr>
        <p:spPr>
          <a:xfrm>
            <a:off x="457200" y="1600200"/>
            <a:ext cx="8229600" cy="4038599"/>
          </a:xfrm>
        </p:spPr>
        <p:txBody>
          <a:bodyPr>
            <a:normAutofit lnSpcReduction="10000"/>
          </a:bodyPr>
          <a:lstStyle/>
          <a:p>
            <a:pPr>
              <a:buNone/>
            </a:pPr>
            <a:r>
              <a:rPr lang="en-US" dirty="0" smtClean="0"/>
              <a:t>“He will speak against the Most High and oppress his saints… The saints will be handed over to him for </a:t>
            </a:r>
            <a:r>
              <a:rPr lang="en-US" b="1" i="1" dirty="0" smtClean="0"/>
              <a:t>a time, times and half a time</a:t>
            </a:r>
            <a:r>
              <a:rPr lang="en-US" dirty="0" smtClean="0"/>
              <a:t>.” 						</a:t>
            </a:r>
            <a:r>
              <a:rPr lang="en-US" b="1" dirty="0" smtClean="0"/>
              <a:t>Daniel 7:25</a:t>
            </a:r>
          </a:p>
          <a:p>
            <a:pPr>
              <a:buNone/>
            </a:pPr>
            <a:r>
              <a:rPr lang="en-US" dirty="0" smtClean="0"/>
              <a:t>“It will be for </a:t>
            </a:r>
            <a:r>
              <a:rPr lang="en-US" b="1" i="1" dirty="0" smtClean="0"/>
              <a:t>a time, times and half a time</a:t>
            </a:r>
            <a:r>
              <a:rPr lang="en-US" dirty="0" smtClean="0"/>
              <a:t>. When the power of the holy people has been finally broken, all these things will be completed.” 				</a:t>
            </a:r>
            <a:r>
              <a:rPr lang="en-US" b="1" dirty="0" smtClean="0"/>
              <a:t>Daniel 12:7</a:t>
            </a:r>
          </a:p>
        </p:txBody>
      </p:sp>
      <p:sp>
        <p:nvSpPr>
          <p:cNvPr id="5" name="Title 1"/>
          <p:cNvSpPr txBox="1">
            <a:spLocks/>
          </p:cNvSpPr>
          <p:nvPr/>
        </p:nvSpPr>
        <p:spPr>
          <a:xfrm>
            <a:off x="0" y="-304800"/>
            <a:ext cx="8229600" cy="1143000"/>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mj-lt"/>
                <a:ea typeface="+mj-ea"/>
                <a:cs typeface="+mj-cs"/>
              </a:rPr>
              <a:t>What to Expect…</a:t>
            </a:r>
          </a:p>
        </p:txBody>
      </p:sp>
      <p:cxnSp>
        <p:nvCxnSpPr>
          <p:cNvPr id="7" name="Straight Connector 6"/>
          <p:cNvCxnSpPr/>
          <p:nvPr/>
        </p:nvCxnSpPr>
        <p:spPr>
          <a:xfrm>
            <a:off x="457200" y="1295400"/>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Increase in </a:t>
            </a:r>
            <a:r>
              <a:rPr lang="en-US" b="1" dirty="0" smtClean="0"/>
              <a:t>Devastation</a:t>
            </a:r>
            <a:endParaRPr lang="en-US" b="1" dirty="0"/>
          </a:p>
        </p:txBody>
      </p:sp>
      <p:sp>
        <p:nvSpPr>
          <p:cNvPr id="3" name="Content Placeholder 2"/>
          <p:cNvSpPr>
            <a:spLocks noGrp="1"/>
          </p:cNvSpPr>
          <p:nvPr>
            <p:ph idx="1"/>
          </p:nvPr>
        </p:nvSpPr>
        <p:spPr>
          <a:xfrm>
            <a:off x="457200" y="1600200"/>
            <a:ext cx="8229600" cy="4038599"/>
          </a:xfrm>
        </p:spPr>
        <p:txBody>
          <a:bodyPr>
            <a:normAutofit/>
          </a:bodyPr>
          <a:lstStyle/>
          <a:p>
            <a:r>
              <a:rPr lang="en-US" dirty="0" smtClean="0"/>
              <a:t>More Christians were killed in the 20</a:t>
            </a:r>
            <a:r>
              <a:rPr lang="en-US" baseline="30000" dirty="0" smtClean="0"/>
              <a:t>th</a:t>
            </a:r>
            <a:r>
              <a:rPr lang="en-US" dirty="0" smtClean="0"/>
              <a:t> Century than the 1,900 years before combined.</a:t>
            </a:r>
          </a:p>
          <a:p>
            <a:r>
              <a:rPr lang="en-US" dirty="0" smtClean="0"/>
              <a:t>75 / 100 religion based killings are Christians</a:t>
            </a:r>
          </a:p>
          <a:p>
            <a:r>
              <a:rPr lang="en-US" dirty="0" smtClean="0"/>
              <a:t>100,000,000 Christians are currently being persecuted in more than 45 countries</a:t>
            </a:r>
          </a:p>
          <a:p>
            <a:pPr algn="r">
              <a:buNone/>
            </a:pPr>
            <a:r>
              <a:rPr lang="en-US" sz="2400" dirty="0" smtClean="0"/>
              <a:t>Persecution.com and UCG.org</a:t>
            </a:r>
          </a:p>
        </p:txBody>
      </p:sp>
      <p:sp>
        <p:nvSpPr>
          <p:cNvPr id="5" name="Title 1"/>
          <p:cNvSpPr txBox="1">
            <a:spLocks/>
          </p:cNvSpPr>
          <p:nvPr/>
        </p:nvSpPr>
        <p:spPr>
          <a:xfrm>
            <a:off x="0" y="-304800"/>
            <a:ext cx="8229600" cy="1143000"/>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mj-lt"/>
                <a:ea typeface="+mj-ea"/>
                <a:cs typeface="+mj-cs"/>
              </a:rPr>
              <a:t>What to Expect…</a:t>
            </a:r>
          </a:p>
        </p:txBody>
      </p:sp>
      <p:cxnSp>
        <p:nvCxnSpPr>
          <p:cNvPr id="7" name="Straight Connector 6"/>
          <p:cNvCxnSpPr/>
          <p:nvPr/>
        </p:nvCxnSpPr>
        <p:spPr>
          <a:xfrm>
            <a:off x="457200" y="1295400"/>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Increase in </a:t>
            </a:r>
            <a:r>
              <a:rPr lang="en-US" b="1" dirty="0" smtClean="0"/>
              <a:t>Declaration</a:t>
            </a:r>
            <a:endParaRPr lang="en-US" b="1" dirty="0"/>
          </a:p>
        </p:txBody>
      </p:sp>
      <p:sp>
        <p:nvSpPr>
          <p:cNvPr id="3" name="Content Placeholder 2"/>
          <p:cNvSpPr>
            <a:spLocks noGrp="1"/>
          </p:cNvSpPr>
          <p:nvPr>
            <p:ph idx="1"/>
          </p:nvPr>
        </p:nvSpPr>
        <p:spPr>
          <a:xfrm>
            <a:off x="457200" y="1600200"/>
            <a:ext cx="8229600" cy="4038599"/>
          </a:xfrm>
        </p:spPr>
        <p:txBody>
          <a:bodyPr>
            <a:normAutofit lnSpcReduction="10000"/>
          </a:bodyPr>
          <a:lstStyle/>
          <a:p>
            <a:r>
              <a:rPr lang="en-US" sz="4400" dirty="0" smtClean="0"/>
              <a:t>6,900 Unreached People Groups</a:t>
            </a:r>
            <a:endParaRPr lang="en-US" sz="3600" dirty="0"/>
          </a:p>
          <a:p>
            <a:r>
              <a:rPr lang="en-US" sz="4400" dirty="0" smtClean="0"/>
              <a:t>3,000,000,000 Unreached People</a:t>
            </a:r>
          </a:p>
          <a:p>
            <a:pPr algn="r">
              <a:buNone/>
            </a:pPr>
            <a:r>
              <a:rPr lang="en-US" sz="3600" dirty="0"/>
              <a:t>(</a:t>
            </a:r>
            <a:r>
              <a:rPr lang="en-US" sz="2800" dirty="0" smtClean="0"/>
              <a:t>Definition: less than 2% Evangelical)</a:t>
            </a:r>
            <a:endParaRPr lang="en-US" sz="3600" dirty="0" smtClean="0"/>
          </a:p>
          <a:p>
            <a:pPr lvl="1"/>
            <a:r>
              <a:rPr lang="en-US" sz="3600" dirty="0" smtClean="0"/>
              <a:t> 86% live in the 10/40 Window</a:t>
            </a:r>
          </a:p>
          <a:p>
            <a:pPr lvl="1"/>
            <a:r>
              <a:rPr lang="en-US" sz="3600" dirty="0"/>
              <a:t> </a:t>
            </a:r>
            <a:r>
              <a:rPr lang="en-US" sz="3600" dirty="0" smtClean="0"/>
              <a:t>only 2.4% of missionaries go there</a:t>
            </a:r>
            <a:endParaRPr lang="en-US" sz="3600" dirty="0"/>
          </a:p>
          <a:p>
            <a:pPr lvl="1" algn="r">
              <a:buNone/>
            </a:pPr>
            <a:r>
              <a:rPr lang="en-US" sz="3200" i="1" dirty="0" smtClean="0"/>
              <a:t>The Joshua Project</a:t>
            </a:r>
            <a:endParaRPr lang="en-US" sz="3600" i="1" dirty="0" smtClean="0"/>
          </a:p>
        </p:txBody>
      </p:sp>
      <p:sp>
        <p:nvSpPr>
          <p:cNvPr id="5" name="Title 1"/>
          <p:cNvSpPr txBox="1">
            <a:spLocks/>
          </p:cNvSpPr>
          <p:nvPr/>
        </p:nvSpPr>
        <p:spPr>
          <a:xfrm>
            <a:off x="0" y="-304800"/>
            <a:ext cx="8229600" cy="1143000"/>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mj-lt"/>
                <a:ea typeface="+mj-ea"/>
                <a:cs typeface="+mj-cs"/>
              </a:rPr>
              <a:t>What to Expect…</a:t>
            </a:r>
          </a:p>
        </p:txBody>
      </p:sp>
      <p:cxnSp>
        <p:nvCxnSpPr>
          <p:cNvPr id="7" name="Straight Connector 6"/>
          <p:cNvCxnSpPr/>
          <p:nvPr/>
        </p:nvCxnSpPr>
        <p:spPr>
          <a:xfrm>
            <a:off x="457200" y="1295400"/>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Increase in </a:t>
            </a:r>
            <a:r>
              <a:rPr lang="en-US" b="1" dirty="0" smtClean="0"/>
              <a:t>Declaration</a:t>
            </a:r>
            <a:endParaRPr lang="en-US" b="1" dirty="0"/>
          </a:p>
        </p:txBody>
      </p:sp>
      <p:sp>
        <p:nvSpPr>
          <p:cNvPr id="3" name="Content Placeholder 2"/>
          <p:cNvSpPr>
            <a:spLocks noGrp="1"/>
          </p:cNvSpPr>
          <p:nvPr>
            <p:ph idx="1"/>
          </p:nvPr>
        </p:nvSpPr>
        <p:spPr>
          <a:xfrm>
            <a:off x="76200" y="1447800"/>
            <a:ext cx="4419600" cy="4038599"/>
          </a:xfrm>
        </p:spPr>
        <p:style>
          <a:lnRef idx="2">
            <a:schemeClr val="dk1"/>
          </a:lnRef>
          <a:fillRef idx="1">
            <a:schemeClr val="lt1"/>
          </a:fillRef>
          <a:effectRef idx="0">
            <a:schemeClr val="dk1"/>
          </a:effectRef>
          <a:fontRef idx="minor">
            <a:schemeClr val="dk1"/>
          </a:fontRef>
        </p:style>
        <p:txBody>
          <a:bodyPr>
            <a:normAutofit/>
          </a:bodyPr>
          <a:lstStyle/>
          <a:p>
            <a:pPr algn="ctr">
              <a:buNone/>
            </a:pPr>
            <a:r>
              <a:rPr lang="en-US" sz="3600" b="1" u="sng" dirty="0" smtClean="0"/>
              <a:t>World Population:</a:t>
            </a:r>
          </a:p>
          <a:p>
            <a:pPr>
              <a:buNone/>
            </a:pPr>
            <a:r>
              <a:rPr lang="en-US" sz="3600" dirty="0" smtClean="0"/>
              <a:t>World A – 1.6 B (28%)</a:t>
            </a:r>
          </a:p>
          <a:p>
            <a:pPr>
              <a:buNone/>
            </a:pPr>
            <a:endParaRPr lang="en-US" sz="2000" dirty="0" smtClean="0"/>
          </a:p>
          <a:p>
            <a:pPr>
              <a:buNone/>
            </a:pPr>
            <a:r>
              <a:rPr lang="en-US" sz="3600" dirty="0" smtClean="0"/>
              <a:t>World B – 2.4 B (40%)</a:t>
            </a:r>
          </a:p>
          <a:p>
            <a:pPr>
              <a:buNone/>
            </a:pPr>
            <a:endParaRPr lang="en-US" sz="2400" dirty="0" smtClean="0"/>
          </a:p>
          <a:p>
            <a:pPr>
              <a:buNone/>
            </a:pPr>
            <a:r>
              <a:rPr lang="en-US" sz="3600" dirty="0" smtClean="0"/>
              <a:t>World C – 2.0 B (32%)</a:t>
            </a:r>
          </a:p>
          <a:p>
            <a:pPr>
              <a:buNone/>
            </a:pPr>
            <a:endParaRPr lang="en-US" sz="3600" dirty="0" smtClean="0"/>
          </a:p>
        </p:txBody>
      </p:sp>
      <p:sp>
        <p:nvSpPr>
          <p:cNvPr id="5" name="Title 1"/>
          <p:cNvSpPr txBox="1">
            <a:spLocks/>
          </p:cNvSpPr>
          <p:nvPr/>
        </p:nvSpPr>
        <p:spPr>
          <a:xfrm>
            <a:off x="0" y="-304800"/>
            <a:ext cx="8229600" cy="1143000"/>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mj-lt"/>
                <a:ea typeface="+mj-ea"/>
                <a:cs typeface="+mj-cs"/>
              </a:rPr>
              <a:t>What to Expect…</a:t>
            </a:r>
          </a:p>
        </p:txBody>
      </p:sp>
      <p:cxnSp>
        <p:nvCxnSpPr>
          <p:cNvPr id="7" name="Straight Connector 6"/>
          <p:cNvCxnSpPr/>
          <p:nvPr/>
        </p:nvCxnSpPr>
        <p:spPr>
          <a:xfrm>
            <a:off x="457200" y="1295400"/>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6" name="Content Placeholder 2"/>
          <p:cNvSpPr txBox="1">
            <a:spLocks/>
          </p:cNvSpPr>
          <p:nvPr/>
        </p:nvSpPr>
        <p:spPr>
          <a:xfrm>
            <a:off x="4648200" y="1447800"/>
            <a:ext cx="4419600" cy="4038599"/>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lnSpcReduction="10000"/>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600" b="1" i="0" u="sng" strike="noStrike" kern="1200" cap="none" spc="0" normalizeH="0" baseline="0" noProof="0" dirty="0" smtClean="0">
                <a:ln>
                  <a:noFill/>
                </a:ln>
                <a:solidFill>
                  <a:schemeClr val="dk1"/>
                </a:solidFill>
                <a:effectLst/>
                <a:uLnTx/>
                <a:uFillTx/>
                <a:latin typeface="+mn-lt"/>
                <a:ea typeface="+mn-ea"/>
                <a:cs typeface="+mn-cs"/>
              </a:rPr>
              <a:t>Missionaries: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600" b="0" i="0" u="none" strike="noStrike" kern="1200" cap="none" spc="0" normalizeH="0" baseline="0" noProof="0" dirty="0" smtClean="0">
                <a:ln>
                  <a:noFill/>
                </a:ln>
                <a:solidFill>
                  <a:schemeClr val="dk1"/>
                </a:solidFill>
                <a:effectLst/>
                <a:uLnTx/>
                <a:uFillTx/>
                <a:latin typeface="+mn-lt"/>
                <a:ea typeface="+mn-ea"/>
                <a:cs typeface="+mn-cs"/>
              </a:rPr>
              <a:t>World A – 10,200 			(2.4%)</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600" b="0" i="0" u="none" strike="noStrike" kern="1200" cap="none" spc="0" normalizeH="0" baseline="0" noProof="0" dirty="0" smtClean="0">
                <a:ln>
                  <a:noFill/>
                </a:ln>
                <a:solidFill>
                  <a:schemeClr val="dk1"/>
                </a:solidFill>
                <a:effectLst/>
                <a:uLnTx/>
                <a:uFillTx/>
                <a:latin typeface="+mn-lt"/>
                <a:ea typeface="+mn-ea"/>
                <a:cs typeface="+mn-cs"/>
              </a:rPr>
              <a:t>World B – 103,000 			(24.5%)</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600" b="0" i="0" u="none" strike="noStrike" kern="1200" cap="none" spc="0" normalizeH="0" baseline="0" noProof="0" dirty="0" smtClean="0">
                <a:ln>
                  <a:noFill/>
                </a:ln>
                <a:solidFill>
                  <a:schemeClr val="dk1"/>
                </a:solidFill>
                <a:effectLst/>
                <a:uLnTx/>
                <a:uFillTx/>
                <a:latin typeface="+mn-lt"/>
                <a:ea typeface="+mn-ea"/>
                <a:cs typeface="+mn-cs"/>
              </a:rPr>
              <a:t>World C – 306,000 			(73.1%)</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600" b="0" i="0" u="none" strike="noStrike" kern="1200" cap="none" spc="0" normalizeH="0" baseline="0" noProof="0" dirty="0" smtClean="0">
              <a:ln>
                <a:noFill/>
              </a:ln>
              <a:solidFill>
                <a:schemeClr val="dk1"/>
              </a:solidFill>
              <a:effectLst/>
              <a:uLnTx/>
              <a:uFillTx/>
              <a:latin typeface="+mn-lt"/>
              <a:ea typeface="+mn-ea"/>
              <a:cs typeface="+mn-cs"/>
            </a:endParaRPr>
          </a:p>
        </p:txBody>
      </p:sp>
      <p:sp>
        <p:nvSpPr>
          <p:cNvPr id="8" name="Title 1"/>
          <p:cNvSpPr txBox="1">
            <a:spLocks/>
          </p:cNvSpPr>
          <p:nvPr/>
        </p:nvSpPr>
        <p:spPr>
          <a:xfrm>
            <a:off x="533400" y="5257800"/>
            <a:ext cx="8610600" cy="1143000"/>
          </a:xfrm>
          <a:prstGeom prst="rect">
            <a:avLst/>
          </a:prstGeom>
        </p:spPr>
        <p:txBody>
          <a:bodyPr vert="horz" lIns="91440" tIns="45720" rIns="91440" bIns="45720" rtlCol="0" anchor="ct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baseline="0" noProof="0" dirty="0" smtClean="0">
                <a:ln>
                  <a:noFill/>
                </a:ln>
                <a:solidFill>
                  <a:schemeClr val="tx1"/>
                </a:solidFill>
                <a:effectLst/>
                <a:uLnTx/>
                <a:uFillTx/>
                <a:latin typeface="+mj-lt"/>
                <a:ea typeface="+mj-ea"/>
                <a:cs typeface="+mj-cs"/>
              </a:rPr>
              <a:t>Global Frontier Missions: State of the World 2011</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p:nvPr/>
        </p:nvGraphicFramePr>
        <p:xfrm>
          <a:off x="0" y="0"/>
          <a:ext cx="9144000" cy="5638800"/>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1"/>
          <p:cNvSpPr txBox="1"/>
          <p:nvPr/>
        </p:nvSpPr>
        <p:spPr>
          <a:xfrm>
            <a:off x="6553200" y="5105400"/>
            <a:ext cx="2590800" cy="13716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3200" b="1" dirty="0" smtClean="0"/>
              <a:t>Wycliffe.org</a:t>
            </a:r>
            <a:endParaRPr lang="en-US" sz="3200" b="1" dirty="0"/>
          </a:p>
        </p:txBody>
      </p:sp>
      <p:sp>
        <p:nvSpPr>
          <p:cNvPr id="9" name="TextBox 1"/>
          <p:cNvSpPr txBox="1"/>
          <p:nvPr/>
        </p:nvSpPr>
        <p:spPr>
          <a:xfrm>
            <a:off x="6553200" y="0"/>
            <a:ext cx="2590800" cy="13716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sz="3200" b="1" dirty="0" smtClean="0"/>
              <a:t>Of 6,800 Languages</a:t>
            </a:r>
            <a:endParaRPr lang="en-US" sz="3200" b="1"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Bible Translation Progress</a:t>
            </a:r>
            <a:endParaRPr lang="en-US" dirty="0"/>
          </a:p>
        </p:txBody>
      </p:sp>
      <p:graphicFrame>
        <p:nvGraphicFramePr>
          <p:cNvPr id="4" name="Content Placeholder 3"/>
          <p:cNvGraphicFramePr>
            <a:graphicFrameLocks noGrp="1"/>
          </p:cNvGraphicFramePr>
          <p:nvPr>
            <p:ph idx="1"/>
          </p:nvPr>
        </p:nvGraphicFramePr>
        <p:xfrm>
          <a:off x="457200" y="1600200"/>
          <a:ext cx="6705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6324600" y="1219200"/>
            <a:ext cx="2819400" cy="2554545"/>
          </a:xfrm>
          <a:prstGeom prst="rect">
            <a:avLst/>
          </a:prstGeom>
          <a:noFill/>
        </p:spPr>
        <p:txBody>
          <a:bodyPr wrap="square" rtlCol="0">
            <a:spAutoFit/>
          </a:bodyPr>
          <a:lstStyle/>
          <a:p>
            <a:r>
              <a:rPr lang="en-US" sz="3200" dirty="0" smtClean="0"/>
              <a:t>5% of the world has no Scripture – 350,000,000 people</a:t>
            </a:r>
            <a:endParaRPr lang="en-US" sz="3200" dirty="0"/>
          </a:p>
        </p:txBody>
      </p:sp>
      <p:cxnSp>
        <p:nvCxnSpPr>
          <p:cNvPr id="7" name="Straight Arrow Connector 6"/>
          <p:cNvCxnSpPr/>
          <p:nvPr/>
        </p:nvCxnSpPr>
        <p:spPr>
          <a:xfrm flipH="1">
            <a:off x="4648200" y="1828800"/>
            <a:ext cx="1600200" cy="4572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dirty="0" smtClean="0"/>
              <a:t>Unreached, Unengaged People Groups</a:t>
            </a:r>
            <a:endParaRPr lang="en-US" dirty="0"/>
          </a:p>
        </p:txBody>
      </p:sp>
      <p:pic>
        <p:nvPicPr>
          <p:cNvPr id="4" name="Picture 3" descr="mapUUPGs (1).jpg"/>
          <p:cNvPicPr>
            <a:picLocks noChangeAspect="1"/>
          </p:cNvPicPr>
          <p:nvPr/>
        </p:nvPicPr>
        <p:blipFill>
          <a:blip r:embed="rId2" cstate="print"/>
          <a:stretch>
            <a:fillRect/>
          </a:stretch>
        </p:blipFill>
        <p:spPr>
          <a:xfrm>
            <a:off x="-26390" y="838200"/>
            <a:ext cx="9170389" cy="5166731"/>
          </a:xfrm>
          <a:prstGeom prst="rect">
            <a:avLst/>
          </a:prstGeom>
        </p:spPr>
      </p:pic>
      <p:grpSp>
        <p:nvGrpSpPr>
          <p:cNvPr id="3" name="Group 6"/>
          <p:cNvGrpSpPr/>
          <p:nvPr/>
        </p:nvGrpSpPr>
        <p:grpSpPr>
          <a:xfrm>
            <a:off x="1143000" y="2895600"/>
            <a:ext cx="2514600" cy="3048000"/>
            <a:chOff x="1143000" y="2895600"/>
            <a:chExt cx="2514600" cy="3048000"/>
          </a:xfrm>
        </p:grpSpPr>
        <p:pic>
          <p:nvPicPr>
            <p:cNvPr id="5" name="Picture 4" descr="Alex Abraham.jpg"/>
            <p:cNvPicPr>
              <a:picLocks noChangeAspect="1"/>
            </p:cNvPicPr>
            <p:nvPr/>
          </p:nvPicPr>
          <p:blipFill>
            <a:blip r:embed="rId3" cstate="print"/>
            <a:srcRect l="25000" t="11112" r="20000" b="13333"/>
            <a:stretch>
              <a:fillRect/>
            </a:stretch>
          </p:blipFill>
          <p:spPr>
            <a:xfrm>
              <a:off x="1143000" y="3352800"/>
              <a:ext cx="2514600" cy="2590800"/>
            </a:xfrm>
            <a:prstGeom prst="rect">
              <a:avLst/>
            </a:prstGeom>
          </p:spPr>
        </p:pic>
        <p:sp>
          <p:nvSpPr>
            <p:cNvPr id="6" name="TextBox 5"/>
            <p:cNvSpPr txBox="1"/>
            <p:nvPr/>
          </p:nvSpPr>
          <p:spPr>
            <a:xfrm>
              <a:off x="1143000" y="2895600"/>
              <a:ext cx="2514600"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b="1" dirty="0" smtClean="0"/>
                <a:t>Dr. Alex Abraham</a:t>
              </a:r>
              <a:endParaRPr lang="en-US" sz="2400" b="1"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to Expect </a:t>
            </a:r>
            <a:br>
              <a:rPr lang="en-US" dirty="0" smtClean="0"/>
            </a:br>
            <a:r>
              <a:rPr lang="en-US" dirty="0" smtClean="0"/>
              <a:t>When the World is Ending:</a:t>
            </a:r>
            <a:endParaRPr lang="en-US" dirty="0"/>
          </a:p>
        </p:txBody>
      </p:sp>
      <p:sp>
        <p:nvSpPr>
          <p:cNvPr id="3" name="Content Placeholder 2"/>
          <p:cNvSpPr>
            <a:spLocks noGrp="1"/>
          </p:cNvSpPr>
          <p:nvPr>
            <p:ph idx="1"/>
          </p:nvPr>
        </p:nvSpPr>
        <p:spPr>
          <a:xfrm>
            <a:off x="457200" y="1600200"/>
            <a:ext cx="3962400" cy="4525963"/>
          </a:xfrm>
        </p:spPr>
        <p:style>
          <a:lnRef idx="2">
            <a:schemeClr val="accent2"/>
          </a:lnRef>
          <a:fillRef idx="1">
            <a:schemeClr val="lt1"/>
          </a:fillRef>
          <a:effectRef idx="0">
            <a:schemeClr val="accent2"/>
          </a:effectRef>
          <a:fontRef idx="minor">
            <a:schemeClr val="dk1"/>
          </a:fontRef>
        </p:style>
        <p:txBody>
          <a:bodyPr>
            <a:normAutofit lnSpcReduction="10000"/>
          </a:bodyPr>
          <a:lstStyle/>
          <a:p>
            <a:pPr algn="ctr">
              <a:buNone/>
            </a:pPr>
            <a:r>
              <a:rPr lang="en-US" i="1" dirty="0" smtClean="0"/>
              <a:t>Increasing…</a:t>
            </a:r>
          </a:p>
          <a:p>
            <a:pPr algn="ctr">
              <a:buNone/>
            </a:pPr>
            <a:r>
              <a:rPr lang="en-US" sz="4400" b="1" dirty="0" smtClean="0"/>
              <a:t>Deception</a:t>
            </a:r>
          </a:p>
          <a:p>
            <a:pPr algn="ctr">
              <a:buNone/>
            </a:pPr>
            <a:r>
              <a:rPr lang="en-US" dirty="0" smtClean="0"/>
              <a:t>(Distraction)</a:t>
            </a:r>
          </a:p>
          <a:p>
            <a:pPr algn="ctr">
              <a:buNone/>
            </a:pPr>
            <a:r>
              <a:rPr lang="en-US" sz="4400" b="1" dirty="0" smtClean="0"/>
              <a:t>Devastation</a:t>
            </a:r>
          </a:p>
          <a:p>
            <a:pPr algn="ctr">
              <a:buNone/>
            </a:pPr>
            <a:r>
              <a:rPr lang="en-US" dirty="0" smtClean="0"/>
              <a:t>(Persecution)</a:t>
            </a:r>
          </a:p>
          <a:p>
            <a:pPr algn="ctr">
              <a:buNone/>
            </a:pPr>
            <a:r>
              <a:rPr lang="en-US" sz="4400" b="1" dirty="0" smtClean="0"/>
              <a:t>Declaration</a:t>
            </a:r>
          </a:p>
          <a:p>
            <a:pPr algn="ctr">
              <a:buNone/>
            </a:pPr>
            <a:r>
              <a:rPr lang="en-US" dirty="0" smtClean="0"/>
              <a:t>(Demonstration)</a:t>
            </a:r>
            <a:endParaRPr lang="en-US" dirty="0"/>
          </a:p>
        </p:txBody>
      </p:sp>
      <p:sp>
        <p:nvSpPr>
          <p:cNvPr id="4" name="Content Placeholder 2"/>
          <p:cNvSpPr txBox="1">
            <a:spLocks/>
          </p:cNvSpPr>
          <p:nvPr/>
        </p:nvSpPr>
        <p:spPr>
          <a:xfrm>
            <a:off x="4724400" y="1600200"/>
            <a:ext cx="3962400" cy="452596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1" u="none" strike="noStrike" kern="1200" cap="none" spc="0" normalizeH="0" baseline="0" noProof="0" dirty="0" smtClean="0">
                <a:ln>
                  <a:noFill/>
                </a:ln>
                <a:solidFill>
                  <a:schemeClr val="dk1"/>
                </a:solidFill>
                <a:effectLst/>
                <a:uLnTx/>
                <a:uFillTx/>
                <a:latin typeface="+mn-lt"/>
                <a:ea typeface="+mn-ea"/>
                <a:cs typeface="+mn-cs"/>
              </a:rPr>
              <a:t>Therefore,</a:t>
            </a: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4400" b="1" i="0" u="none" strike="noStrike" kern="1200" cap="none" spc="0" normalizeH="0" baseline="0" noProof="0" dirty="0" smtClean="0">
                <a:ln>
                  <a:noFill/>
                </a:ln>
                <a:solidFill>
                  <a:schemeClr val="dk1"/>
                </a:solidFill>
                <a:effectLst/>
                <a:uLnTx/>
                <a:uFillTx/>
                <a:latin typeface="+mn-lt"/>
                <a:ea typeface="+mn-ea"/>
                <a:cs typeface="+mn-cs"/>
              </a:rPr>
              <a:t>Stay Alert</a:t>
            </a: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1" i="0" u="none" strike="noStrike" kern="1200" cap="none" spc="0" normalizeH="0" baseline="0" noProof="0" dirty="0" smtClean="0">
              <a:ln>
                <a:noFill/>
              </a:ln>
              <a:solidFill>
                <a:schemeClr val="dk1"/>
              </a:solidFill>
              <a:effectLst/>
              <a:uLnTx/>
              <a:uFillTx/>
              <a:latin typeface="+mn-lt"/>
              <a:ea typeface="+mn-ea"/>
              <a:cs typeface="+mn-cs"/>
            </a:endParaRP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4400" b="1" i="0" u="none" strike="noStrike" kern="1200" cap="none" spc="0" normalizeH="0" baseline="0" noProof="0" dirty="0" smtClean="0">
                <a:ln>
                  <a:noFill/>
                </a:ln>
                <a:solidFill>
                  <a:schemeClr val="dk1"/>
                </a:solidFill>
                <a:effectLst/>
                <a:uLnTx/>
                <a:uFillTx/>
                <a:latin typeface="+mn-lt"/>
                <a:ea typeface="+mn-ea"/>
                <a:cs typeface="+mn-cs"/>
              </a:rPr>
              <a:t>Stand Firm</a:t>
            </a: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1" i="0" u="none" strike="noStrike" kern="1200" cap="none" spc="0" normalizeH="0" baseline="0" noProof="0" dirty="0" smtClean="0">
              <a:ln>
                <a:noFill/>
              </a:ln>
              <a:solidFill>
                <a:schemeClr val="dk1"/>
              </a:solidFill>
              <a:effectLst/>
              <a:uLnTx/>
              <a:uFillTx/>
              <a:latin typeface="+mn-lt"/>
              <a:ea typeface="+mn-ea"/>
              <a:cs typeface="+mn-cs"/>
            </a:endParaRP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4400" b="1" i="0" u="none" strike="noStrike" kern="1200" cap="none" spc="0" normalizeH="0" baseline="0" noProof="0" dirty="0" smtClean="0">
                <a:ln>
                  <a:noFill/>
                </a:ln>
                <a:solidFill>
                  <a:schemeClr val="dk1"/>
                </a:solidFill>
                <a:effectLst/>
                <a:uLnTx/>
                <a:uFillTx/>
                <a:latin typeface="+mn-lt"/>
                <a:ea typeface="+mn-ea"/>
                <a:cs typeface="+mn-cs"/>
              </a:rPr>
              <a:t>Serve Faithfully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2000"/>
                                        <p:tgtEl>
                                          <p:spTgt spid="4">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2000"/>
                                        <p:tgtEl>
                                          <p:spTgt spid="4">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fade">
                                      <p:cBhvr>
                                        <p:cTn id="13" dur="2000"/>
                                        <p:tgtEl>
                                          <p:spTgt spid="4">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fade">
                                      <p:cBhvr>
                                        <p:cTn id="16" dur="2000"/>
                                        <p:tgtEl>
                                          <p:spTgt spid="4">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20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3522</TotalTime>
  <Words>12083</Words>
  <Application>Microsoft Office PowerPoint</Application>
  <PresentationFormat>On-screen Show (4:3)</PresentationFormat>
  <Paragraphs>1014</Paragraphs>
  <Slides>100</Slides>
  <Notes>45</Notes>
  <HiddenSlides>0</HiddenSlides>
  <MMClips>0</MMClips>
  <ScaleCrop>false</ScaleCrop>
  <HeadingPairs>
    <vt:vector size="4" baseType="variant">
      <vt:variant>
        <vt:lpstr>Theme</vt:lpstr>
      </vt:variant>
      <vt:variant>
        <vt:i4>1</vt:i4>
      </vt:variant>
      <vt:variant>
        <vt:lpstr>Slide Titles</vt:lpstr>
      </vt:variant>
      <vt:variant>
        <vt:i4>100</vt:i4>
      </vt:variant>
    </vt:vector>
  </HeadingPairs>
  <TitlesOfParts>
    <vt:vector size="101" baseType="lpstr">
      <vt:lpstr>Office Theme</vt:lpstr>
      <vt:lpstr>What to Expect…  When the World  is Ending</vt:lpstr>
      <vt:lpstr>PowerPoint Presentation</vt:lpstr>
      <vt:lpstr>Overview:  1. The Millennium  2. The Tribulation  3. The Rapture /        2nd Coming  4. The Final Judgment  5. The New Heaven &amp; Earth</vt:lpstr>
      <vt:lpstr>1. The Millennium</vt:lpstr>
      <vt:lpstr>Revelation 20:3,4,6</vt:lpstr>
      <vt:lpstr>PowerPoint Presentation</vt:lpstr>
      <vt:lpstr>PowerPoint Presentation</vt:lpstr>
      <vt:lpstr>PowerPoint Presentation</vt:lpstr>
      <vt:lpstr>PowerPoint Presentation</vt:lpstr>
      <vt:lpstr>PowerPoint Presentation</vt:lpstr>
      <vt:lpstr>2. The Tribulation</vt:lpstr>
      <vt:lpstr>The Great Tribulation</vt:lpstr>
      <vt:lpstr>Daniel 9:26-27</vt:lpstr>
      <vt:lpstr>Understanding God’s Purposes Helps us to Trust in His Plans</vt:lpstr>
      <vt:lpstr>PowerPoint Presentation</vt:lpstr>
      <vt:lpstr>God’s Purposes: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Understanding God’s Purposes Helps us to Trust in His Plans</vt:lpstr>
      <vt:lpstr>PowerPoint Presentation</vt:lpstr>
      <vt:lpstr>PowerPoint Presentation</vt:lpstr>
      <vt:lpstr>3. The Rapture</vt:lpstr>
      <vt:lpstr>PowerPoint Presentation</vt:lpstr>
      <vt:lpstr>PowerPoint Presentation</vt:lpstr>
      <vt:lpstr>PowerPoint Presentation</vt:lpstr>
      <vt:lpstr>PowerPoint Presentation</vt:lpstr>
      <vt:lpstr>Arguments for a Pre-Trib. Rapture</vt:lpstr>
      <vt:lpstr>PowerPoint Presentation</vt:lpstr>
      <vt:lpstr>PowerPoint Presentation</vt:lpstr>
      <vt:lpstr>The Rapture / 2nd Coming</vt:lpstr>
      <vt:lpstr>Arguments for a Post-Trib. Rapture</vt:lpstr>
      <vt:lpstr>4. The Judgment</vt:lpstr>
      <vt:lpstr>PowerPoint Presentation</vt:lpstr>
      <vt:lpstr>PowerPoint Presentation</vt:lpstr>
      <vt:lpstr>PowerPoint Presentation</vt:lpstr>
      <vt:lpstr>The Nature of “Rewards.”</vt:lpstr>
      <vt:lpstr>5. The New Creation</vt:lpstr>
      <vt:lpstr>The New Heaven &amp; Earth</vt:lpstr>
      <vt:lpstr>What WON’T Be in the New Creation</vt:lpstr>
      <vt:lpstr>What WILL Be in the New Creation</vt:lpstr>
      <vt:lpstr>An Overview  of Revelation</vt:lpstr>
      <vt:lpstr>Revelation 1:1-3</vt:lpstr>
      <vt:lpstr>Revelation 1:5,7</vt:lpstr>
      <vt:lpstr>Revelation 5:5,13</vt:lpstr>
      <vt:lpstr>Matthew 24:36</vt:lpstr>
      <vt:lpstr>PowerPoint Presentation</vt:lpstr>
      <vt:lpstr>PowerPoint Presentation</vt:lpstr>
      <vt:lpstr>The 7 Seals</vt:lpstr>
      <vt:lpstr>The 7 Seals</vt:lpstr>
      <vt:lpstr>Mark of the Beast</vt:lpstr>
      <vt:lpstr>The 7 Seals </vt:lpstr>
      <vt:lpstr>Revelation 9:20</vt:lpstr>
      <vt:lpstr>Revelation 9:20</vt:lpstr>
      <vt:lpstr>Revelation 11:13</vt:lpstr>
      <vt:lpstr>The 7 Trumpets </vt:lpstr>
      <vt:lpstr>The Trinity</vt:lpstr>
      <vt:lpstr>3 Angelic Announcements</vt:lpstr>
      <vt:lpstr>3 Angelic Announcements</vt:lpstr>
      <vt:lpstr>Revelation 14:19-20</vt:lpstr>
      <vt:lpstr>The 7 Trumpets </vt:lpstr>
      <vt:lpstr>God’s Wrath Demonstrates His:</vt:lpstr>
      <vt:lpstr>God’s Wrath Demonstrates His:</vt:lpstr>
      <vt:lpstr>God’s Wrath Demonstrates His:</vt:lpstr>
      <vt:lpstr>God’s Wrath Demonstrates His:</vt:lpstr>
      <vt:lpstr>God’s Wrath Demonstrates His:</vt:lpstr>
      <vt:lpstr>God’s Wrath Demonstrates His:</vt:lpstr>
      <vt:lpstr>God’s Wrath Demonstrates His:</vt:lpstr>
      <vt:lpstr>God’s Wrath is:</vt:lpstr>
      <vt:lpstr>The Signs of  The Times</vt:lpstr>
      <vt:lpstr>An Increase in Deception</vt:lpstr>
      <vt:lpstr>An Increase in Deception</vt:lpstr>
      <vt:lpstr>An Increase in Deception</vt:lpstr>
      <vt:lpstr>PowerPoint Presentation</vt:lpstr>
      <vt:lpstr>Growth of World Religions</vt:lpstr>
      <vt:lpstr>“Fastest Growing”</vt:lpstr>
      <vt:lpstr>“Fastest Growing”</vt:lpstr>
      <vt:lpstr>“Fastest Growing”</vt:lpstr>
      <vt:lpstr>The Spread of Christianity</vt:lpstr>
      <vt:lpstr>PowerPoint Presentation</vt:lpstr>
      <vt:lpstr>PowerPoint Presentation</vt:lpstr>
      <vt:lpstr>An Increase in Devastation</vt:lpstr>
      <vt:lpstr>An Increase in Devastation</vt:lpstr>
      <vt:lpstr>An Increase in Devastation</vt:lpstr>
      <vt:lpstr>An Increase in Devastation</vt:lpstr>
      <vt:lpstr>An Increase in Devastation</vt:lpstr>
      <vt:lpstr>An Increase in Declaration</vt:lpstr>
      <vt:lpstr>An Increase in Declaration</vt:lpstr>
      <vt:lpstr>PowerPoint Presentation</vt:lpstr>
      <vt:lpstr>Bible Translation Progress</vt:lpstr>
      <vt:lpstr>Unreached, Unengaged People Groups</vt:lpstr>
      <vt:lpstr>What to Expect  When the World is Ending:</vt:lpstr>
      <vt:lpstr>World Religions</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to Expect…  When the World is Ending</dc:title>
  <dc:creator>Darin</dc:creator>
  <cp:lastModifiedBy>Darin Anderson</cp:lastModifiedBy>
  <cp:revision>139</cp:revision>
  <dcterms:created xsi:type="dcterms:W3CDTF">2012-08-22T19:26:18Z</dcterms:created>
  <dcterms:modified xsi:type="dcterms:W3CDTF">2015-06-29T20:45:29Z</dcterms:modified>
</cp:coreProperties>
</file>