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309" r:id="rId3"/>
    <p:sldId id="400" r:id="rId4"/>
    <p:sldId id="278" r:id="rId5"/>
    <p:sldId id="406" r:id="rId6"/>
    <p:sldId id="312" r:id="rId7"/>
    <p:sldId id="313" r:id="rId8"/>
    <p:sldId id="319" r:id="rId9"/>
    <p:sldId id="371" r:id="rId10"/>
    <p:sldId id="401" r:id="rId11"/>
    <p:sldId id="321" r:id="rId12"/>
    <p:sldId id="402" r:id="rId13"/>
    <p:sldId id="364" r:id="rId14"/>
    <p:sldId id="365" r:id="rId15"/>
    <p:sldId id="366" r:id="rId16"/>
    <p:sldId id="370" r:id="rId17"/>
    <p:sldId id="372" r:id="rId18"/>
    <p:sldId id="407" r:id="rId19"/>
    <p:sldId id="408" r:id="rId20"/>
    <p:sldId id="409" r:id="rId21"/>
    <p:sldId id="410" r:id="rId22"/>
    <p:sldId id="411"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32"/>
    <p:restoredTop sz="63276" autoAdjust="0"/>
  </p:normalViewPr>
  <p:slideViewPr>
    <p:cSldViewPr>
      <p:cViewPr varScale="1">
        <p:scale>
          <a:sx n="56" d="100"/>
          <a:sy n="56" d="100"/>
        </p:scale>
        <p:origin x="2192" y="16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38A9B2-C5EA-4A50-9E26-81248803618F}" type="datetimeFigureOut">
              <a:rPr lang="en-US" smtClean="0"/>
              <a:pPr/>
              <a:t>12/5/19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CDAF11-B386-432E-9525-F3ED058DF83F}" type="slidenum">
              <a:rPr lang="en-US" smtClean="0"/>
              <a:pPr/>
              <a:t>‹#›</a:t>
            </a:fld>
            <a:endParaRPr lang="en-US"/>
          </a:p>
        </p:txBody>
      </p:sp>
    </p:spTree>
    <p:extLst>
      <p:ext uri="{BB962C8B-B14F-4D97-AF65-F5344CB8AC3E}">
        <p14:creationId xmlns:p14="http://schemas.microsoft.com/office/powerpoint/2010/main" val="3548688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s://albertmohler.com/2005/07/12/a-call-for-theological-triage-and-christian-maturity/"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There are numerous issues</a:t>
            </a:r>
            <a:r>
              <a:rPr lang="en-US" baseline="0" dirty="0"/>
              <a:t> and questions surrounding the End, but these three categories sum up the main points of discussion.</a:t>
            </a:r>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CDAF11-B386-432E-9525-F3ED058DF83F}" type="slidenum">
              <a:rPr lang="en-US" smtClean="0"/>
              <a:pPr/>
              <a:t>12</a:t>
            </a:fld>
            <a:endParaRPr lang="en-US"/>
          </a:p>
        </p:txBody>
      </p:sp>
    </p:spTree>
    <p:extLst>
      <p:ext uri="{BB962C8B-B14F-4D97-AF65-F5344CB8AC3E}">
        <p14:creationId xmlns:p14="http://schemas.microsoft.com/office/powerpoint/2010/main" val="41956104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There are two</a:t>
            </a:r>
            <a:r>
              <a:rPr lang="en-US" baseline="0" dirty="0"/>
              <a:t> primary views on this: those that believe Christians will be “</a:t>
            </a:r>
            <a:r>
              <a:rPr lang="en-US" baseline="0" dirty="0" err="1"/>
              <a:t>raptured</a:t>
            </a:r>
            <a:r>
              <a:rPr lang="en-US" baseline="0" dirty="0"/>
              <a:t>,” or caught up into heaven, with Jesus (the Pre-Tribulation view), and others who think believers will go through the tribulation (the Post-Tribulation view).</a:t>
            </a:r>
          </a:p>
          <a:p>
            <a:endParaRPr lang="en-US" baseline="0" dirty="0"/>
          </a:p>
          <a:p>
            <a:r>
              <a:rPr lang="en-US" baseline="0" dirty="0"/>
              <a:t>There are moderating views in between, such as a Mid-Tribulation rapture when the antichrist is fully revealed and a Pre-Wrath rapture before either the Trumpets or Bowls are poured out. But most of the arguments for those views are drawn from either the Pre or Post-</a:t>
            </a:r>
            <a:r>
              <a:rPr lang="en-US" baseline="0" dirty="0" err="1"/>
              <a:t>Trib</a:t>
            </a:r>
            <a:r>
              <a:rPr lang="en-US" baseline="0" dirty="0"/>
              <a:t> camps, so we will focus our discussion on those two positions.</a:t>
            </a:r>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Those who hold to a</a:t>
            </a:r>
            <a:r>
              <a:rPr lang="en-US" baseline="0" dirty="0"/>
              <a:t> Pre-</a:t>
            </a:r>
            <a:r>
              <a:rPr lang="en-US" baseline="0" dirty="0" err="1"/>
              <a:t>Trib</a:t>
            </a:r>
            <a:r>
              <a:rPr lang="en-US" baseline="0" dirty="0"/>
              <a:t> view of the rapture see a clear distinction between the coming of Christ </a:t>
            </a:r>
            <a:r>
              <a:rPr lang="en-US" i="1" baseline="0" dirty="0"/>
              <a:t>for</a:t>
            </a:r>
            <a:r>
              <a:rPr lang="en-US" i="0" baseline="0" dirty="0"/>
              <a:t> the church in John 14 and 1 Thess. 4 and the coming of Christ </a:t>
            </a:r>
            <a:r>
              <a:rPr lang="en-US" i="1" baseline="0" dirty="0"/>
              <a:t>with </a:t>
            </a:r>
            <a:r>
              <a:rPr lang="en-US" i="0" baseline="0" dirty="0"/>
              <a:t>the church in Matthew 24 and Revelation 19. The former passages convey deep reassurance and comfort while the latter texts strike more of a tone of threat and judgment. </a:t>
            </a:r>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14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The word “rapture” comes from this passage in 1</a:t>
            </a:r>
            <a:r>
              <a:rPr lang="en-US" baseline="0" dirty="0"/>
              <a:t> Thess. 4. Translated in the NIV as “caught up,” it means to “snatch away” or “seize” and can have a violent connotation – though here it clearly communicates suddenness rather than violence. </a:t>
            </a:r>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15</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In contrast to the Pre-</a:t>
            </a:r>
            <a:r>
              <a:rPr lang="en-US" dirty="0" err="1"/>
              <a:t>Trib</a:t>
            </a:r>
            <a:r>
              <a:rPr lang="en-US" dirty="0"/>
              <a:t> view, Post-Tribulation thinkers see much greater unity between the covenants – as</a:t>
            </a:r>
            <a:r>
              <a:rPr lang="en-US" baseline="0" dirty="0"/>
              <a:t> in the fulfillment passages quoted from Matt. 5 and Luke 24. Jesus’ temptation in the wilderness presents him as successful where Israel failed. And the reconstitution of the 12 apostles in Acts 1 is the establishment of a “New People of God” in the church. </a:t>
            </a:r>
          </a:p>
          <a:p>
            <a:endParaRPr lang="en-US" baseline="0" dirty="0"/>
          </a:p>
          <a:p>
            <a:r>
              <a:rPr lang="en-US" baseline="0" dirty="0"/>
              <a:t>As such, the church age is not a “parenthesis” in God’s plan, it is the fulfillment of God’s plan. So He will not resume his storyline with ethnic Jews by setting aside the advance of the church, but will revive Israel and enfold ethnic Jews into the only haven for salvation: the church! </a:t>
            </a:r>
          </a:p>
          <a:p>
            <a:endParaRPr lang="en-US" baseline="0" dirty="0"/>
          </a:p>
          <a:p>
            <a:r>
              <a:rPr lang="en-US" baseline="0" dirty="0"/>
              <a:t>Post-</a:t>
            </a:r>
            <a:r>
              <a:rPr lang="en-US" baseline="0" dirty="0" err="1"/>
              <a:t>Trib</a:t>
            </a:r>
            <a:r>
              <a:rPr lang="en-US" baseline="0" dirty="0"/>
              <a:t> advocates agree that God will fulfill certain OT prophecies to Israel regarding restoration to the land and a king to rule on the throne of David during the Millennium – but they do not see this as a basis to believe in the removal of the church through a “secret rapture.”</a:t>
            </a:r>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16</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Most Post-Tribulation teachers hold to their view because it seems to be the most straightforward way to interpret the key passages</a:t>
            </a:r>
            <a:r>
              <a:rPr lang="en-US" baseline="0" dirty="0"/>
              <a:t> on the return of Christ. Notice the many parallels in the three passages above. All of these descriptions appear to be loud, globally visible </a:t>
            </a:r>
            <a:r>
              <a:rPr lang="en-US" baseline="0" dirty="0" err="1"/>
              <a:t>theophanies</a:t>
            </a:r>
            <a:r>
              <a:rPr lang="en-US" baseline="0" dirty="0"/>
              <a:t> (revelations of God). It is hard to imagine that Paul could have remotely expected the church in Thessalonica to decipher a “secret rapture” in the teachings of </a:t>
            </a:r>
            <a:r>
              <a:rPr lang="en-US" baseline="0" dirty="0" err="1"/>
              <a:t>ch</a:t>
            </a:r>
            <a:r>
              <a:rPr lang="en-US" baseline="0" dirty="0"/>
              <a:t>. 4. In fact, 1 Thess. 5 and 2 Thess. 2 provide some of the clearest teachings that seem to indicate Christians will have to be aware of and deal with the “man of lawlessness,” which would not have been relevant if they would simply be “snatched away.” </a:t>
            </a:r>
            <a:endParaRPr lang="en-US" dirty="0"/>
          </a:p>
          <a:p>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17</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bottom line is that throughout history and still today among evangelical believers there are different understandings of Scripture related to the millennium and the rapture. </a:t>
            </a:r>
          </a:p>
        </p:txBody>
      </p:sp>
      <p:sp>
        <p:nvSpPr>
          <p:cNvPr id="4" name="Slide Number Placeholder 3"/>
          <p:cNvSpPr>
            <a:spLocks noGrp="1"/>
          </p:cNvSpPr>
          <p:nvPr>
            <p:ph type="sldNum" sz="quarter" idx="5"/>
          </p:nvPr>
        </p:nvSpPr>
        <p:spPr/>
        <p:txBody>
          <a:bodyPr/>
          <a:lstStyle/>
          <a:p>
            <a:fld id="{46CDAF11-B386-432E-9525-F3ED058DF83F}" type="slidenum">
              <a:rPr lang="en-US" smtClean="0"/>
              <a:pPr/>
              <a:t>18</a:t>
            </a:fld>
            <a:endParaRPr lang="en-US"/>
          </a:p>
        </p:txBody>
      </p:sp>
    </p:spTree>
    <p:extLst>
      <p:ext uri="{BB962C8B-B14F-4D97-AF65-F5344CB8AC3E}">
        <p14:creationId xmlns:p14="http://schemas.microsoft.com/office/powerpoint/2010/main" val="33674040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there are different views on the millennium, all believers agree the return of Christ will be glorious and is our blessed hope! And so we pray “Come, Lord Jesus!” as we long for His return!</a:t>
            </a:r>
          </a:p>
        </p:txBody>
      </p:sp>
      <p:sp>
        <p:nvSpPr>
          <p:cNvPr id="4" name="Slide Number Placeholder 3"/>
          <p:cNvSpPr>
            <a:spLocks noGrp="1"/>
          </p:cNvSpPr>
          <p:nvPr>
            <p:ph type="sldNum" sz="quarter" idx="5"/>
          </p:nvPr>
        </p:nvSpPr>
        <p:spPr/>
        <p:txBody>
          <a:bodyPr/>
          <a:lstStyle/>
          <a:p>
            <a:fld id="{46CDAF11-B386-432E-9525-F3ED058DF83F}" type="slidenum">
              <a:rPr lang="en-US" smtClean="0"/>
              <a:pPr/>
              <a:t>19</a:t>
            </a:fld>
            <a:endParaRPr lang="en-US"/>
          </a:p>
        </p:txBody>
      </p:sp>
    </p:spTree>
    <p:extLst>
      <p:ext uri="{BB962C8B-B14F-4D97-AF65-F5344CB8AC3E}">
        <p14:creationId xmlns:p14="http://schemas.microsoft.com/office/powerpoint/2010/main" val="24678444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EFCA has always served as a big tent for “all believers but believers only.” Our culture is to “major on the majors” and provide freedom in secondary matters. We are committed to unity in theological essentials – such as the Trinity, the Bible and salvation by grace alone through faith alone in Christ alone. But we provide freedom in our movement for both Calvinists (who emphasize the sovereignty of God) and </a:t>
            </a:r>
            <a:r>
              <a:rPr lang="en-US" dirty="0" err="1"/>
              <a:t>Arminians</a:t>
            </a:r>
            <a:r>
              <a:rPr lang="en-US" dirty="0"/>
              <a:t> (who emphasize human freedom and responsibility). We intentionally don’t take a position on the age of the earth. Most Free Churches practice baptism by immersion but we leave room for believers who value infant baptism and do not require you to be re-baptized by immersion. </a:t>
            </a:r>
          </a:p>
        </p:txBody>
      </p:sp>
      <p:sp>
        <p:nvSpPr>
          <p:cNvPr id="4" name="Slide Number Placeholder 3"/>
          <p:cNvSpPr>
            <a:spLocks noGrp="1"/>
          </p:cNvSpPr>
          <p:nvPr>
            <p:ph type="sldNum" sz="quarter" idx="5"/>
          </p:nvPr>
        </p:nvSpPr>
        <p:spPr/>
        <p:txBody>
          <a:bodyPr/>
          <a:lstStyle/>
          <a:p>
            <a:fld id="{46CDAF11-B386-432E-9525-F3ED058DF83F}" type="slidenum">
              <a:rPr lang="en-US" smtClean="0"/>
              <a:pPr/>
              <a:t>20</a:t>
            </a:fld>
            <a:endParaRPr lang="en-US"/>
          </a:p>
        </p:txBody>
      </p:sp>
    </p:spTree>
    <p:extLst>
      <p:ext uri="{BB962C8B-B14F-4D97-AF65-F5344CB8AC3E}">
        <p14:creationId xmlns:p14="http://schemas.microsoft.com/office/powerpoint/2010/main" val="87614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dirty="0"/>
              <a:t>It is helpful to think of doctrines in three tiers or levels. Tier 1 doctrines are non-negotiable, essential teachings. If we compromise any of these we lose the essence of our faith and Christianity crumbles. The nature of God as Father, Son and Holy Spirit – one God in three eternally divine, co-equal persons. The full divinity and humanity of Jesus. The inspiration and authority of Scripture. Salvation by grace alone through faith alone in Christ alone. These beliefs define orthodox, evangelical Christianity. Confusion or compromise on any of these damages the core of what it means to believe in and follow Jesus. Corruption of one of these doctrines throws salvation itself into jeopardy.</a:t>
            </a:r>
          </a:p>
          <a:p>
            <a:endParaRPr lang="en-US" dirty="0"/>
          </a:p>
          <a:p>
            <a:r>
              <a:rPr lang="en-US" dirty="0"/>
              <a:t>Tier 2 beliefs define our church practices and convictions. Other churches and believers may disagree with us on these points – and disagreements may (and often do) be a guiding factor in choosing the church you attend. The baptism of infants and the ordination of women are two issues on which evangelical churches have different practices. Disagreeing on these points does not threaten the heart of your faith, it simply means our convictions will limit our fellowship and cooperation. A Baptist church, for example, could joyfully serve and reach out in a community alongside a Presbyterian church. But they would not do a joint infant-baptism service. </a:t>
            </a:r>
          </a:p>
          <a:p>
            <a:endParaRPr lang="en-US" dirty="0"/>
          </a:p>
          <a:p>
            <a:r>
              <a:rPr lang="en-US" dirty="0"/>
              <a:t>Tier 3 beliefs are those debatable points over which otherwise likeminded evangelicals have disagreed for centuries. The millennium is precisely one of these views. It is certainly not a tier one doctrine that defines the essence of our faith in Jesus. Nor is it a key distinctive for the EFCA or for Oakwood. Most of us will continue to hold a premillennial position, but we hold it with humility and grace toward those who understand Revelation 20 differently. Just as we will not divide from or dispute with a fellow believer who differs with us on the age of the earth or the practice of speaking in tongues, so we will not make a big issue of these end times interpretations. Instead, we will rejoice in the many things – the more important things – we hold in common, and in that unity of the Spirit we will labor together for the glory of Jesus Christ and the advance of His kingdom purposes. </a:t>
            </a:r>
          </a:p>
          <a:p>
            <a:endParaRPr lang="en-US" dirty="0"/>
          </a:p>
          <a:p>
            <a:r>
              <a:rPr lang="en-US" dirty="0"/>
              <a:t>Al Mohler explains theological triage nicely here: </a:t>
            </a:r>
            <a:r>
              <a:rPr lang="en-US" dirty="0">
                <a:hlinkClick r:id="rId3"/>
              </a:rPr>
              <a:t>https://albertmohler.com/2005/07/12/a-call-for-theological-triage-and-christian-maturity/</a:t>
            </a:r>
            <a:endParaRPr lang="en-US" dirty="0"/>
          </a:p>
        </p:txBody>
      </p:sp>
      <p:sp>
        <p:nvSpPr>
          <p:cNvPr id="4" name="Slide Number Placeholder 3"/>
          <p:cNvSpPr>
            <a:spLocks noGrp="1"/>
          </p:cNvSpPr>
          <p:nvPr>
            <p:ph type="sldNum" sz="quarter" idx="5"/>
          </p:nvPr>
        </p:nvSpPr>
        <p:spPr/>
        <p:txBody>
          <a:bodyPr/>
          <a:lstStyle/>
          <a:p>
            <a:fld id="{46CDAF11-B386-432E-9525-F3ED058DF83F}" type="slidenum">
              <a:rPr lang="en-US" smtClean="0"/>
              <a:pPr/>
              <a:t>21</a:t>
            </a:fld>
            <a:endParaRPr lang="en-US"/>
          </a:p>
        </p:txBody>
      </p:sp>
    </p:spTree>
    <p:extLst>
      <p:ext uri="{BB962C8B-B14F-4D97-AF65-F5344CB8AC3E}">
        <p14:creationId xmlns:p14="http://schemas.microsoft.com/office/powerpoint/2010/main" val="22363548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CDAF11-B386-432E-9525-F3ED058DF83F}" type="slidenum">
              <a:rPr lang="en-US" smtClean="0"/>
              <a:pPr/>
              <a:t>3</a:t>
            </a:fld>
            <a:endParaRPr lang="en-US"/>
          </a:p>
        </p:txBody>
      </p:sp>
    </p:spTree>
    <p:extLst>
      <p:ext uri="{BB962C8B-B14F-4D97-AF65-F5344CB8AC3E}">
        <p14:creationId xmlns:p14="http://schemas.microsoft.com/office/powerpoint/2010/main" val="7496388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Next Sunday (12/15/19) members will vote on the proposal to update our constitution to bring article 9 of our statement of faith into alignment with the EFCA, matching the change the denomination made this past June. </a:t>
            </a:r>
          </a:p>
        </p:txBody>
      </p:sp>
      <p:sp>
        <p:nvSpPr>
          <p:cNvPr id="4" name="Slide Number Placeholder 3"/>
          <p:cNvSpPr>
            <a:spLocks noGrp="1"/>
          </p:cNvSpPr>
          <p:nvPr>
            <p:ph type="sldNum" sz="quarter" idx="5"/>
          </p:nvPr>
        </p:nvSpPr>
        <p:spPr/>
        <p:txBody>
          <a:bodyPr/>
          <a:lstStyle/>
          <a:p>
            <a:fld id="{46CDAF11-B386-432E-9525-F3ED058DF83F}" type="slidenum">
              <a:rPr lang="en-US" smtClean="0"/>
              <a:pPr/>
              <a:t>22</a:t>
            </a:fld>
            <a:endParaRPr lang="en-US"/>
          </a:p>
        </p:txBody>
      </p:sp>
    </p:spTree>
    <p:extLst>
      <p:ext uri="{BB962C8B-B14F-4D97-AF65-F5344CB8AC3E}">
        <p14:creationId xmlns:p14="http://schemas.microsoft.com/office/powerpoint/2010/main" val="13003574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While</a:t>
            </a:r>
            <a:r>
              <a:rPr lang="en-US" baseline="0" dirty="0"/>
              <a:t> the Millennium is not the first event in the End Times sequence, the way one interprets this passage has a dramatic impact on the other events foretold in Scripture. If this 1,000 years is symbolic for a long period of time (and let’s remember that most of the numbers in Revelation are symbolic – built largely on combinations of 4,7,10 and 12 which all variously convey wholeness and completion) then it is natural to interpret the Tribulation as a symbolic age of suffering, given its designation as Daniel’s 70</a:t>
            </a:r>
            <a:r>
              <a:rPr lang="en-US" baseline="30000" dirty="0"/>
              <a:t>th</a:t>
            </a:r>
            <a:r>
              <a:rPr lang="en-US" baseline="0" dirty="0"/>
              <a:t> “Seven.” On the other hand, if we take the plain reading of this text then it seems that a literal period of time is intended even if the exact duration of it is symbolic. Our conclusion then would be that this long period of time will come </a:t>
            </a:r>
            <a:r>
              <a:rPr lang="en-US" i="1" baseline="0" dirty="0"/>
              <a:t>after</a:t>
            </a:r>
            <a:r>
              <a:rPr lang="en-US" i="0" baseline="0" dirty="0"/>
              <a:t> the events described in Revelation 1-19 which would also appear to describe actual events and people rather than merely symbolize nations and leaders such as Rome and Hitler. </a:t>
            </a:r>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fontScale="85000" lnSpcReduction="20000"/>
          </a:bodyPr>
          <a:lstStyle/>
          <a:p>
            <a:r>
              <a:rPr lang="en-US" dirty="0"/>
              <a:t>The Pre-Millennial view is my basic</a:t>
            </a:r>
            <a:r>
              <a:rPr lang="en-US" baseline="0" dirty="0"/>
              <a:t> position and a historic distinctive of the EFCA. But keep in mind that for both our denomination and our church this is NOT considered a core doctrine. The EFCA statement of faith (both the 1950 and the 2008) was carefully crafted to front load the doctrines essential for salvation that require unity among churches and believers (the doctrines of God, Scripture, humanity, Jesus, the Spirit and salvation) while leaving room for different views on secondary matters like the mode of baptism and various views on the End Times. In 2019 the EFCA removed premillennial from our statement of faith and replaced it with the word “glorious.” All Bible-believing Christians can agree that the return of Christ will be glorious. Exactly how His return relates to the 1,000 year reign is less clear and therefore less important. It is certainly not a point that believers should divide over. </a:t>
            </a:r>
          </a:p>
          <a:p>
            <a:endParaRPr lang="en-US" baseline="0" dirty="0"/>
          </a:p>
          <a:p>
            <a:r>
              <a:rPr lang="en-US" baseline="0" dirty="0"/>
              <a:t>The primary attitude that should characterize our discussion of apocalyptic prophecy is humility. In the days leading up to Jesus’ first coming the people least prepared were the most educated who had studied the relevant teachings about Messiah to excess. Yet when Jesus was born and when he began teaching and he did not fit their pre-conceived ideas about Messiah, these religious leaders quickly rejected him and worked against him. As Paul taught, “knowledge puffs up, but love builds up” (1 Cor. 8:1). </a:t>
            </a:r>
          </a:p>
          <a:p>
            <a:endParaRPr lang="en-US" baseline="0" dirty="0"/>
          </a:p>
          <a:p>
            <a:r>
              <a:rPr lang="en-US" baseline="0" dirty="0"/>
              <a:t>So as we study these things, we must let love be the driving pursuit, not knowledge. And we must beware of pride that fosters disunity. The visions and prophecies in Scripture are clear in what they are intended to convey but they are intentionally unclear on the details we are most eager to know. So even as we explore the different views that believers have held throughout church history we must leave open the possibility that God may do something that blows us all away and shatters all of the categories that scholars have constructed. </a:t>
            </a:r>
          </a:p>
          <a:p>
            <a:endParaRPr lang="en-US" baseline="0" dirty="0"/>
          </a:p>
          <a:p>
            <a:r>
              <a:rPr lang="en-US" baseline="0" dirty="0"/>
              <a:t>The Pre-Millennial view expects a literal period of time (probably an actual 1,000 years) during which Jesus Christ himself will reign on earth, following the teaching of Revelation 20:1-10. So the days we are currently living in are Pre-Millennial – before this 1,000 year reign of Christ. And the return of Christ will be Pre-Millennial, just before his physical reign he will come back in bodily form to gather his elect, defeat his enemies, see Satan bound and rule with the saints for 1,000 years. </a:t>
            </a:r>
          </a:p>
          <a:p>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5</a:t>
            </a:fld>
            <a:endParaRPr lang="en-US"/>
          </a:p>
        </p:txBody>
      </p:sp>
    </p:spTree>
    <p:extLst>
      <p:ext uri="{BB962C8B-B14F-4D97-AF65-F5344CB8AC3E}">
        <p14:creationId xmlns:p14="http://schemas.microsoft.com/office/powerpoint/2010/main" val="33558786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In contrast, many Christians throughout history have held to a Post-Millennial view that expects the second</a:t>
            </a:r>
            <a:r>
              <a:rPr lang="en-US" baseline="0" dirty="0"/>
              <a:t> coming of Christ after (post) the Millennium. In other words, the “1,000” year reign of Christ is most likely a symbolic age of time during which Satan’s activities are limited, the gospel will be preached and the church spread throughout the world gradually conquering the enemies of God through the power of the risen Christ active through his people. When this world transformation is complete and the prayer, “Thy will be done, on earth as it is in heaven,” has become a reality, Jesus will return physically to judge all people and re-create the heavens and the earth. </a:t>
            </a:r>
          </a:p>
        </p:txBody>
      </p:sp>
      <p:sp>
        <p:nvSpPr>
          <p:cNvPr id="4" name="Slide Number Placeholder 3"/>
          <p:cNvSpPr>
            <a:spLocks noGrp="1"/>
          </p:cNvSpPr>
          <p:nvPr>
            <p:ph type="sldNum" sz="quarter" idx="10"/>
          </p:nvPr>
        </p:nvSpPr>
        <p:spPr/>
        <p:txBody>
          <a:bodyPr/>
          <a:lstStyle/>
          <a:p>
            <a:fld id="{46CDAF11-B386-432E-9525-F3ED058DF83F}"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The A-Millennial view</a:t>
            </a:r>
            <a:r>
              <a:rPr lang="en-US" baseline="0" dirty="0"/>
              <a:t> is very similar to the Post-Mill. Position since it sees the 1,000 years as a symbolic period of time in which we are currently living. So in that sense we are not waiting for or expecting a literal 1,000 year reign of Christ during human history – there will be “No Millennium.” Based on a symbolic interpretation of Revelation 20, this view presents a clear contrast with the Pre-Millennial position. The main difference between A-Mil and Post-Mil is the expectation for history. A-Mil proponents are actually closer to Pre-Mil in their expectation that the world will not increasingly become a better place before the return of Christ but that it will most likely get far worse and His return is the only thing that will bring true and lasting change. So A-Mil believers are sometimes called “</a:t>
            </a:r>
            <a:r>
              <a:rPr lang="en-US" baseline="0" dirty="0" err="1"/>
              <a:t>Pessi-Millennialists</a:t>
            </a:r>
            <a:r>
              <a:rPr lang="en-US" baseline="0" dirty="0"/>
              <a:t>” by Post-Mil folks who see themselves as “</a:t>
            </a:r>
            <a:r>
              <a:rPr lang="en-US" baseline="0" dirty="0" err="1"/>
              <a:t>Opti-millennialists</a:t>
            </a:r>
            <a:r>
              <a:rPr lang="en-US" baseline="0" dirty="0"/>
              <a:t>.” </a:t>
            </a:r>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The primary</a:t>
            </a:r>
            <a:r>
              <a:rPr lang="en-US" baseline="0" dirty="0"/>
              <a:t> critique of the Pre-Mil view is that it is based on only one passage of Scripture in a highly symbolic book filled with images that are difficult to interpret with certainty. For example, most – if not all – of the numbers in the book of Revelation appear to by symbolic: the 144,000 sealed in chapter 7, the three-fold sequence of seven judgments in the seals, trumpets and bowls, the 24 elders around God’s throne, the 2 witnesses against the 2 beasts, etc. </a:t>
            </a:r>
          </a:p>
          <a:p>
            <a:endParaRPr lang="en-US" baseline="0" dirty="0"/>
          </a:p>
          <a:p>
            <a:r>
              <a:rPr lang="en-US" baseline="0" dirty="0"/>
              <a:t>The Pre-Millennial response to this challenge is simply this: just because a number or vision uses symbols does not mean that those symbols have no literal referent. For example, the 2 witnesses of Rev. 11 could very well be symbols of the prophetic and priestly ministries of the church – but that interpretation does not rule out the likelihood that they may also be two literal men testifying in the capitol city of the Antichrist who are killed and then raised to life as the tribulation concludes. Similarly, it seems the two beasts that emerge to serve the devil are presented as Daniel-like creatures but almost certainly depict real, literal men who become world leaders because of other teachings in Scripture like 2 Thess. 2 on the “man of lawlessness.”</a:t>
            </a:r>
          </a:p>
          <a:p>
            <a:endParaRPr lang="en-US" baseline="0" dirty="0"/>
          </a:p>
          <a:p>
            <a:r>
              <a:rPr lang="en-US" baseline="0" dirty="0"/>
              <a:t>Therefore, a “1,000” year reign of Christ is certainly symbolic of a long, complete, peaceful age. But this doesn’t mean that it </a:t>
            </a:r>
            <a:r>
              <a:rPr lang="en-US" i="1" baseline="0" dirty="0"/>
              <a:t>won’t </a:t>
            </a:r>
            <a:r>
              <a:rPr lang="en-US" i="0" baseline="0" dirty="0"/>
              <a:t>last 1,000 years (or so) according to our calendars. In many ways, a literal 1,000 years is the most natural thing to expect based on the simple reading of Revelation 20.</a:t>
            </a:r>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lnSpcReduction="10000"/>
          </a:bodyPr>
          <a:lstStyle/>
          <a:p>
            <a:r>
              <a:rPr lang="en-US" dirty="0"/>
              <a:t>Historically</a:t>
            </a:r>
            <a:r>
              <a:rPr lang="en-US" baseline="0" dirty="0"/>
              <a:t> speaking, most believers in the early church were Pre-Millennial in their expectations. In fact, many were convinced Jesus would return in their own lifetimes based on his teachings in the Olivet Discourse (Matt. 24). This is a central reason that Paul wrote 1 and 2 Thessalonians – to explain the apparent “delay” in the fulfillment of Jesus’ promise to return. </a:t>
            </a:r>
          </a:p>
          <a:p>
            <a:endParaRPr lang="en-US" baseline="0" dirty="0"/>
          </a:p>
          <a:p>
            <a:r>
              <a:rPr lang="en-US" baseline="0" dirty="0"/>
              <a:t>Early church fathers like Justin Martyr and </a:t>
            </a:r>
            <a:r>
              <a:rPr lang="en-US" baseline="0" dirty="0" err="1"/>
              <a:t>Irenaeus</a:t>
            </a:r>
            <a:r>
              <a:rPr lang="en-US" baseline="0" dirty="0"/>
              <a:t> taught Christians to expect a literal 1,000 year reign of Christ after his return. But in the mid fourth century, the prominent Bishop Augustine grew increasingly concerned with the frenzied Pre-Millennial expectations and celebrations – feeling they were too focused on hopes for this world – so he followed and developed the symbolic understanding of the Millennium first presented by another early leader named </a:t>
            </a:r>
            <a:r>
              <a:rPr lang="en-US" baseline="0" dirty="0" err="1"/>
              <a:t>Tyconicus</a:t>
            </a:r>
            <a:r>
              <a:rPr lang="en-US" baseline="0" dirty="0"/>
              <a:t>. This view predominated almost exclusively in the church for 1,000 years and formed the basis for Post-Millennial beliefs all the way up to WWI and also the emergence of the A-Millennial camp in the Reformation and beyond. </a:t>
            </a:r>
          </a:p>
          <a:p>
            <a:endParaRPr lang="en-US" baseline="0" dirty="0"/>
          </a:p>
          <a:p>
            <a:r>
              <a:rPr lang="en-US" baseline="0" dirty="0"/>
              <a:t>In the end, the reason the Post-Millennial view faded from its longstanding prominence had more to do with history than it did with Scripture. The revivalism of the 18</a:t>
            </a:r>
            <a:r>
              <a:rPr lang="en-US" baseline="30000" dirty="0"/>
              <a:t>th</a:t>
            </a:r>
            <a:r>
              <a:rPr lang="en-US" baseline="0" dirty="0"/>
              <a:t> century and the optimism of the 19</a:t>
            </a:r>
            <a:r>
              <a:rPr lang="en-US" baseline="30000" dirty="0"/>
              <a:t>th</a:t>
            </a:r>
            <a:r>
              <a:rPr lang="en-US" baseline="0" dirty="0"/>
              <a:t> century gave way to the global carnage of the 20</a:t>
            </a:r>
            <a:r>
              <a:rPr lang="en-US" baseline="30000" dirty="0"/>
              <a:t>th</a:t>
            </a:r>
            <a:r>
              <a:rPr lang="en-US" baseline="0" dirty="0"/>
              <a:t> century in two world wars. A-Millennialism’s more realistic expectations of history moved it to the forefront for most branches of Christianity, while Pre-Millennialism re-emerged as the prominent view of Fundamentalists and then Evangelicals, built largely on the prophecy movement inspired by John Darby and made popular through the </a:t>
            </a:r>
            <a:r>
              <a:rPr lang="en-US" baseline="0" dirty="0" err="1"/>
              <a:t>Scofield</a:t>
            </a:r>
            <a:r>
              <a:rPr lang="en-US" baseline="0" dirty="0"/>
              <a:t> Reference Bible. </a:t>
            </a:r>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r>
              <a:rPr lang="en-US" dirty="0"/>
              <a:t>For those who see the Millennium as a symbolic</a:t>
            </a:r>
            <a:r>
              <a:rPr lang="en-US" baseline="0" dirty="0"/>
              <a:t> age of time, it is very natural to interpret the Great Tribulation (Rev. 7:14, etc.) as a similarly symbolic picture of what Christians throughout the ages have gone through and should continue to expect. </a:t>
            </a:r>
          </a:p>
          <a:p>
            <a:endParaRPr lang="en-US" baseline="0" dirty="0"/>
          </a:p>
          <a:p>
            <a:r>
              <a:rPr lang="en-US" baseline="0" dirty="0"/>
              <a:t>On the other hand, for those of us who anticipate a literal reign of Christ </a:t>
            </a:r>
            <a:r>
              <a:rPr lang="en-US" i="1" baseline="0" dirty="0"/>
              <a:t>after</a:t>
            </a:r>
            <a:r>
              <a:rPr lang="en-US" i="0" baseline="0" dirty="0"/>
              <a:t> his return, The Tribulation is the next critical event of prophecy to understand. The passages above and numerous others present the general expectation of trials and tribulations (Greek: </a:t>
            </a:r>
            <a:r>
              <a:rPr lang="en-US" i="1" baseline="0" dirty="0" err="1"/>
              <a:t>thlipsis</a:t>
            </a:r>
            <a:r>
              <a:rPr lang="en-US" i="1" baseline="0" dirty="0"/>
              <a:t>) – </a:t>
            </a:r>
            <a:r>
              <a:rPr lang="en-US" i="0" baseline="0" dirty="0"/>
              <a:t>“In this world you will have trouble </a:t>
            </a:r>
            <a:r>
              <a:rPr lang="en-US" i="1" baseline="0" dirty="0"/>
              <a:t>(</a:t>
            </a:r>
            <a:r>
              <a:rPr lang="en-US" i="1" baseline="0" dirty="0" err="1"/>
              <a:t>thlipsis</a:t>
            </a:r>
            <a:r>
              <a:rPr lang="en-US" i="1" baseline="0" dirty="0"/>
              <a:t>),</a:t>
            </a:r>
            <a:r>
              <a:rPr lang="en-US" i="0" baseline="0" dirty="0"/>
              <a:t> but take heart, I have overcome the world” (John 16:33); “We rejoice in our sufferings (</a:t>
            </a:r>
            <a:r>
              <a:rPr lang="en-US" i="1" baseline="0" dirty="0" err="1"/>
              <a:t>thlipsis</a:t>
            </a:r>
            <a:r>
              <a:rPr lang="en-US" i="0" baseline="0" dirty="0"/>
              <a:t>),” (Rom. 5:3). But Scripture also presents a specific period of time that has been called The Great Tribulation – the culmination and outpouring of all of the resources of the devil and also the overwhelming flood of God’s Wrath. </a:t>
            </a:r>
          </a:p>
          <a:p>
            <a:endParaRPr lang="en-US" i="0" baseline="0" dirty="0"/>
          </a:p>
          <a:p>
            <a:r>
              <a:rPr lang="en-US" i="0" baseline="0" dirty="0"/>
              <a:t>The question surrounding this terrifying period of time is </a:t>
            </a:r>
            <a:r>
              <a:rPr lang="en-US" b="1" i="0" baseline="0" dirty="0"/>
              <a:t>“What will happen to believers?” </a:t>
            </a:r>
            <a:r>
              <a:rPr lang="en-US" i="0" baseline="0" dirty="0"/>
              <a:t>Many evangelicals (largely in the school of Dispensational thought) are convinced that Christians will be “</a:t>
            </a:r>
            <a:r>
              <a:rPr lang="en-US" i="0" baseline="0" dirty="0" err="1"/>
              <a:t>raptured</a:t>
            </a:r>
            <a:r>
              <a:rPr lang="en-US" i="0" baseline="0" dirty="0"/>
              <a:t>” or snatched away by Jesus before the Tribulation begins – this is the Pre-Tribulation view of the Rapture. Others modify this position and see the rapture taking place halfway through the Tribulation (the Mid-</a:t>
            </a:r>
            <a:r>
              <a:rPr lang="en-US" i="0" baseline="0" dirty="0" err="1"/>
              <a:t>Trib</a:t>
            </a:r>
            <a:r>
              <a:rPr lang="en-US" i="0" baseline="0" dirty="0"/>
              <a:t> view) or 5/7 of the way through (the Pre-Wrath view). Still others hold to the Post-Tribulation Rapture that expects all believers to live (or die) through the Great Tribulation and then to be raised up at the return of Christ that will conclude the tribulation and begin the Millennium. </a:t>
            </a:r>
            <a:endParaRPr lang="en-US" dirty="0"/>
          </a:p>
        </p:txBody>
      </p:sp>
      <p:sp>
        <p:nvSpPr>
          <p:cNvPr id="4" name="Slide Number Placeholder 3"/>
          <p:cNvSpPr>
            <a:spLocks noGrp="1"/>
          </p:cNvSpPr>
          <p:nvPr>
            <p:ph type="sldNum" sz="quarter" idx="10"/>
          </p:nvPr>
        </p:nvSpPr>
        <p:spPr/>
        <p:txBody>
          <a:bodyPr/>
          <a:lstStyle/>
          <a:p>
            <a:fld id="{46CDAF11-B386-432E-9525-F3ED058DF83F}"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9ABA07A-5B69-4530-8BAB-5AFE75D76903}" type="datetimeFigureOut">
              <a:rPr lang="en-US" smtClean="0"/>
              <a:pPr/>
              <a:t>12/5/19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DFE122-A9C0-48CE-AD7B-D5E492A976C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ABA07A-5B69-4530-8BAB-5AFE75D76903}" type="datetimeFigureOut">
              <a:rPr lang="en-US" smtClean="0"/>
              <a:pPr/>
              <a:t>12/5/19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DFE122-A9C0-48CE-AD7B-D5E492A976C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ABA07A-5B69-4530-8BAB-5AFE75D76903}" type="datetimeFigureOut">
              <a:rPr lang="en-US" smtClean="0"/>
              <a:pPr/>
              <a:t>12/5/19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DFE122-A9C0-48CE-AD7B-D5E492A976C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ABA07A-5B69-4530-8BAB-5AFE75D76903}" type="datetimeFigureOut">
              <a:rPr lang="en-US" smtClean="0"/>
              <a:pPr/>
              <a:t>12/5/19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DFE122-A9C0-48CE-AD7B-D5E492A976C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ABA07A-5B69-4530-8BAB-5AFE75D76903}" type="datetimeFigureOut">
              <a:rPr lang="en-US" smtClean="0"/>
              <a:pPr/>
              <a:t>12/5/19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DFE122-A9C0-48CE-AD7B-D5E492A976C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9ABA07A-5B69-4530-8BAB-5AFE75D76903}" type="datetimeFigureOut">
              <a:rPr lang="en-US" smtClean="0"/>
              <a:pPr/>
              <a:t>12/5/19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DFE122-A9C0-48CE-AD7B-D5E492A976C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9ABA07A-5B69-4530-8BAB-5AFE75D76903}" type="datetimeFigureOut">
              <a:rPr lang="en-US" smtClean="0"/>
              <a:pPr/>
              <a:t>12/5/19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DFE122-A9C0-48CE-AD7B-D5E492A976C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9ABA07A-5B69-4530-8BAB-5AFE75D76903}" type="datetimeFigureOut">
              <a:rPr lang="en-US" smtClean="0"/>
              <a:pPr/>
              <a:t>12/5/19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DFE122-A9C0-48CE-AD7B-D5E492A976C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ABA07A-5B69-4530-8BAB-5AFE75D76903}" type="datetimeFigureOut">
              <a:rPr lang="en-US" smtClean="0"/>
              <a:pPr/>
              <a:t>12/5/19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DFE122-A9C0-48CE-AD7B-D5E492A976C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ABA07A-5B69-4530-8BAB-5AFE75D76903}" type="datetimeFigureOut">
              <a:rPr lang="en-US" smtClean="0"/>
              <a:pPr/>
              <a:t>12/5/19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DFE122-A9C0-48CE-AD7B-D5E492A976C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ABA07A-5B69-4530-8BAB-5AFE75D76903}" type="datetimeFigureOut">
              <a:rPr lang="en-US" smtClean="0"/>
              <a:pPr/>
              <a:t>12/5/19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DFE122-A9C0-48CE-AD7B-D5E492A976C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ABA07A-5B69-4530-8BAB-5AFE75D76903}" type="datetimeFigureOut">
              <a:rPr lang="en-US" smtClean="0"/>
              <a:pPr/>
              <a:t>12/5/19</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DFE122-A9C0-48CE-AD7B-D5E492A976C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3" descr="6th-Seal-Sun-black-Red-Moon.jpg"/>
          <p:cNvPicPr>
            <a:picLocks noChangeAspect="1"/>
          </p:cNvPicPr>
          <p:nvPr/>
        </p:nvPicPr>
        <p:blipFill>
          <a:blip r:embed="rId2" cstate="print"/>
          <a:stretch>
            <a:fillRect/>
          </a:stretch>
        </p:blipFill>
        <p:spPr>
          <a:xfrm>
            <a:off x="1524000" y="1"/>
            <a:ext cx="9144000" cy="6849979"/>
          </a:xfrm>
          <a:prstGeom prst="rect">
            <a:avLst/>
          </a:prstGeom>
        </p:spPr>
      </p:pic>
      <p:sp>
        <p:nvSpPr>
          <p:cNvPr id="2" name="Title 1"/>
          <p:cNvSpPr>
            <a:spLocks noGrp="1"/>
          </p:cNvSpPr>
          <p:nvPr>
            <p:ph type="ctrTitle"/>
          </p:nvPr>
        </p:nvSpPr>
        <p:spPr>
          <a:xfrm>
            <a:off x="914400" y="2015290"/>
            <a:ext cx="5791200" cy="2819400"/>
          </a:xfrm>
        </p:spPr>
        <p:txBody>
          <a:bodyPr>
            <a:normAutofit/>
          </a:bodyPr>
          <a:lstStyle/>
          <a:p>
            <a:pPr algn="l"/>
            <a:r>
              <a:rPr lang="en-US" dirty="0">
                <a:solidFill>
                  <a:schemeClr val="bg1"/>
                </a:solidFill>
              </a:rPr>
              <a:t>What to Expect… </a:t>
            </a:r>
            <a:br>
              <a:rPr lang="en-US" dirty="0">
                <a:solidFill>
                  <a:schemeClr val="bg1"/>
                </a:solidFill>
              </a:rPr>
            </a:br>
            <a:r>
              <a:rPr lang="en-US" dirty="0">
                <a:solidFill>
                  <a:schemeClr val="bg1"/>
                </a:solidFill>
              </a:rPr>
              <a:t>When the World </a:t>
            </a:r>
            <a:br>
              <a:rPr lang="en-US" dirty="0">
                <a:solidFill>
                  <a:schemeClr val="bg1"/>
                </a:solidFill>
              </a:rPr>
            </a:br>
            <a:r>
              <a:rPr lang="en-US" dirty="0">
                <a:solidFill>
                  <a:schemeClr val="bg1"/>
                </a:solidFill>
              </a:rPr>
              <a:t>is Ending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3" descr="6th-Seal-Sun-black-Red-Moon.jpg"/>
          <p:cNvPicPr>
            <a:picLocks noChangeAspect="1"/>
          </p:cNvPicPr>
          <p:nvPr/>
        </p:nvPicPr>
        <p:blipFill>
          <a:blip r:embed="rId2" cstate="print"/>
          <a:stretch>
            <a:fillRect/>
          </a:stretch>
        </p:blipFill>
        <p:spPr>
          <a:xfrm>
            <a:off x="1524000" y="1"/>
            <a:ext cx="9144000" cy="6849979"/>
          </a:xfrm>
          <a:prstGeom prst="rect">
            <a:avLst/>
          </a:prstGeom>
        </p:spPr>
      </p:pic>
      <p:sp>
        <p:nvSpPr>
          <p:cNvPr id="2" name="Title 1"/>
          <p:cNvSpPr>
            <a:spLocks noGrp="1"/>
          </p:cNvSpPr>
          <p:nvPr>
            <p:ph type="ctrTitle"/>
          </p:nvPr>
        </p:nvSpPr>
        <p:spPr>
          <a:xfrm>
            <a:off x="1524000" y="2057400"/>
            <a:ext cx="5791200" cy="2209800"/>
          </a:xfrm>
        </p:spPr>
        <p:txBody>
          <a:bodyPr/>
          <a:lstStyle/>
          <a:p>
            <a:pPr algn="l"/>
            <a:r>
              <a:rPr lang="en-US" dirty="0">
                <a:solidFill>
                  <a:schemeClr val="bg1"/>
                </a:solidFill>
              </a:rPr>
              <a:t>2. The Tribulation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Great Tribulation</a:t>
            </a:r>
            <a:endParaRPr lang="en-US" b="1" dirty="0"/>
          </a:p>
        </p:txBody>
      </p:sp>
      <p:sp>
        <p:nvSpPr>
          <p:cNvPr id="3" name="Content Placeholder 2"/>
          <p:cNvSpPr>
            <a:spLocks noGrp="1"/>
          </p:cNvSpPr>
          <p:nvPr>
            <p:ph idx="1"/>
          </p:nvPr>
        </p:nvSpPr>
        <p:spPr>
          <a:xfrm>
            <a:off x="609600" y="1600200"/>
            <a:ext cx="10972800" cy="4983162"/>
          </a:xfrm>
        </p:spPr>
        <p:txBody>
          <a:bodyPr>
            <a:noAutofit/>
          </a:bodyPr>
          <a:lstStyle/>
          <a:p>
            <a:pPr marL="0" indent="0">
              <a:buNone/>
            </a:pPr>
            <a:r>
              <a:rPr lang="en-US" sz="2800" dirty="0"/>
              <a:t>“These are they who have come out of the </a:t>
            </a:r>
            <a:r>
              <a:rPr lang="en-US" sz="2800" b="1" dirty="0"/>
              <a:t>great tribulation</a:t>
            </a:r>
            <a:r>
              <a:rPr lang="en-US" sz="2800" dirty="0"/>
              <a:t>.” 		 				</a:t>
            </a:r>
            <a:r>
              <a:rPr lang="en-US" sz="2800" b="1" dirty="0"/>
              <a:t>Revelation 7:14</a:t>
            </a:r>
          </a:p>
          <a:p>
            <a:pPr marL="0" indent="0">
              <a:buNone/>
            </a:pPr>
            <a:r>
              <a:rPr lang="en-US" sz="2800" dirty="0"/>
              <a:t>“For then there will be </a:t>
            </a:r>
            <a:r>
              <a:rPr lang="en-US" sz="2800" b="1" dirty="0"/>
              <a:t>great</a:t>
            </a:r>
            <a:r>
              <a:rPr lang="en-US" sz="2800" dirty="0"/>
              <a:t> </a:t>
            </a:r>
            <a:r>
              <a:rPr lang="en-US" sz="2800" b="1" dirty="0"/>
              <a:t>tribulation</a:t>
            </a:r>
            <a:r>
              <a:rPr lang="en-US" sz="2800" dirty="0"/>
              <a:t>, unequaled from the beginning of the world until now—and never to be equaled again..” 				</a:t>
            </a:r>
            <a:r>
              <a:rPr lang="en-US" sz="2800" b="1" dirty="0"/>
              <a:t>Matthew 24:21 (ESV) </a:t>
            </a:r>
          </a:p>
          <a:p>
            <a:pPr marL="0" indent="0">
              <a:buNone/>
            </a:pPr>
            <a:r>
              <a:rPr lang="en-US" sz="2800" dirty="0"/>
              <a:t>“Cries of fear are heard – terror, not peace… How awful that day will be! None will be like it. It will be </a:t>
            </a:r>
            <a:r>
              <a:rPr lang="en-US" sz="2800" b="1" dirty="0"/>
              <a:t>a time of trouble</a:t>
            </a:r>
            <a:r>
              <a:rPr lang="en-US" sz="2800" dirty="0"/>
              <a:t> for Jacob, but he will be saved out of it.” 	</a:t>
            </a:r>
            <a:r>
              <a:rPr lang="en-US" sz="2800" b="1" dirty="0"/>
              <a:t>Jeremiah 30:5,7</a:t>
            </a:r>
          </a:p>
          <a:p>
            <a:pPr marL="0" indent="0">
              <a:buNone/>
            </a:pPr>
            <a:r>
              <a:rPr lang="en-US" sz="2800" dirty="0"/>
              <a:t>“There will be </a:t>
            </a:r>
            <a:r>
              <a:rPr lang="en-US" sz="2800" b="1" dirty="0"/>
              <a:t>a time of distress </a:t>
            </a:r>
            <a:r>
              <a:rPr lang="en-US" sz="2800" dirty="0"/>
              <a:t>such as has not happened from the beginning of nations until then.” </a:t>
            </a:r>
            <a:r>
              <a:rPr lang="en-US" sz="2800" b="1" dirty="0"/>
              <a:t>Daniel 12:1 </a:t>
            </a:r>
          </a:p>
          <a:p>
            <a:pPr marL="0" indent="0">
              <a:buNone/>
            </a:pPr>
            <a:endParaRPr lang="en-US" sz="2800" b="1" i="1" dirty="0"/>
          </a:p>
        </p:txBody>
      </p:sp>
      <p:cxnSp>
        <p:nvCxnSpPr>
          <p:cNvPr id="7" name="Straight Connector 6"/>
          <p:cNvCxnSpPr/>
          <p:nvPr/>
        </p:nvCxnSpPr>
        <p:spPr>
          <a:xfrm>
            <a:off x="1981200" y="1295400"/>
            <a:ext cx="8229600" cy="0"/>
          </a:xfrm>
          <a:prstGeom prst="line">
            <a:avLst/>
          </a:prstGeom>
          <a:ln w="5715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3" descr="6th-Seal-Sun-black-Red-Moon.jpg"/>
          <p:cNvPicPr>
            <a:picLocks noChangeAspect="1"/>
          </p:cNvPicPr>
          <p:nvPr/>
        </p:nvPicPr>
        <p:blipFill>
          <a:blip r:embed="rId3" cstate="print"/>
          <a:stretch>
            <a:fillRect/>
          </a:stretch>
        </p:blipFill>
        <p:spPr>
          <a:xfrm>
            <a:off x="1524000" y="1"/>
            <a:ext cx="9144000" cy="6849979"/>
          </a:xfrm>
          <a:prstGeom prst="rect">
            <a:avLst/>
          </a:prstGeom>
        </p:spPr>
      </p:pic>
      <p:sp>
        <p:nvSpPr>
          <p:cNvPr id="2" name="Title 1"/>
          <p:cNvSpPr>
            <a:spLocks noGrp="1"/>
          </p:cNvSpPr>
          <p:nvPr>
            <p:ph type="ctrTitle"/>
          </p:nvPr>
        </p:nvSpPr>
        <p:spPr>
          <a:xfrm>
            <a:off x="1524000" y="2057400"/>
            <a:ext cx="5791200" cy="2209800"/>
          </a:xfrm>
        </p:spPr>
        <p:txBody>
          <a:bodyPr/>
          <a:lstStyle/>
          <a:p>
            <a:pPr algn="l"/>
            <a:r>
              <a:rPr lang="en-US" dirty="0">
                <a:solidFill>
                  <a:schemeClr val="bg1"/>
                </a:solidFill>
              </a:rPr>
              <a:t>3. The Rapture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Isosceles Triangle 27"/>
          <p:cNvSpPr/>
          <p:nvPr/>
        </p:nvSpPr>
        <p:spPr>
          <a:xfrm>
            <a:off x="4648200" y="1879308"/>
            <a:ext cx="1295400" cy="1828800"/>
          </a:xfrm>
          <a:prstGeom prst="triangle">
            <a:avLst>
              <a:gd name="adj" fmla="val 100000"/>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26" name="Right Arrow 25"/>
          <p:cNvSpPr/>
          <p:nvPr/>
        </p:nvSpPr>
        <p:spPr>
          <a:xfrm rot="5400000">
            <a:off x="5372100" y="2679408"/>
            <a:ext cx="16764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descr="flame-symbol3.jpg"/>
          <p:cNvPicPr>
            <a:picLocks noChangeAspect="1"/>
          </p:cNvPicPr>
          <p:nvPr/>
        </p:nvPicPr>
        <p:blipFill>
          <a:blip r:embed="rId3" cstate="print"/>
          <a:srcRect l="30000" r="30000" b="6250"/>
          <a:stretch>
            <a:fillRect/>
          </a:stretch>
        </p:blipFill>
        <p:spPr>
          <a:xfrm>
            <a:off x="5105400" y="4317709"/>
            <a:ext cx="482600" cy="904875"/>
          </a:xfrm>
          <a:prstGeom prst="rect">
            <a:avLst/>
          </a:prstGeom>
        </p:spPr>
      </p:pic>
      <p:pic>
        <p:nvPicPr>
          <p:cNvPr id="16" name="Picture 15" descr="Peace-Sign-Sticker-(5150).jpg"/>
          <p:cNvPicPr>
            <a:picLocks noChangeAspect="1"/>
          </p:cNvPicPr>
          <p:nvPr/>
        </p:nvPicPr>
        <p:blipFill>
          <a:blip r:embed="rId4" cstate="print"/>
          <a:stretch>
            <a:fillRect/>
          </a:stretch>
        </p:blipFill>
        <p:spPr>
          <a:xfrm>
            <a:off x="3810001" y="4393909"/>
            <a:ext cx="670639" cy="695325"/>
          </a:xfrm>
          <a:prstGeom prst="rect">
            <a:avLst/>
          </a:prstGeom>
        </p:spPr>
      </p:pic>
      <p:sp>
        <p:nvSpPr>
          <p:cNvPr id="4" name="TextBox 3"/>
          <p:cNvSpPr txBox="1"/>
          <p:nvPr/>
        </p:nvSpPr>
        <p:spPr>
          <a:xfrm>
            <a:off x="2743200" y="355308"/>
            <a:ext cx="6629400" cy="70788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4000" b="1" dirty="0"/>
              <a:t>3 Views on the Rapture</a:t>
            </a:r>
          </a:p>
        </p:txBody>
      </p:sp>
      <p:cxnSp>
        <p:nvCxnSpPr>
          <p:cNvPr id="6" name="Straight Connector 5"/>
          <p:cNvCxnSpPr/>
          <p:nvPr/>
        </p:nvCxnSpPr>
        <p:spPr>
          <a:xfrm>
            <a:off x="1905000" y="4329376"/>
            <a:ext cx="8305800" cy="0"/>
          </a:xfrm>
          <a:prstGeom prst="line">
            <a:avLst/>
          </a:prstGeom>
          <a:ln w="5715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505200" y="3948376"/>
            <a:ext cx="0" cy="76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724400" y="4317708"/>
            <a:ext cx="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6019800" y="3936708"/>
            <a:ext cx="0" cy="76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9220200" y="4012908"/>
            <a:ext cx="0" cy="76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581400" y="3784309"/>
            <a:ext cx="2362200" cy="461665"/>
          </a:xfrm>
          <a:prstGeom prst="rect">
            <a:avLst/>
          </a:prstGeom>
        </p:spPr>
        <p:style>
          <a:lnRef idx="0">
            <a:schemeClr val="dk1"/>
          </a:lnRef>
          <a:fillRef idx="3">
            <a:schemeClr val="dk1"/>
          </a:fillRef>
          <a:effectRef idx="3">
            <a:schemeClr val="dk1"/>
          </a:effectRef>
          <a:fontRef idx="minor">
            <a:schemeClr val="lt1"/>
          </a:fontRef>
        </p:style>
        <p:txBody>
          <a:bodyPr wrap="square" rtlCol="0">
            <a:spAutoFit/>
          </a:bodyPr>
          <a:lstStyle/>
          <a:p>
            <a:pPr algn="ctr"/>
            <a:r>
              <a:rPr lang="en-US" sz="2400" b="1" dirty="0"/>
              <a:t>7 yr. Tribulation</a:t>
            </a:r>
          </a:p>
        </p:txBody>
      </p:sp>
      <p:sp>
        <p:nvSpPr>
          <p:cNvPr id="14" name="TextBox 13"/>
          <p:cNvSpPr txBox="1"/>
          <p:nvPr/>
        </p:nvSpPr>
        <p:spPr>
          <a:xfrm rot="3908910">
            <a:off x="4202012" y="4940436"/>
            <a:ext cx="1525574" cy="830997"/>
          </a:xfrm>
          <a:prstGeom prst="rect">
            <a:avLst/>
          </a:prstGeom>
          <a:noFill/>
        </p:spPr>
        <p:txBody>
          <a:bodyPr wrap="square" rtlCol="0">
            <a:spAutoFit/>
          </a:bodyPr>
          <a:lstStyle/>
          <a:p>
            <a:r>
              <a:rPr lang="en-US" sz="2400" dirty="0" err="1"/>
              <a:t>AntiChrist</a:t>
            </a:r>
            <a:r>
              <a:rPr lang="en-US" sz="2400" dirty="0"/>
              <a:t> </a:t>
            </a:r>
          </a:p>
          <a:p>
            <a:r>
              <a:rPr lang="en-US" sz="2400" dirty="0"/>
              <a:t>Revealed</a:t>
            </a:r>
          </a:p>
        </p:txBody>
      </p:sp>
      <p:sp>
        <p:nvSpPr>
          <p:cNvPr id="15" name="TextBox 14"/>
          <p:cNvSpPr txBox="1"/>
          <p:nvPr/>
        </p:nvSpPr>
        <p:spPr>
          <a:xfrm rot="3998755">
            <a:off x="2914015" y="5280822"/>
            <a:ext cx="1903641" cy="461665"/>
          </a:xfrm>
          <a:prstGeom prst="rect">
            <a:avLst/>
          </a:prstGeom>
          <a:noFill/>
        </p:spPr>
        <p:txBody>
          <a:bodyPr wrap="square" rtlCol="0">
            <a:spAutoFit/>
          </a:bodyPr>
          <a:lstStyle/>
          <a:p>
            <a:r>
              <a:rPr lang="en-US" sz="2400" dirty="0"/>
              <a:t>Peace Treaty</a:t>
            </a:r>
          </a:p>
        </p:txBody>
      </p:sp>
      <p:sp>
        <p:nvSpPr>
          <p:cNvPr id="17" name="Isosceles Triangle 16"/>
          <p:cNvSpPr/>
          <p:nvPr/>
        </p:nvSpPr>
        <p:spPr>
          <a:xfrm>
            <a:off x="1905000" y="3860508"/>
            <a:ext cx="1524000" cy="381000"/>
          </a:xfrm>
          <a:prstGeom prst="triangle">
            <a:avLst>
              <a:gd name="adj" fmla="val 100000"/>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8" name="TextBox 17"/>
          <p:cNvSpPr txBox="1"/>
          <p:nvPr/>
        </p:nvSpPr>
        <p:spPr>
          <a:xfrm rot="20769957">
            <a:off x="1595424" y="3316651"/>
            <a:ext cx="1925422" cy="830997"/>
          </a:xfrm>
          <a:prstGeom prst="rect">
            <a:avLst/>
          </a:prstGeom>
          <a:noFill/>
        </p:spPr>
        <p:txBody>
          <a:bodyPr wrap="square" rtlCol="0">
            <a:spAutoFit/>
          </a:bodyPr>
          <a:lstStyle/>
          <a:p>
            <a:pPr algn="ctr"/>
            <a:r>
              <a:rPr lang="en-US" sz="2400" dirty="0"/>
              <a:t>Increasing</a:t>
            </a:r>
          </a:p>
          <a:p>
            <a:pPr algn="ctr"/>
            <a:r>
              <a:rPr lang="en-US" sz="2400" dirty="0"/>
              <a:t>“Birth Pains”</a:t>
            </a:r>
          </a:p>
        </p:txBody>
      </p:sp>
      <p:sp>
        <p:nvSpPr>
          <p:cNvPr id="19" name="Right Arrow 18"/>
          <p:cNvSpPr/>
          <p:nvPr/>
        </p:nvSpPr>
        <p:spPr>
          <a:xfrm rot="16200000">
            <a:off x="2400300" y="2603208"/>
            <a:ext cx="16764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2362200" y="1117309"/>
            <a:ext cx="1981200" cy="830997"/>
          </a:xfrm>
          <a:prstGeom prst="rect">
            <a:avLst/>
          </a:prstGeom>
          <a:noFill/>
        </p:spPr>
        <p:txBody>
          <a:bodyPr wrap="square" rtlCol="0">
            <a:spAutoFit/>
          </a:bodyPr>
          <a:lstStyle/>
          <a:p>
            <a:pPr algn="ctr"/>
            <a:r>
              <a:rPr lang="en-US" sz="2400" b="1" dirty="0"/>
              <a:t>Pre-Trib.</a:t>
            </a:r>
          </a:p>
          <a:p>
            <a:pPr algn="ctr"/>
            <a:r>
              <a:rPr lang="en-US" sz="2400" b="1" dirty="0"/>
              <a:t>Rapture</a:t>
            </a:r>
          </a:p>
        </p:txBody>
      </p:sp>
      <p:sp>
        <p:nvSpPr>
          <p:cNvPr id="22" name="TextBox 21"/>
          <p:cNvSpPr txBox="1"/>
          <p:nvPr/>
        </p:nvSpPr>
        <p:spPr>
          <a:xfrm>
            <a:off x="4800600" y="2869909"/>
            <a:ext cx="1143000" cy="830997"/>
          </a:xfrm>
          <a:prstGeom prst="rect">
            <a:avLst/>
          </a:prstGeom>
          <a:noFill/>
        </p:spPr>
        <p:txBody>
          <a:bodyPr wrap="square" rtlCol="0">
            <a:spAutoFit/>
          </a:bodyPr>
          <a:lstStyle/>
          <a:p>
            <a:pPr algn="r"/>
            <a:r>
              <a:rPr lang="en-US" sz="2400" dirty="0"/>
              <a:t>War &amp;</a:t>
            </a:r>
          </a:p>
          <a:p>
            <a:pPr algn="r"/>
            <a:r>
              <a:rPr lang="en-US" sz="2400" dirty="0"/>
              <a:t>Wrath</a:t>
            </a:r>
          </a:p>
        </p:txBody>
      </p:sp>
      <p:sp>
        <p:nvSpPr>
          <p:cNvPr id="23" name="TextBox 22"/>
          <p:cNvSpPr txBox="1"/>
          <p:nvPr/>
        </p:nvSpPr>
        <p:spPr>
          <a:xfrm>
            <a:off x="1676400" y="4393909"/>
            <a:ext cx="1752600" cy="1200329"/>
          </a:xfrm>
          <a:prstGeom prst="rect">
            <a:avLst/>
          </a:prstGeom>
          <a:noFill/>
        </p:spPr>
        <p:txBody>
          <a:bodyPr wrap="square" rtlCol="0">
            <a:spAutoFit/>
          </a:bodyPr>
          <a:lstStyle/>
          <a:p>
            <a:pPr algn="r"/>
            <a:r>
              <a:rPr lang="en-US" sz="2400" dirty="0"/>
              <a:t>Deception</a:t>
            </a:r>
          </a:p>
          <a:p>
            <a:pPr algn="r"/>
            <a:r>
              <a:rPr lang="en-US" sz="2400" dirty="0"/>
              <a:t>Devastation</a:t>
            </a:r>
          </a:p>
          <a:p>
            <a:pPr algn="r"/>
            <a:r>
              <a:rPr lang="en-US" sz="2400" dirty="0"/>
              <a:t>Declaration</a:t>
            </a:r>
          </a:p>
        </p:txBody>
      </p:sp>
      <p:sp>
        <p:nvSpPr>
          <p:cNvPr id="24" name="TextBox 23"/>
          <p:cNvSpPr txBox="1"/>
          <p:nvPr/>
        </p:nvSpPr>
        <p:spPr>
          <a:xfrm rot="3847548">
            <a:off x="5334852" y="5131268"/>
            <a:ext cx="1815606" cy="461665"/>
          </a:xfrm>
          <a:prstGeom prst="rect">
            <a:avLst/>
          </a:prstGeom>
          <a:noFill/>
        </p:spPr>
        <p:txBody>
          <a:bodyPr wrap="square" rtlCol="0">
            <a:spAutoFit/>
          </a:bodyPr>
          <a:lstStyle/>
          <a:p>
            <a:r>
              <a:rPr lang="en-US" sz="2400" dirty="0"/>
              <a:t>Armageddon</a:t>
            </a:r>
          </a:p>
        </p:txBody>
      </p:sp>
      <p:sp>
        <p:nvSpPr>
          <p:cNvPr id="25" name="TextBox 24"/>
          <p:cNvSpPr txBox="1"/>
          <p:nvPr/>
        </p:nvSpPr>
        <p:spPr>
          <a:xfrm>
            <a:off x="6096000" y="3784308"/>
            <a:ext cx="3048000" cy="457200"/>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lang="en-US" sz="2400" b="1" dirty="0"/>
              <a:t>The Millennium</a:t>
            </a:r>
          </a:p>
        </p:txBody>
      </p:sp>
      <p:sp>
        <p:nvSpPr>
          <p:cNvPr id="27" name="TextBox 26"/>
          <p:cNvSpPr txBox="1"/>
          <p:nvPr/>
        </p:nvSpPr>
        <p:spPr>
          <a:xfrm>
            <a:off x="5105400" y="1124512"/>
            <a:ext cx="1981200" cy="830997"/>
          </a:xfrm>
          <a:prstGeom prst="rect">
            <a:avLst/>
          </a:prstGeom>
          <a:noFill/>
        </p:spPr>
        <p:txBody>
          <a:bodyPr wrap="square" rtlCol="0">
            <a:spAutoFit/>
          </a:bodyPr>
          <a:lstStyle/>
          <a:p>
            <a:pPr algn="ctr"/>
            <a:r>
              <a:rPr lang="en-US" sz="2400" b="1" dirty="0"/>
              <a:t>Post-Trib.</a:t>
            </a:r>
            <a:br>
              <a:rPr lang="en-US" sz="2400" b="1" dirty="0"/>
            </a:br>
            <a:r>
              <a:rPr lang="en-US" sz="2400" b="1" dirty="0"/>
              <a:t>Rapture</a:t>
            </a:r>
          </a:p>
        </p:txBody>
      </p:sp>
      <p:sp>
        <p:nvSpPr>
          <p:cNvPr id="29" name="TextBox 28"/>
          <p:cNvSpPr txBox="1"/>
          <p:nvPr/>
        </p:nvSpPr>
        <p:spPr>
          <a:xfrm>
            <a:off x="8229600" y="2496112"/>
            <a:ext cx="1981200" cy="83099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Final Judgment</a:t>
            </a:r>
          </a:p>
        </p:txBody>
      </p:sp>
      <p:cxnSp>
        <p:nvCxnSpPr>
          <p:cNvPr id="31" name="Straight Arrow Connector 30"/>
          <p:cNvCxnSpPr>
            <a:stCxn id="29" idx="2"/>
          </p:cNvCxnSpPr>
          <p:nvPr/>
        </p:nvCxnSpPr>
        <p:spPr>
          <a:xfrm>
            <a:off x="9220200" y="3327109"/>
            <a:ext cx="0" cy="693003"/>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6324600" y="4393909"/>
            <a:ext cx="2667000" cy="1200329"/>
          </a:xfrm>
          <a:prstGeom prst="rect">
            <a:avLst/>
          </a:prstGeom>
          <a:noFill/>
        </p:spPr>
        <p:txBody>
          <a:bodyPr wrap="square" rtlCol="0">
            <a:spAutoFit/>
          </a:bodyPr>
          <a:lstStyle/>
          <a:p>
            <a:pPr algn="ctr"/>
            <a:r>
              <a:rPr lang="en-US" sz="2400" dirty="0"/>
              <a:t>Satan bound</a:t>
            </a:r>
          </a:p>
          <a:p>
            <a:pPr algn="ctr"/>
            <a:r>
              <a:rPr lang="en-US" sz="2400" dirty="0"/>
              <a:t>Jesus reigns</a:t>
            </a:r>
          </a:p>
          <a:p>
            <a:pPr algn="ctr"/>
            <a:r>
              <a:rPr lang="en-US" sz="2400" dirty="0"/>
              <a:t>Martyrs rule</a:t>
            </a:r>
          </a:p>
        </p:txBody>
      </p:sp>
      <p:sp>
        <p:nvSpPr>
          <p:cNvPr id="33" name="TextBox 32"/>
          <p:cNvSpPr txBox="1"/>
          <p:nvPr/>
        </p:nvSpPr>
        <p:spPr>
          <a:xfrm>
            <a:off x="9448800" y="736308"/>
            <a:ext cx="1219200" cy="1569660"/>
          </a:xfrm>
          <a:prstGeom prst="rect">
            <a:avLst/>
          </a:prstGeom>
          <a:solidFill>
            <a:srgbClr val="FFFF00"/>
          </a:solidFill>
          <a:effectLst>
            <a:glow rad="228600">
              <a:srgbClr val="FFFF00">
                <a:alpha val="40000"/>
              </a:srgbClr>
            </a:glow>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New Heaven &amp; New Earth</a:t>
            </a:r>
          </a:p>
        </p:txBody>
      </p:sp>
      <p:sp>
        <p:nvSpPr>
          <p:cNvPr id="30" name="Right Arrow 29"/>
          <p:cNvSpPr/>
          <p:nvPr/>
        </p:nvSpPr>
        <p:spPr>
          <a:xfrm rot="16200000">
            <a:off x="3848100" y="2603208"/>
            <a:ext cx="16764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3810000" y="1117309"/>
            <a:ext cx="1981200" cy="830997"/>
          </a:xfrm>
          <a:prstGeom prst="rect">
            <a:avLst/>
          </a:prstGeom>
          <a:noFill/>
        </p:spPr>
        <p:txBody>
          <a:bodyPr wrap="square" rtlCol="0">
            <a:spAutoFit/>
          </a:bodyPr>
          <a:lstStyle/>
          <a:p>
            <a:pPr algn="ctr"/>
            <a:r>
              <a:rPr lang="en-US" sz="2400" b="1" dirty="0"/>
              <a:t>Mid-Trib.</a:t>
            </a:r>
          </a:p>
          <a:p>
            <a:pPr algn="ctr"/>
            <a:r>
              <a:rPr lang="en-US" sz="2400" b="1" dirty="0"/>
              <a:t>Rapture</a:t>
            </a:r>
          </a:p>
        </p:txBody>
      </p:sp>
      <p:sp>
        <p:nvSpPr>
          <p:cNvPr id="36" name="Right Arrow 35"/>
          <p:cNvSpPr/>
          <p:nvPr/>
        </p:nvSpPr>
        <p:spPr>
          <a:xfrm rot="16200000">
            <a:off x="5143500" y="2603208"/>
            <a:ext cx="16764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Isosceles Triangle 27"/>
          <p:cNvSpPr/>
          <p:nvPr/>
        </p:nvSpPr>
        <p:spPr>
          <a:xfrm>
            <a:off x="4648200" y="2240340"/>
            <a:ext cx="1295400" cy="1447800"/>
          </a:xfrm>
          <a:prstGeom prst="triangle">
            <a:avLst>
              <a:gd name="adj" fmla="val 100000"/>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26" name="Right Arrow 25"/>
          <p:cNvSpPr/>
          <p:nvPr/>
        </p:nvSpPr>
        <p:spPr>
          <a:xfrm rot="5400000">
            <a:off x="5372100" y="2811840"/>
            <a:ext cx="13716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743200" y="335340"/>
            <a:ext cx="6629400" cy="70788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4000" b="1" dirty="0"/>
              <a:t>The Pre-Tribulation Rapture</a:t>
            </a:r>
          </a:p>
        </p:txBody>
      </p:sp>
      <p:cxnSp>
        <p:nvCxnSpPr>
          <p:cNvPr id="6" name="Straight Connector 5"/>
          <p:cNvCxnSpPr/>
          <p:nvPr/>
        </p:nvCxnSpPr>
        <p:spPr>
          <a:xfrm>
            <a:off x="1905000" y="4309408"/>
            <a:ext cx="8305800" cy="0"/>
          </a:xfrm>
          <a:prstGeom prst="line">
            <a:avLst/>
          </a:prstGeom>
          <a:ln w="5715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505200" y="3928408"/>
            <a:ext cx="0" cy="76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724400" y="4297740"/>
            <a:ext cx="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6019800" y="3916740"/>
            <a:ext cx="0" cy="76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9220200" y="3992940"/>
            <a:ext cx="0" cy="76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581400" y="3764341"/>
            <a:ext cx="2362200" cy="461665"/>
          </a:xfrm>
          <a:prstGeom prst="rect">
            <a:avLst/>
          </a:prstGeom>
        </p:spPr>
        <p:style>
          <a:lnRef idx="0">
            <a:schemeClr val="dk1"/>
          </a:lnRef>
          <a:fillRef idx="3">
            <a:schemeClr val="dk1"/>
          </a:fillRef>
          <a:effectRef idx="3">
            <a:schemeClr val="dk1"/>
          </a:effectRef>
          <a:fontRef idx="minor">
            <a:schemeClr val="lt1"/>
          </a:fontRef>
        </p:style>
        <p:txBody>
          <a:bodyPr wrap="square" rtlCol="0">
            <a:spAutoFit/>
          </a:bodyPr>
          <a:lstStyle/>
          <a:p>
            <a:pPr algn="ctr"/>
            <a:r>
              <a:rPr lang="en-US" sz="2400" b="1" dirty="0"/>
              <a:t>7 yr. Tribulation</a:t>
            </a:r>
          </a:p>
        </p:txBody>
      </p:sp>
      <p:sp>
        <p:nvSpPr>
          <p:cNvPr id="17" name="Isosceles Triangle 16"/>
          <p:cNvSpPr/>
          <p:nvPr/>
        </p:nvSpPr>
        <p:spPr>
          <a:xfrm>
            <a:off x="1905000" y="3840540"/>
            <a:ext cx="1524000" cy="381000"/>
          </a:xfrm>
          <a:prstGeom prst="triangle">
            <a:avLst>
              <a:gd name="adj" fmla="val 100000"/>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8" name="TextBox 17"/>
          <p:cNvSpPr txBox="1"/>
          <p:nvPr/>
        </p:nvSpPr>
        <p:spPr>
          <a:xfrm rot="20769957">
            <a:off x="1595424" y="3296683"/>
            <a:ext cx="1925422" cy="830997"/>
          </a:xfrm>
          <a:prstGeom prst="rect">
            <a:avLst/>
          </a:prstGeom>
          <a:noFill/>
        </p:spPr>
        <p:txBody>
          <a:bodyPr wrap="square" rtlCol="0">
            <a:spAutoFit/>
          </a:bodyPr>
          <a:lstStyle/>
          <a:p>
            <a:pPr algn="ctr"/>
            <a:r>
              <a:rPr lang="en-US" sz="2400" dirty="0"/>
              <a:t>Increasing</a:t>
            </a:r>
          </a:p>
          <a:p>
            <a:pPr algn="ctr"/>
            <a:r>
              <a:rPr lang="en-US" sz="2400" dirty="0"/>
              <a:t>“Birth Pains”</a:t>
            </a:r>
          </a:p>
        </p:txBody>
      </p:sp>
      <p:sp>
        <p:nvSpPr>
          <p:cNvPr id="19" name="Right Arrow 18"/>
          <p:cNvSpPr/>
          <p:nvPr/>
        </p:nvSpPr>
        <p:spPr>
          <a:xfrm rot="16200000">
            <a:off x="2971800" y="3002340"/>
            <a:ext cx="9144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2362200" y="1097340"/>
            <a:ext cx="1981200" cy="156966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400" b="1" dirty="0"/>
              <a:t>Secret Coming of Christ FOR the Church</a:t>
            </a:r>
          </a:p>
        </p:txBody>
      </p:sp>
      <p:sp>
        <p:nvSpPr>
          <p:cNvPr id="22" name="TextBox 21"/>
          <p:cNvSpPr txBox="1"/>
          <p:nvPr/>
        </p:nvSpPr>
        <p:spPr>
          <a:xfrm>
            <a:off x="4800600" y="2849941"/>
            <a:ext cx="1143000" cy="830997"/>
          </a:xfrm>
          <a:prstGeom prst="rect">
            <a:avLst/>
          </a:prstGeom>
          <a:noFill/>
        </p:spPr>
        <p:txBody>
          <a:bodyPr wrap="square" rtlCol="0">
            <a:spAutoFit/>
          </a:bodyPr>
          <a:lstStyle/>
          <a:p>
            <a:pPr algn="r"/>
            <a:r>
              <a:rPr lang="en-US" sz="2400" dirty="0"/>
              <a:t>War &amp;</a:t>
            </a:r>
          </a:p>
          <a:p>
            <a:pPr algn="r"/>
            <a:r>
              <a:rPr lang="en-US" sz="2400" dirty="0"/>
              <a:t>Wrath</a:t>
            </a:r>
          </a:p>
        </p:txBody>
      </p:sp>
      <p:sp>
        <p:nvSpPr>
          <p:cNvPr id="25" name="TextBox 24"/>
          <p:cNvSpPr txBox="1"/>
          <p:nvPr/>
        </p:nvSpPr>
        <p:spPr>
          <a:xfrm>
            <a:off x="6096000" y="3764340"/>
            <a:ext cx="3048000" cy="457200"/>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lang="en-US" sz="2400" b="1" dirty="0"/>
              <a:t>The Millennium</a:t>
            </a:r>
          </a:p>
        </p:txBody>
      </p:sp>
      <p:sp>
        <p:nvSpPr>
          <p:cNvPr id="27" name="TextBox 26"/>
          <p:cNvSpPr txBox="1"/>
          <p:nvPr/>
        </p:nvSpPr>
        <p:spPr>
          <a:xfrm>
            <a:off x="5105400" y="1104544"/>
            <a:ext cx="1981200"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400" b="1" dirty="0"/>
              <a:t>Return of Christ WITH the Church</a:t>
            </a:r>
          </a:p>
        </p:txBody>
      </p:sp>
      <p:sp>
        <p:nvSpPr>
          <p:cNvPr id="29" name="TextBox 28"/>
          <p:cNvSpPr txBox="1"/>
          <p:nvPr/>
        </p:nvSpPr>
        <p:spPr>
          <a:xfrm>
            <a:off x="8229600" y="2476144"/>
            <a:ext cx="1981200" cy="83099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Final Judgment</a:t>
            </a:r>
          </a:p>
        </p:txBody>
      </p:sp>
      <p:cxnSp>
        <p:nvCxnSpPr>
          <p:cNvPr id="31" name="Straight Arrow Connector 30"/>
          <p:cNvCxnSpPr>
            <a:stCxn id="29" idx="2"/>
          </p:cNvCxnSpPr>
          <p:nvPr/>
        </p:nvCxnSpPr>
        <p:spPr>
          <a:xfrm>
            <a:off x="9220200" y="3307141"/>
            <a:ext cx="0" cy="693003"/>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1828800" y="4602540"/>
            <a:ext cx="7239000" cy="1569660"/>
          </a:xfrm>
          <a:prstGeom prst="rect">
            <a:avLst/>
          </a:prstGeom>
          <a:noFill/>
        </p:spPr>
        <p:txBody>
          <a:bodyPr wrap="square" rtlCol="0">
            <a:spAutoFit/>
          </a:bodyPr>
          <a:lstStyle/>
          <a:p>
            <a:r>
              <a:rPr lang="en-US" sz="2400" dirty="0"/>
              <a:t>“I am going to prepare a place for you. And if I go to prepare a place for you, I will come back and take you to be with me that you also may be where I am.” </a:t>
            </a:r>
          </a:p>
          <a:p>
            <a:pPr algn="r"/>
            <a:r>
              <a:rPr lang="en-US" sz="2400" b="1" dirty="0"/>
              <a:t>John 14:2-3</a:t>
            </a:r>
          </a:p>
        </p:txBody>
      </p:sp>
      <p:sp>
        <p:nvSpPr>
          <p:cNvPr id="33" name="TextBox 32"/>
          <p:cNvSpPr txBox="1"/>
          <p:nvPr/>
        </p:nvSpPr>
        <p:spPr>
          <a:xfrm>
            <a:off x="9448800" y="792540"/>
            <a:ext cx="1219200" cy="1569660"/>
          </a:xfrm>
          <a:prstGeom prst="rect">
            <a:avLst/>
          </a:prstGeom>
          <a:solidFill>
            <a:srgbClr val="FFFF00"/>
          </a:solidFill>
          <a:effectLst>
            <a:glow rad="228600">
              <a:srgbClr val="FFFF00">
                <a:alpha val="40000"/>
              </a:srgbClr>
            </a:glow>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New Heaven &amp; New Earth</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Isosceles Triangle 27"/>
          <p:cNvSpPr/>
          <p:nvPr/>
        </p:nvSpPr>
        <p:spPr>
          <a:xfrm>
            <a:off x="4648200" y="2252008"/>
            <a:ext cx="1295400" cy="1447800"/>
          </a:xfrm>
          <a:prstGeom prst="triangle">
            <a:avLst>
              <a:gd name="adj" fmla="val 100000"/>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26" name="Right Arrow 25"/>
          <p:cNvSpPr/>
          <p:nvPr/>
        </p:nvSpPr>
        <p:spPr>
          <a:xfrm rot="5400000">
            <a:off x="5372100" y="2823508"/>
            <a:ext cx="13716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743200" y="347008"/>
            <a:ext cx="6629400" cy="70788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4000" b="1" dirty="0"/>
              <a:t>The Pre-Tribulation Rapture</a:t>
            </a:r>
          </a:p>
        </p:txBody>
      </p:sp>
      <p:cxnSp>
        <p:nvCxnSpPr>
          <p:cNvPr id="6" name="Straight Connector 5"/>
          <p:cNvCxnSpPr/>
          <p:nvPr/>
        </p:nvCxnSpPr>
        <p:spPr>
          <a:xfrm>
            <a:off x="1905000" y="4321076"/>
            <a:ext cx="8305800" cy="0"/>
          </a:xfrm>
          <a:prstGeom prst="line">
            <a:avLst/>
          </a:prstGeom>
          <a:ln w="5715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505200" y="3940076"/>
            <a:ext cx="0" cy="3693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6019800" y="3928408"/>
            <a:ext cx="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9220200" y="4004608"/>
            <a:ext cx="0" cy="76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581400" y="3776009"/>
            <a:ext cx="2362200" cy="461665"/>
          </a:xfrm>
          <a:prstGeom prst="rect">
            <a:avLst/>
          </a:prstGeom>
        </p:spPr>
        <p:style>
          <a:lnRef idx="0">
            <a:schemeClr val="dk1"/>
          </a:lnRef>
          <a:fillRef idx="3">
            <a:schemeClr val="dk1"/>
          </a:fillRef>
          <a:effectRef idx="3">
            <a:schemeClr val="dk1"/>
          </a:effectRef>
          <a:fontRef idx="minor">
            <a:schemeClr val="lt1"/>
          </a:fontRef>
        </p:style>
        <p:txBody>
          <a:bodyPr wrap="square" rtlCol="0">
            <a:spAutoFit/>
          </a:bodyPr>
          <a:lstStyle/>
          <a:p>
            <a:pPr algn="ctr"/>
            <a:r>
              <a:rPr lang="en-US" sz="2400" b="1" dirty="0"/>
              <a:t>7 yr. Tribulation</a:t>
            </a:r>
          </a:p>
        </p:txBody>
      </p:sp>
      <p:sp>
        <p:nvSpPr>
          <p:cNvPr id="17" name="Isosceles Triangle 16"/>
          <p:cNvSpPr/>
          <p:nvPr/>
        </p:nvSpPr>
        <p:spPr>
          <a:xfrm>
            <a:off x="1905000" y="3852208"/>
            <a:ext cx="1524000" cy="381000"/>
          </a:xfrm>
          <a:prstGeom prst="triangle">
            <a:avLst>
              <a:gd name="adj" fmla="val 100000"/>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8" name="TextBox 17"/>
          <p:cNvSpPr txBox="1"/>
          <p:nvPr/>
        </p:nvSpPr>
        <p:spPr>
          <a:xfrm rot="20769957">
            <a:off x="1595424" y="3308351"/>
            <a:ext cx="1925422" cy="830997"/>
          </a:xfrm>
          <a:prstGeom prst="rect">
            <a:avLst/>
          </a:prstGeom>
          <a:noFill/>
        </p:spPr>
        <p:txBody>
          <a:bodyPr wrap="square" rtlCol="0">
            <a:spAutoFit/>
          </a:bodyPr>
          <a:lstStyle/>
          <a:p>
            <a:pPr algn="ctr"/>
            <a:r>
              <a:rPr lang="en-US" sz="2400" dirty="0"/>
              <a:t>Increasing</a:t>
            </a:r>
          </a:p>
          <a:p>
            <a:pPr algn="ctr"/>
            <a:r>
              <a:rPr lang="en-US" sz="2400" dirty="0"/>
              <a:t>“Birth Pains”</a:t>
            </a:r>
          </a:p>
        </p:txBody>
      </p:sp>
      <p:sp>
        <p:nvSpPr>
          <p:cNvPr id="19" name="Right Arrow 18"/>
          <p:cNvSpPr/>
          <p:nvPr/>
        </p:nvSpPr>
        <p:spPr>
          <a:xfrm rot="16200000">
            <a:off x="2971800" y="3014008"/>
            <a:ext cx="9144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2362200" y="1109008"/>
            <a:ext cx="1981200" cy="156966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400" b="1" dirty="0"/>
              <a:t>Secret Coming of Christ FOR the Church</a:t>
            </a:r>
          </a:p>
        </p:txBody>
      </p:sp>
      <p:sp>
        <p:nvSpPr>
          <p:cNvPr id="22" name="TextBox 21"/>
          <p:cNvSpPr txBox="1"/>
          <p:nvPr/>
        </p:nvSpPr>
        <p:spPr>
          <a:xfrm>
            <a:off x="4800600" y="2861609"/>
            <a:ext cx="1143000" cy="830997"/>
          </a:xfrm>
          <a:prstGeom prst="rect">
            <a:avLst/>
          </a:prstGeom>
          <a:noFill/>
        </p:spPr>
        <p:txBody>
          <a:bodyPr wrap="square" rtlCol="0">
            <a:spAutoFit/>
          </a:bodyPr>
          <a:lstStyle/>
          <a:p>
            <a:pPr algn="r"/>
            <a:r>
              <a:rPr lang="en-US" sz="2400" dirty="0"/>
              <a:t>War &amp;</a:t>
            </a:r>
          </a:p>
          <a:p>
            <a:pPr algn="r"/>
            <a:r>
              <a:rPr lang="en-US" sz="2400" dirty="0"/>
              <a:t>Wrath</a:t>
            </a:r>
          </a:p>
        </p:txBody>
      </p:sp>
      <p:sp>
        <p:nvSpPr>
          <p:cNvPr id="25" name="TextBox 24"/>
          <p:cNvSpPr txBox="1"/>
          <p:nvPr/>
        </p:nvSpPr>
        <p:spPr>
          <a:xfrm>
            <a:off x="6096000" y="3776008"/>
            <a:ext cx="3048000" cy="457200"/>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lang="en-US" sz="2400" b="1" dirty="0"/>
              <a:t>The Millennium</a:t>
            </a:r>
          </a:p>
        </p:txBody>
      </p:sp>
      <p:sp>
        <p:nvSpPr>
          <p:cNvPr id="27" name="TextBox 26"/>
          <p:cNvSpPr txBox="1"/>
          <p:nvPr/>
        </p:nvSpPr>
        <p:spPr>
          <a:xfrm>
            <a:off x="5105400" y="1116212"/>
            <a:ext cx="1981200"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400" b="1" dirty="0"/>
              <a:t>Return of Christ WITH the Church</a:t>
            </a:r>
          </a:p>
        </p:txBody>
      </p:sp>
      <p:sp>
        <p:nvSpPr>
          <p:cNvPr id="29" name="TextBox 28"/>
          <p:cNvSpPr txBox="1"/>
          <p:nvPr/>
        </p:nvSpPr>
        <p:spPr>
          <a:xfrm>
            <a:off x="8229600" y="2487812"/>
            <a:ext cx="1981200" cy="83099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Final Judgment</a:t>
            </a:r>
          </a:p>
        </p:txBody>
      </p:sp>
      <p:cxnSp>
        <p:nvCxnSpPr>
          <p:cNvPr id="31" name="Straight Arrow Connector 30"/>
          <p:cNvCxnSpPr>
            <a:stCxn id="29" idx="2"/>
          </p:cNvCxnSpPr>
          <p:nvPr/>
        </p:nvCxnSpPr>
        <p:spPr>
          <a:xfrm>
            <a:off x="9220200" y="3318809"/>
            <a:ext cx="0" cy="693003"/>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457203" y="4309408"/>
            <a:ext cx="11353792" cy="2246769"/>
          </a:xfrm>
          <a:prstGeom prst="rect">
            <a:avLst/>
          </a:prstGeom>
          <a:noFill/>
        </p:spPr>
        <p:txBody>
          <a:bodyPr wrap="square" rtlCol="0">
            <a:spAutoFit/>
          </a:bodyPr>
          <a:lstStyle/>
          <a:p>
            <a:r>
              <a:rPr lang="en-US" sz="2800" dirty="0"/>
              <a:t>“For the Lord himself will come down from heaven, with a loud command, with the voice of the archangel and with the trumpet call of God, and the dead in Christ will rise first. After that, we who are still alive and are left will be </a:t>
            </a:r>
            <a:r>
              <a:rPr lang="en-US" sz="2800" b="1" u="sng" dirty="0"/>
              <a:t>caught up together </a:t>
            </a:r>
            <a:r>
              <a:rPr lang="en-US" sz="2800" dirty="0"/>
              <a:t>with them in the clouds to meet the Lord in the air. And so we will be with the Lord forever.” 	</a:t>
            </a:r>
            <a:r>
              <a:rPr lang="en-US" sz="2800" b="1" dirty="0"/>
              <a:t>Thessalonians 4:15-17</a:t>
            </a:r>
          </a:p>
        </p:txBody>
      </p:sp>
      <p:sp>
        <p:nvSpPr>
          <p:cNvPr id="33" name="TextBox 32"/>
          <p:cNvSpPr txBox="1"/>
          <p:nvPr/>
        </p:nvSpPr>
        <p:spPr>
          <a:xfrm>
            <a:off x="9448800" y="728008"/>
            <a:ext cx="1219200" cy="1569660"/>
          </a:xfrm>
          <a:prstGeom prst="rect">
            <a:avLst/>
          </a:prstGeom>
          <a:solidFill>
            <a:srgbClr val="FFFF00"/>
          </a:solidFill>
          <a:effectLst>
            <a:glow rad="228600">
              <a:srgbClr val="FFFF00">
                <a:alpha val="40000"/>
              </a:srgbClr>
            </a:glow>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New Heaven &amp; New Earth</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ight Arrow 25"/>
          <p:cNvSpPr/>
          <p:nvPr/>
        </p:nvSpPr>
        <p:spPr>
          <a:xfrm rot="5400000">
            <a:off x="7772398" y="2438402"/>
            <a:ext cx="914400" cy="304799"/>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 name="TextBox 3"/>
          <p:cNvSpPr txBox="1"/>
          <p:nvPr/>
        </p:nvSpPr>
        <p:spPr>
          <a:xfrm>
            <a:off x="2743200" y="381000"/>
            <a:ext cx="6629400" cy="70788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4000" b="1" dirty="0"/>
              <a:t>The Post-Tribulation Rapture</a:t>
            </a:r>
          </a:p>
        </p:txBody>
      </p:sp>
      <p:cxnSp>
        <p:nvCxnSpPr>
          <p:cNvPr id="6" name="Straight Connector 5"/>
          <p:cNvCxnSpPr/>
          <p:nvPr/>
        </p:nvCxnSpPr>
        <p:spPr>
          <a:xfrm>
            <a:off x="1905000" y="4027944"/>
            <a:ext cx="8305800" cy="0"/>
          </a:xfrm>
          <a:prstGeom prst="line">
            <a:avLst/>
          </a:prstGeom>
          <a:ln w="5715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905000" y="3482877"/>
            <a:ext cx="1676400" cy="461665"/>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r>
              <a:rPr lang="en-US" sz="2400" b="1" dirty="0"/>
              <a:t>Israel</a:t>
            </a:r>
          </a:p>
        </p:txBody>
      </p:sp>
      <p:sp>
        <p:nvSpPr>
          <p:cNvPr id="25" name="TextBox 24"/>
          <p:cNvSpPr txBox="1"/>
          <p:nvPr/>
        </p:nvSpPr>
        <p:spPr>
          <a:xfrm>
            <a:off x="4191000" y="2720877"/>
            <a:ext cx="2133600" cy="1200329"/>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pPr algn="ctr"/>
            <a:r>
              <a:rPr lang="en-US" sz="2400" b="1" dirty="0"/>
              <a:t>The Church: The New People of God</a:t>
            </a:r>
          </a:p>
        </p:txBody>
      </p:sp>
      <p:sp>
        <p:nvSpPr>
          <p:cNvPr id="27" name="TextBox 26"/>
          <p:cNvSpPr txBox="1"/>
          <p:nvPr/>
        </p:nvSpPr>
        <p:spPr>
          <a:xfrm>
            <a:off x="7239000" y="1302604"/>
            <a:ext cx="1981200" cy="830997"/>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n-US" sz="2400" b="1" dirty="0"/>
              <a:t>Return of Christ</a:t>
            </a:r>
          </a:p>
        </p:txBody>
      </p:sp>
      <p:sp>
        <p:nvSpPr>
          <p:cNvPr id="32" name="TextBox 31"/>
          <p:cNvSpPr txBox="1"/>
          <p:nvPr/>
        </p:nvSpPr>
        <p:spPr>
          <a:xfrm>
            <a:off x="304800" y="4092476"/>
            <a:ext cx="6019800" cy="2677656"/>
          </a:xfrm>
          <a:prstGeom prst="rect">
            <a:avLst/>
          </a:prstGeom>
          <a:noFill/>
        </p:spPr>
        <p:txBody>
          <a:bodyPr wrap="square" rtlCol="0">
            <a:spAutoFit/>
          </a:bodyPr>
          <a:lstStyle/>
          <a:p>
            <a:r>
              <a:rPr lang="en-US" sz="2800" dirty="0"/>
              <a:t>“I have not come to abolish the law and the prophets but to fulfill them…” </a:t>
            </a:r>
            <a:r>
              <a:rPr lang="en-US" sz="2800" b="1" dirty="0"/>
              <a:t>Matthew 5:17</a:t>
            </a:r>
          </a:p>
          <a:p>
            <a:r>
              <a:rPr lang="en-US" sz="2800" dirty="0"/>
              <a:t>“Everything had to be fulfilled that was written about me in the Law of Moses and the prophets.”</a:t>
            </a:r>
            <a:r>
              <a:rPr lang="en-US" sz="2800" b="1" dirty="0"/>
              <a:t> Luke 24:44</a:t>
            </a:r>
          </a:p>
        </p:txBody>
      </p:sp>
      <p:pic>
        <p:nvPicPr>
          <p:cNvPr id="21" name="Picture 20" descr="christianity_cross.png"/>
          <p:cNvPicPr>
            <a:picLocks noChangeAspect="1"/>
          </p:cNvPicPr>
          <p:nvPr/>
        </p:nvPicPr>
        <p:blipFill>
          <a:blip r:embed="rId3" cstate="print"/>
          <a:stretch>
            <a:fillRect/>
          </a:stretch>
        </p:blipFill>
        <p:spPr>
          <a:xfrm>
            <a:off x="2532888" y="1257300"/>
            <a:ext cx="2648712" cy="3009900"/>
          </a:xfrm>
          <a:prstGeom prst="rect">
            <a:avLst/>
          </a:prstGeom>
        </p:spPr>
      </p:pic>
      <p:sp>
        <p:nvSpPr>
          <p:cNvPr id="24" name="TextBox 23"/>
          <p:cNvSpPr txBox="1"/>
          <p:nvPr/>
        </p:nvSpPr>
        <p:spPr>
          <a:xfrm>
            <a:off x="6400800" y="3559076"/>
            <a:ext cx="1905000" cy="400110"/>
          </a:xfrm>
          <a:prstGeom prst="rect">
            <a:avLst/>
          </a:prstGeom>
        </p:spPr>
        <p:style>
          <a:lnRef idx="0">
            <a:schemeClr val="dk1"/>
          </a:lnRef>
          <a:fillRef idx="3">
            <a:schemeClr val="dk1"/>
          </a:fillRef>
          <a:effectRef idx="3">
            <a:schemeClr val="dk1"/>
          </a:effectRef>
          <a:fontRef idx="minor">
            <a:schemeClr val="lt1"/>
          </a:fontRef>
        </p:style>
        <p:txBody>
          <a:bodyPr wrap="square" rtlCol="0">
            <a:spAutoFit/>
          </a:bodyPr>
          <a:lstStyle/>
          <a:p>
            <a:pPr algn="ctr"/>
            <a:r>
              <a:rPr lang="en-US" sz="2000" b="1" dirty="0"/>
              <a:t>7 yr. Tribulation</a:t>
            </a:r>
          </a:p>
        </p:txBody>
      </p:sp>
      <p:sp>
        <p:nvSpPr>
          <p:cNvPr id="30" name="TextBox 29"/>
          <p:cNvSpPr txBox="1"/>
          <p:nvPr/>
        </p:nvSpPr>
        <p:spPr>
          <a:xfrm>
            <a:off x="8382000" y="3109080"/>
            <a:ext cx="1981200" cy="830997"/>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lang="en-US" sz="2400" b="1" dirty="0"/>
              <a:t>The Millennium</a:t>
            </a:r>
          </a:p>
        </p:txBody>
      </p:sp>
      <p:sp>
        <p:nvSpPr>
          <p:cNvPr id="34" name="TextBox 33"/>
          <p:cNvSpPr txBox="1"/>
          <p:nvPr/>
        </p:nvSpPr>
        <p:spPr>
          <a:xfrm>
            <a:off x="8382000" y="4175880"/>
            <a:ext cx="2133600" cy="120032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2400" dirty="0"/>
              <a:t>Promises to Israel and the Church Fulfilled </a:t>
            </a:r>
            <a:endParaRPr lang="en-US" sz="2400" b="1" dirty="0"/>
          </a:p>
        </p:txBody>
      </p:sp>
      <p:sp>
        <p:nvSpPr>
          <p:cNvPr id="35" name="TextBox 34"/>
          <p:cNvSpPr txBox="1"/>
          <p:nvPr/>
        </p:nvSpPr>
        <p:spPr>
          <a:xfrm>
            <a:off x="6400800" y="4175879"/>
            <a:ext cx="1905000" cy="193899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2400" dirty="0"/>
              <a:t>The Church Revived &amp; Refined, The World Condemned</a:t>
            </a:r>
            <a:endParaRPr lang="en-US" sz="2400" b="1" dirty="0"/>
          </a:p>
        </p:txBody>
      </p:sp>
      <p:sp>
        <p:nvSpPr>
          <p:cNvPr id="17" name="TextBox 16"/>
          <p:cNvSpPr txBox="1"/>
          <p:nvPr/>
        </p:nvSpPr>
        <p:spPr>
          <a:xfrm>
            <a:off x="1524000" y="1143000"/>
            <a:ext cx="3124200" cy="400110"/>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sz="2000" i="1" dirty="0"/>
              <a:t>Historic Pre-Millennialism</a:t>
            </a:r>
            <a:endParaRPr lang="en-US" sz="2000" b="1" i="1" dirty="0"/>
          </a:p>
        </p:txBody>
      </p:sp>
      <p:sp>
        <p:nvSpPr>
          <p:cNvPr id="18" name="Isosceles Triangle 17"/>
          <p:cNvSpPr/>
          <p:nvPr/>
        </p:nvSpPr>
        <p:spPr>
          <a:xfrm>
            <a:off x="1905000" y="2720876"/>
            <a:ext cx="1676400" cy="685800"/>
          </a:xfrm>
          <a:prstGeom prst="triangle">
            <a:avLst>
              <a:gd name="adj" fmla="val 100000"/>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Rapture / 2</a:t>
            </a:r>
            <a:r>
              <a:rPr lang="en-US" baseline="30000" dirty="0"/>
              <a:t>nd</a:t>
            </a:r>
            <a:r>
              <a:rPr lang="en-US" dirty="0"/>
              <a:t> Coming</a:t>
            </a:r>
            <a:endParaRPr lang="en-US" b="1" dirty="0"/>
          </a:p>
        </p:txBody>
      </p:sp>
      <p:sp>
        <p:nvSpPr>
          <p:cNvPr id="3" name="Content Placeholder 2"/>
          <p:cNvSpPr>
            <a:spLocks noGrp="1"/>
          </p:cNvSpPr>
          <p:nvPr>
            <p:ph idx="1"/>
          </p:nvPr>
        </p:nvSpPr>
        <p:spPr>
          <a:xfrm>
            <a:off x="1600200" y="1524000"/>
            <a:ext cx="2819400" cy="4572000"/>
          </a:xfrm>
        </p:spPr>
        <p:style>
          <a:lnRef idx="2">
            <a:schemeClr val="dk1"/>
          </a:lnRef>
          <a:fillRef idx="1">
            <a:schemeClr val="lt1"/>
          </a:fillRef>
          <a:effectRef idx="0">
            <a:schemeClr val="dk1"/>
          </a:effectRef>
          <a:fontRef idx="minor">
            <a:schemeClr val="dk1"/>
          </a:fontRef>
        </p:style>
        <p:txBody>
          <a:bodyPr>
            <a:normAutofit/>
          </a:bodyPr>
          <a:lstStyle/>
          <a:p>
            <a:pPr marL="0" indent="0" algn="ctr">
              <a:buNone/>
            </a:pPr>
            <a:r>
              <a:rPr lang="en-US" b="1" u="sng" dirty="0"/>
              <a:t>Matthew 24</a:t>
            </a:r>
          </a:p>
          <a:p>
            <a:pPr marL="0" indent="0">
              <a:buNone/>
            </a:pPr>
            <a:r>
              <a:rPr lang="en-US" sz="2500" dirty="0"/>
              <a:t>“They will see </a:t>
            </a:r>
            <a:r>
              <a:rPr lang="en-US" sz="2500" b="1" dirty="0">
                <a:solidFill>
                  <a:srgbClr val="FF0000"/>
                </a:solidFill>
              </a:rPr>
              <a:t>the Son of Man </a:t>
            </a:r>
            <a:r>
              <a:rPr lang="en-US" sz="2500" dirty="0"/>
              <a:t>coming </a:t>
            </a:r>
            <a:r>
              <a:rPr lang="en-US" sz="2500" b="1" dirty="0">
                <a:solidFill>
                  <a:schemeClr val="tx2"/>
                </a:solidFill>
              </a:rPr>
              <a:t>on the clouds </a:t>
            </a:r>
            <a:r>
              <a:rPr lang="en-US" sz="2500" dirty="0"/>
              <a:t>of the sky with </a:t>
            </a:r>
            <a:r>
              <a:rPr lang="en-US" sz="2500" b="1" dirty="0">
                <a:solidFill>
                  <a:schemeClr val="accent2"/>
                </a:solidFill>
              </a:rPr>
              <a:t>power and great glory</a:t>
            </a:r>
            <a:r>
              <a:rPr lang="en-US" sz="2500" dirty="0"/>
              <a:t>. And he will send </a:t>
            </a:r>
            <a:r>
              <a:rPr lang="en-US" sz="2500" b="1" dirty="0">
                <a:solidFill>
                  <a:srgbClr val="00B050"/>
                </a:solidFill>
              </a:rPr>
              <a:t>his angels </a:t>
            </a:r>
            <a:r>
              <a:rPr lang="en-US" sz="2500" dirty="0"/>
              <a:t>with </a:t>
            </a:r>
            <a:r>
              <a:rPr lang="en-US" sz="2500" b="1" dirty="0">
                <a:solidFill>
                  <a:srgbClr val="F6750A"/>
                </a:solidFill>
              </a:rPr>
              <a:t>a loud trumpet call </a:t>
            </a:r>
            <a:r>
              <a:rPr lang="en-US" sz="2500" dirty="0"/>
              <a:t>and they will gather his elect.”</a:t>
            </a:r>
          </a:p>
        </p:txBody>
      </p:sp>
      <p:cxnSp>
        <p:nvCxnSpPr>
          <p:cNvPr id="7" name="Straight Connector 6"/>
          <p:cNvCxnSpPr/>
          <p:nvPr/>
        </p:nvCxnSpPr>
        <p:spPr>
          <a:xfrm>
            <a:off x="1981200" y="1295400"/>
            <a:ext cx="822960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5" name="Content Placeholder 2"/>
          <p:cNvSpPr txBox="1">
            <a:spLocks/>
          </p:cNvSpPr>
          <p:nvPr/>
        </p:nvSpPr>
        <p:spPr>
          <a:xfrm>
            <a:off x="4648200" y="1524000"/>
            <a:ext cx="2819400" cy="4572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fontScale="70000" lnSpcReduction="20000"/>
          </a:bodyPr>
          <a:lstStyle/>
          <a:p>
            <a:pPr algn="ctr">
              <a:spcBef>
                <a:spcPct val="20000"/>
              </a:spcBef>
              <a:defRPr/>
            </a:pPr>
            <a:r>
              <a:rPr lang="en-US" sz="4600" b="1" u="sng" dirty="0"/>
              <a:t>1 Thess. 4</a:t>
            </a:r>
          </a:p>
          <a:p>
            <a:pPr>
              <a:spcBef>
                <a:spcPct val="20000"/>
              </a:spcBef>
              <a:defRPr/>
            </a:pPr>
            <a:r>
              <a:rPr lang="en-US" sz="3600" dirty="0"/>
              <a:t>“</a:t>
            </a:r>
            <a:r>
              <a:rPr lang="en-US" sz="3600" b="1" dirty="0">
                <a:solidFill>
                  <a:srgbClr val="FF0000"/>
                </a:solidFill>
              </a:rPr>
              <a:t>The Lord himself </a:t>
            </a:r>
            <a:r>
              <a:rPr lang="en-US" sz="3600" dirty="0"/>
              <a:t>will come down from heaven, with </a:t>
            </a:r>
            <a:r>
              <a:rPr lang="en-US" sz="3600" b="1" dirty="0">
                <a:solidFill>
                  <a:schemeClr val="accent2"/>
                </a:solidFill>
              </a:rPr>
              <a:t>a loud command</a:t>
            </a:r>
            <a:r>
              <a:rPr lang="en-US" sz="3600" dirty="0"/>
              <a:t>, with the voice of </a:t>
            </a:r>
            <a:r>
              <a:rPr lang="en-US" sz="3600" b="1" dirty="0">
                <a:solidFill>
                  <a:srgbClr val="00B050"/>
                </a:solidFill>
              </a:rPr>
              <a:t>the archangel</a:t>
            </a:r>
            <a:r>
              <a:rPr lang="en-US" sz="3600" dirty="0"/>
              <a:t>, and with </a:t>
            </a:r>
            <a:r>
              <a:rPr lang="en-US" sz="3600" b="1" dirty="0">
                <a:solidFill>
                  <a:srgbClr val="F6750A"/>
                </a:solidFill>
              </a:rPr>
              <a:t>the trumpet call of God</a:t>
            </a:r>
            <a:r>
              <a:rPr lang="en-US" sz="3600" dirty="0"/>
              <a:t>… and we will be caught up together with them </a:t>
            </a:r>
            <a:r>
              <a:rPr lang="en-US" sz="3600" b="1" dirty="0">
                <a:solidFill>
                  <a:schemeClr val="tx2"/>
                </a:solidFill>
              </a:rPr>
              <a:t>in the clouds </a:t>
            </a:r>
            <a:r>
              <a:rPr lang="en-US" sz="3600" dirty="0"/>
              <a:t>to meet the Lord in the air.”</a:t>
            </a:r>
          </a:p>
        </p:txBody>
      </p:sp>
      <p:sp>
        <p:nvSpPr>
          <p:cNvPr id="6" name="Content Placeholder 2"/>
          <p:cNvSpPr txBox="1">
            <a:spLocks/>
          </p:cNvSpPr>
          <p:nvPr/>
        </p:nvSpPr>
        <p:spPr>
          <a:xfrm>
            <a:off x="7696200" y="1524000"/>
            <a:ext cx="2819400" cy="45720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fontScale="70000" lnSpcReduction="20000"/>
          </a:bodyPr>
          <a:lstStyle/>
          <a:p>
            <a:pPr algn="ctr">
              <a:spcBef>
                <a:spcPct val="20000"/>
              </a:spcBef>
              <a:defRPr/>
            </a:pPr>
            <a:r>
              <a:rPr lang="en-US" sz="4600" b="1" u="sng" dirty="0"/>
              <a:t>Revelation 19</a:t>
            </a:r>
          </a:p>
          <a:p>
            <a:pPr>
              <a:spcBef>
                <a:spcPct val="20000"/>
              </a:spcBef>
              <a:defRPr/>
            </a:pPr>
            <a:r>
              <a:rPr lang="en-US" sz="3600" dirty="0"/>
              <a:t>“I saw… a white horse, whose rider is called </a:t>
            </a:r>
            <a:r>
              <a:rPr lang="en-US" sz="3600" b="1" dirty="0">
                <a:solidFill>
                  <a:srgbClr val="FF0000"/>
                </a:solidFill>
              </a:rPr>
              <a:t>Faithful and True</a:t>
            </a:r>
            <a:r>
              <a:rPr lang="en-US" sz="3600" dirty="0"/>
              <a:t>. With justice he judges and makes war… </a:t>
            </a:r>
            <a:r>
              <a:rPr lang="en-US" sz="3600" b="1" dirty="0">
                <a:solidFill>
                  <a:srgbClr val="00B050"/>
                </a:solidFill>
              </a:rPr>
              <a:t>The armies of heaven </a:t>
            </a:r>
            <a:r>
              <a:rPr lang="en-US" sz="3600" dirty="0"/>
              <a:t>were following him… He treads the </a:t>
            </a:r>
            <a:r>
              <a:rPr lang="en-US" sz="3600" dirty="0" err="1"/>
              <a:t>winepres</a:t>
            </a:r>
            <a:r>
              <a:rPr lang="en-US" sz="3600" dirty="0"/>
              <a:t>s of the fury of the wrath of God Almighty.”</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71B8C-8899-7C4B-96E3-F2B79F529961}"/>
              </a:ext>
            </a:extLst>
          </p:cNvPr>
          <p:cNvSpPr>
            <a:spLocks noGrp="1"/>
          </p:cNvSpPr>
          <p:nvPr>
            <p:ph type="title"/>
          </p:nvPr>
        </p:nvSpPr>
        <p:spPr/>
        <p:txBody>
          <a:bodyPr>
            <a:normAutofit fontScale="90000"/>
          </a:bodyPr>
          <a:lstStyle/>
          <a:p>
            <a:r>
              <a:rPr lang="en-US" sz="7200" b="1" dirty="0"/>
              <a:t>Different Views</a:t>
            </a:r>
          </a:p>
        </p:txBody>
      </p:sp>
      <p:sp>
        <p:nvSpPr>
          <p:cNvPr id="3" name="Content Placeholder 2">
            <a:extLst>
              <a:ext uri="{FF2B5EF4-FFF2-40B4-BE49-F238E27FC236}">
                <a16:creationId xmlns:a16="http://schemas.microsoft.com/office/drawing/2014/main" id="{073F510A-09DA-5544-98E3-2A86BFA94583}"/>
              </a:ext>
            </a:extLst>
          </p:cNvPr>
          <p:cNvSpPr>
            <a:spLocks noGrp="1"/>
          </p:cNvSpPr>
          <p:nvPr>
            <p:ph idx="1"/>
          </p:nvPr>
        </p:nvSpPr>
        <p:spPr>
          <a:xfrm>
            <a:off x="914400" y="1600201"/>
            <a:ext cx="10668000" cy="4525963"/>
          </a:xfrm>
        </p:spPr>
        <p:txBody>
          <a:bodyPr>
            <a:normAutofit/>
          </a:bodyPr>
          <a:lstStyle/>
          <a:p>
            <a:r>
              <a:rPr lang="en-US" sz="4800" dirty="0"/>
              <a:t>Premillennialism, Postmillennialism, Amillennialism</a:t>
            </a:r>
          </a:p>
          <a:p>
            <a:r>
              <a:rPr lang="en-US" sz="4800" dirty="0"/>
              <a:t>Pre-</a:t>
            </a:r>
            <a:r>
              <a:rPr lang="en-US" sz="4800" dirty="0" err="1"/>
              <a:t>trib</a:t>
            </a:r>
            <a:r>
              <a:rPr lang="en-US" sz="4800" dirty="0"/>
              <a:t>, Post-</a:t>
            </a:r>
            <a:r>
              <a:rPr lang="en-US" sz="4800" dirty="0" err="1"/>
              <a:t>trib</a:t>
            </a:r>
            <a:r>
              <a:rPr lang="en-US" sz="4800" dirty="0"/>
              <a:t>, Mid-</a:t>
            </a:r>
            <a:r>
              <a:rPr lang="en-US" sz="4800" dirty="0" err="1"/>
              <a:t>trib</a:t>
            </a:r>
            <a:r>
              <a:rPr lang="en-US" sz="4800" dirty="0"/>
              <a:t> rapture</a:t>
            </a:r>
          </a:p>
        </p:txBody>
      </p:sp>
      <p:cxnSp>
        <p:nvCxnSpPr>
          <p:cNvPr id="5" name="Straight Connector 4">
            <a:extLst>
              <a:ext uri="{FF2B5EF4-FFF2-40B4-BE49-F238E27FC236}">
                <a16:creationId xmlns:a16="http://schemas.microsoft.com/office/drawing/2014/main" id="{682D929B-B2DF-054D-B9A1-5C096E058025}"/>
              </a:ext>
            </a:extLst>
          </p:cNvPr>
          <p:cNvCxnSpPr/>
          <p:nvPr/>
        </p:nvCxnSpPr>
        <p:spPr>
          <a:xfrm>
            <a:off x="609600" y="1371600"/>
            <a:ext cx="10972800"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9526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71B8C-8899-7C4B-96E3-F2B79F529961}"/>
              </a:ext>
            </a:extLst>
          </p:cNvPr>
          <p:cNvSpPr>
            <a:spLocks noGrp="1"/>
          </p:cNvSpPr>
          <p:nvPr>
            <p:ph type="title"/>
          </p:nvPr>
        </p:nvSpPr>
        <p:spPr/>
        <p:txBody>
          <a:bodyPr>
            <a:normAutofit fontScale="90000"/>
          </a:bodyPr>
          <a:lstStyle/>
          <a:p>
            <a:r>
              <a:rPr lang="en-US" sz="7200" b="1" dirty="0"/>
              <a:t>Article 9</a:t>
            </a:r>
          </a:p>
        </p:txBody>
      </p:sp>
      <p:sp>
        <p:nvSpPr>
          <p:cNvPr id="3" name="Content Placeholder 2">
            <a:extLst>
              <a:ext uri="{FF2B5EF4-FFF2-40B4-BE49-F238E27FC236}">
                <a16:creationId xmlns:a16="http://schemas.microsoft.com/office/drawing/2014/main" id="{073F510A-09DA-5544-98E3-2A86BFA94583}"/>
              </a:ext>
            </a:extLst>
          </p:cNvPr>
          <p:cNvSpPr>
            <a:spLocks noGrp="1"/>
          </p:cNvSpPr>
          <p:nvPr>
            <p:ph idx="1"/>
          </p:nvPr>
        </p:nvSpPr>
        <p:spPr/>
        <p:txBody>
          <a:bodyPr>
            <a:normAutofit lnSpcReduction="10000"/>
          </a:bodyPr>
          <a:lstStyle/>
          <a:p>
            <a:pPr marL="0" indent="0">
              <a:buNone/>
            </a:pPr>
            <a:r>
              <a:rPr lang="en-US" sz="4400" dirty="0"/>
              <a:t>We believe in the personal, bodily and </a:t>
            </a:r>
            <a:r>
              <a:rPr lang="en-US" sz="4400" b="1" strike="sngStrike" dirty="0"/>
              <a:t>premillennial</a:t>
            </a:r>
            <a:r>
              <a:rPr lang="en-US" sz="4400" b="1" dirty="0">
                <a:solidFill>
                  <a:srgbClr val="FF0000"/>
                </a:solidFill>
              </a:rPr>
              <a:t> [glorious]</a:t>
            </a:r>
            <a:r>
              <a:rPr lang="en-US" sz="4400" dirty="0"/>
              <a:t> return of our Lord Jesus Christ. The coming of Christ, at a time known only to God, demands constant expectancy and, as our blessed hope, motivates the believer to godly living, sacrificial service and energetic mission.</a:t>
            </a:r>
            <a:endParaRPr lang="en-US" sz="6600" dirty="0"/>
          </a:p>
        </p:txBody>
      </p:sp>
      <p:cxnSp>
        <p:nvCxnSpPr>
          <p:cNvPr id="5" name="Straight Connector 4">
            <a:extLst>
              <a:ext uri="{FF2B5EF4-FFF2-40B4-BE49-F238E27FC236}">
                <a16:creationId xmlns:a16="http://schemas.microsoft.com/office/drawing/2014/main" id="{682D929B-B2DF-054D-B9A1-5C096E058025}"/>
              </a:ext>
            </a:extLst>
          </p:cNvPr>
          <p:cNvCxnSpPr/>
          <p:nvPr/>
        </p:nvCxnSpPr>
        <p:spPr>
          <a:xfrm>
            <a:off x="609600" y="1371600"/>
            <a:ext cx="10972800"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8613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3" descr="6th-Seal-Sun-black-Red-Moon.jpg"/>
          <p:cNvPicPr>
            <a:picLocks noChangeAspect="1"/>
          </p:cNvPicPr>
          <p:nvPr/>
        </p:nvPicPr>
        <p:blipFill>
          <a:blip r:embed="rId3" cstate="print"/>
          <a:stretch>
            <a:fillRect/>
          </a:stretch>
        </p:blipFill>
        <p:spPr>
          <a:xfrm>
            <a:off x="1524000" y="1"/>
            <a:ext cx="9144000" cy="6849979"/>
          </a:xfrm>
          <a:prstGeom prst="rect">
            <a:avLst/>
          </a:prstGeom>
        </p:spPr>
      </p:pic>
      <p:sp>
        <p:nvSpPr>
          <p:cNvPr id="2" name="Title 1"/>
          <p:cNvSpPr>
            <a:spLocks noGrp="1"/>
          </p:cNvSpPr>
          <p:nvPr>
            <p:ph type="ctrTitle"/>
          </p:nvPr>
        </p:nvSpPr>
        <p:spPr>
          <a:xfrm>
            <a:off x="1524000" y="0"/>
            <a:ext cx="8305800" cy="6096000"/>
          </a:xfrm>
        </p:spPr>
        <p:txBody>
          <a:bodyPr>
            <a:normAutofit/>
          </a:bodyPr>
          <a:lstStyle/>
          <a:p>
            <a:pPr algn="l"/>
            <a:r>
              <a:rPr lang="en-US" b="1" u="sng" dirty="0">
                <a:solidFill>
                  <a:schemeClr val="bg1"/>
                </a:solidFill>
              </a:rPr>
              <a:t>Overview:</a:t>
            </a:r>
            <a:br>
              <a:rPr lang="en-US" dirty="0">
                <a:solidFill>
                  <a:schemeClr val="bg1"/>
                </a:solidFill>
              </a:rPr>
            </a:br>
            <a:r>
              <a:rPr lang="en-US" dirty="0">
                <a:solidFill>
                  <a:schemeClr val="bg1"/>
                </a:solidFill>
              </a:rPr>
              <a:t> 1. The Millennium</a:t>
            </a:r>
            <a:br>
              <a:rPr lang="en-US" dirty="0">
                <a:solidFill>
                  <a:schemeClr val="bg1"/>
                </a:solidFill>
              </a:rPr>
            </a:br>
            <a:r>
              <a:rPr lang="en-US" dirty="0">
                <a:solidFill>
                  <a:schemeClr val="bg1"/>
                </a:solidFill>
              </a:rPr>
              <a:t> 2. The Tribulation</a:t>
            </a:r>
            <a:br>
              <a:rPr lang="en-US" dirty="0">
                <a:solidFill>
                  <a:schemeClr val="bg1"/>
                </a:solidFill>
              </a:rPr>
            </a:br>
            <a:r>
              <a:rPr lang="en-US" dirty="0">
                <a:solidFill>
                  <a:schemeClr val="bg1"/>
                </a:solidFill>
              </a:rPr>
              <a:t> 3. The Rapture / </a:t>
            </a:r>
            <a:br>
              <a:rPr lang="en-US" dirty="0">
                <a:solidFill>
                  <a:schemeClr val="bg1"/>
                </a:solidFill>
              </a:rPr>
            </a:br>
            <a:r>
              <a:rPr lang="en-US" dirty="0">
                <a:solidFill>
                  <a:schemeClr val="bg1"/>
                </a:solidFill>
              </a:rPr>
              <a:t>      2</a:t>
            </a:r>
            <a:r>
              <a:rPr lang="en-US" baseline="30000" dirty="0">
                <a:solidFill>
                  <a:schemeClr val="bg1"/>
                </a:solidFill>
              </a:rPr>
              <a:t>nd</a:t>
            </a:r>
            <a:r>
              <a:rPr lang="en-US" dirty="0">
                <a:solidFill>
                  <a:schemeClr val="bg1"/>
                </a:solidFill>
              </a:rPr>
              <a:t> Coming</a:t>
            </a:r>
            <a:br>
              <a:rPr lang="en-US" dirty="0">
                <a:solidFill>
                  <a:schemeClr val="bg1"/>
                </a:solidFill>
              </a:rPr>
            </a:br>
            <a:r>
              <a:rPr lang="en-US" dirty="0">
                <a:solidFill>
                  <a:schemeClr val="bg1"/>
                </a:solidFill>
              </a:rPr>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71B8C-8899-7C4B-96E3-F2B79F529961}"/>
              </a:ext>
            </a:extLst>
          </p:cNvPr>
          <p:cNvSpPr>
            <a:spLocks noGrp="1"/>
          </p:cNvSpPr>
          <p:nvPr>
            <p:ph type="title"/>
          </p:nvPr>
        </p:nvSpPr>
        <p:spPr/>
        <p:txBody>
          <a:bodyPr>
            <a:normAutofit fontScale="90000"/>
          </a:bodyPr>
          <a:lstStyle/>
          <a:p>
            <a:r>
              <a:rPr lang="en-US" sz="7200" b="1" dirty="0"/>
              <a:t>Unity in the Essentials</a:t>
            </a:r>
          </a:p>
        </p:txBody>
      </p:sp>
      <p:sp>
        <p:nvSpPr>
          <p:cNvPr id="3" name="Content Placeholder 2">
            <a:extLst>
              <a:ext uri="{FF2B5EF4-FFF2-40B4-BE49-F238E27FC236}">
                <a16:creationId xmlns:a16="http://schemas.microsoft.com/office/drawing/2014/main" id="{073F510A-09DA-5544-98E3-2A86BFA94583}"/>
              </a:ext>
            </a:extLst>
          </p:cNvPr>
          <p:cNvSpPr>
            <a:spLocks noGrp="1"/>
          </p:cNvSpPr>
          <p:nvPr>
            <p:ph idx="1"/>
          </p:nvPr>
        </p:nvSpPr>
        <p:spPr>
          <a:xfrm>
            <a:off x="609600" y="1600201"/>
            <a:ext cx="10972800" cy="2209799"/>
          </a:xfrm>
        </p:spPr>
        <p:txBody>
          <a:bodyPr>
            <a:normAutofit/>
          </a:bodyPr>
          <a:lstStyle/>
          <a:p>
            <a:pPr marL="0" indent="0">
              <a:buNone/>
            </a:pPr>
            <a:r>
              <a:rPr lang="en-US" sz="4400" dirty="0"/>
              <a:t>We believe in the personal, bodily and </a:t>
            </a:r>
            <a:r>
              <a:rPr lang="en-US" sz="4400" b="1" strike="sngStrike" dirty="0"/>
              <a:t>premillennial</a:t>
            </a:r>
            <a:r>
              <a:rPr lang="en-US" sz="4400" b="1" dirty="0">
                <a:solidFill>
                  <a:srgbClr val="FF0000"/>
                </a:solidFill>
              </a:rPr>
              <a:t> [glorious]</a:t>
            </a:r>
            <a:r>
              <a:rPr lang="en-US" sz="4400" dirty="0"/>
              <a:t> return of our Lord Jesus Christ. </a:t>
            </a:r>
            <a:endParaRPr lang="en-US" sz="6600" dirty="0"/>
          </a:p>
        </p:txBody>
      </p:sp>
      <p:cxnSp>
        <p:nvCxnSpPr>
          <p:cNvPr id="5" name="Straight Connector 4">
            <a:extLst>
              <a:ext uri="{FF2B5EF4-FFF2-40B4-BE49-F238E27FC236}">
                <a16:creationId xmlns:a16="http://schemas.microsoft.com/office/drawing/2014/main" id="{682D929B-B2DF-054D-B9A1-5C096E058025}"/>
              </a:ext>
            </a:extLst>
          </p:cNvPr>
          <p:cNvCxnSpPr/>
          <p:nvPr/>
        </p:nvCxnSpPr>
        <p:spPr>
          <a:xfrm>
            <a:off x="609600" y="1371600"/>
            <a:ext cx="10972800"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Content Placeholder 2">
            <a:extLst>
              <a:ext uri="{FF2B5EF4-FFF2-40B4-BE49-F238E27FC236}">
                <a16:creationId xmlns:a16="http://schemas.microsoft.com/office/drawing/2014/main" id="{020E95D0-7919-AE40-B117-FD1DC4E2DDFC}"/>
              </a:ext>
            </a:extLst>
          </p:cNvPr>
          <p:cNvSpPr txBox="1">
            <a:spLocks/>
          </p:cNvSpPr>
          <p:nvPr/>
        </p:nvSpPr>
        <p:spPr>
          <a:xfrm>
            <a:off x="1143000" y="3810000"/>
            <a:ext cx="9906000" cy="2209799"/>
          </a:xfrm>
          <a:prstGeom prst="rect">
            <a:avLst/>
          </a:prstGeom>
          <a:ln>
            <a:solidFill>
              <a:schemeClr val="accent1">
                <a:shade val="95000"/>
                <a:satMod val="105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4400" dirty="0"/>
              <a:t>Replacing this one word makes the EFCA statement of faith a beautifully unifying expression of evangelical doctrine</a:t>
            </a:r>
            <a:endParaRPr lang="en-US" sz="6600" dirty="0"/>
          </a:p>
        </p:txBody>
      </p:sp>
    </p:spTree>
    <p:extLst>
      <p:ext uri="{BB962C8B-B14F-4D97-AF65-F5344CB8AC3E}">
        <p14:creationId xmlns:p14="http://schemas.microsoft.com/office/powerpoint/2010/main" val="41558539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riangle 3">
            <a:extLst>
              <a:ext uri="{FF2B5EF4-FFF2-40B4-BE49-F238E27FC236}">
                <a16:creationId xmlns:a16="http://schemas.microsoft.com/office/drawing/2014/main" id="{4ED9EE26-9F52-FF49-BAAD-9AD7C3409D13}"/>
              </a:ext>
            </a:extLst>
          </p:cNvPr>
          <p:cNvSpPr/>
          <p:nvPr/>
        </p:nvSpPr>
        <p:spPr>
          <a:xfrm>
            <a:off x="4191000" y="381000"/>
            <a:ext cx="3695700" cy="1752600"/>
          </a:xfrm>
          <a:prstGeom prst="triangle">
            <a:avLst/>
          </a:prstGeom>
          <a:solidFill>
            <a:schemeClr val="accent1">
              <a:lumMod val="40000"/>
              <a:lumOff val="60000"/>
            </a:schemeClr>
          </a:solidFill>
          <a:ln w="635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rapezoid 4">
            <a:extLst>
              <a:ext uri="{FF2B5EF4-FFF2-40B4-BE49-F238E27FC236}">
                <a16:creationId xmlns:a16="http://schemas.microsoft.com/office/drawing/2014/main" id="{CF8F1470-16BF-8746-AC01-7BBDC8E3EC1C}"/>
              </a:ext>
            </a:extLst>
          </p:cNvPr>
          <p:cNvSpPr/>
          <p:nvPr/>
        </p:nvSpPr>
        <p:spPr>
          <a:xfrm>
            <a:off x="2286000" y="2362200"/>
            <a:ext cx="7543800" cy="1752600"/>
          </a:xfrm>
          <a:prstGeom prst="trapezoid">
            <a:avLst>
              <a:gd name="adj" fmla="val 101596"/>
            </a:avLst>
          </a:prstGeom>
          <a:solidFill>
            <a:schemeClr val="accent3">
              <a:lumMod val="60000"/>
              <a:lumOff val="40000"/>
            </a:schemeClr>
          </a:solidFill>
          <a:ln w="635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rapezoid 5">
            <a:extLst>
              <a:ext uri="{FF2B5EF4-FFF2-40B4-BE49-F238E27FC236}">
                <a16:creationId xmlns:a16="http://schemas.microsoft.com/office/drawing/2014/main" id="{F9F837C3-C642-CB41-BED7-469114F2A71B}"/>
              </a:ext>
            </a:extLst>
          </p:cNvPr>
          <p:cNvSpPr/>
          <p:nvPr/>
        </p:nvSpPr>
        <p:spPr>
          <a:xfrm>
            <a:off x="381000" y="4343400"/>
            <a:ext cx="11506200" cy="1752600"/>
          </a:xfrm>
          <a:prstGeom prst="trapezoid">
            <a:avLst>
              <a:gd name="adj" fmla="val 101596"/>
            </a:avLst>
          </a:prstGeom>
          <a:solidFill>
            <a:schemeClr val="accent6">
              <a:lumMod val="60000"/>
              <a:lumOff val="40000"/>
            </a:schemeClr>
          </a:solidFill>
          <a:ln w="635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558616DA-637F-4946-806E-C08C083D5CA7}"/>
              </a:ext>
            </a:extLst>
          </p:cNvPr>
          <p:cNvSpPr txBox="1"/>
          <p:nvPr/>
        </p:nvSpPr>
        <p:spPr>
          <a:xfrm>
            <a:off x="2355715" y="1197114"/>
            <a:ext cx="5105400" cy="707886"/>
          </a:xfrm>
          <a:prstGeom prst="rect">
            <a:avLst/>
          </a:prstGeom>
          <a:noFill/>
        </p:spPr>
        <p:txBody>
          <a:bodyPr wrap="square" rtlCol="0">
            <a:spAutoFit/>
          </a:bodyPr>
          <a:lstStyle/>
          <a:p>
            <a:r>
              <a:rPr lang="en-US" sz="4000" b="1" dirty="0"/>
              <a:t>Unity in the Essentials</a:t>
            </a:r>
          </a:p>
        </p:txBody>
      </p:sp>
      <p:sp>
        <p:nvSpPr>
          <p:cNvPr id="8" name="TextBox 7">
            <a:extLst>
              <a:ext uri="{FF2B5EF4-FFF2-40B4-BE49-F238E27FC236}">
                <a16:creationId xmlns:a16="http://schemas.microsoft.com/office/drawing/2014/main" id="{A6950A23-F6DC-DD4C-BB85-87DB9F608B97}"/>
              </a:ext>
            </a:extLst>
          </p:cNvPr>
          <p:cNvSpPr txBox="1"/>
          <p:nvPr/>
        </p:nvSpPr>
        <p:spPr>
          <a:xfrm>
            <a:off x="1066800" y="2949714"/>
            <a:ext cx="6241915" cy="707886"/>
          </a:xfrm>
          <a:prstGeom prst="rect">
            <a:avLst/>
          </a:prstGeom>
          <a:noFill/>
        </p:spPr>
        <p:txBody>
          <a:bodyPr wrap="square" rtlCol="0">
            <a:spAutoFit/>
          </a:bodyPr>
          <a:lstStyle/>
          <a:p>
            <a:r>
              <a:rPr lang="en-US" sz="4000" b="1" dirty="0"/>
              <a:t>Clarity in our Distinctives</a:t>
            </a:r>
          </a:p>
        </p:txBody>
      </p:sp>
      <p:sp>
        <p:nvSpPr>
          <p:cNvPr id="9" name="TextBox 8">
            <a:extLst>
              <a:ext uri="{FF2B5EF4-FFF2-40B4-BE49-F238E27FC236}">
                <a16:creationId xmlns:a16="http://schemas.microsoft.com/office/drawing/2014/main" id="{862DE378-91D2-2242-8A7A-45D9E7075ABD}"/>
              </a:ext>
            </a:extLst>
          </p:cNvPr>
          <p:cNvSpPr txBox="1"/>
          <p:nvPr/>
        </p:nvSpPr>
        <p:spPr>
          <a:xfrm>
            <a:off x="1371600" y="5083314"/>
            <a:ext cx="6241915" cy="707886"/>
          </a:xfrm>
          <a:prstGeom prst="rect">
            <a:avLst/>
          </a:prstGeom>
          <a:noFill/>
        </p:spPr>
        <p:txBody>
          <a:bodyPr wrap="square" rtlCol="0">
            <a:spAutoFit/>
          </a:bodyPr>
          <a:lstStyle/>
          <a:p>
            <a:r>
              <a:rPr lang="en-US" sz="4000" b="1" dirty="0"/>
              <a:t>Liberty in Non-essentials</a:t>
            </a:r>
          </a:p>
        </p:txBody>
      </p:sp>
      <p:sp>
        <p:nvSpPr>
          <p:cNvPr id="10" name="TextBox 9">
            <a:extLst>
              <a:ext uri="{FF2B5EF4-FFF2-40B4-BE49-F238E27FC236}">
                <a16:creationId xmlns:a16="http://schemas.microsoft.com/office/drawing/2014/main" id="{62F805D3-3C0C-154F-8D2E-6210CD1FFAD4}"/>
              </a:ext>
            </a:extLst>
          </p:cNvPr>
          <p:cNvSpPr txBox="1"/>
          <p:nvPr/>
        </p:nvSpPr>
        <p:spPr>
          <a:xfrm>
            <a:off x="7461115" y="674451"/>
            <a:ext cx="4305300" cy="1200329"/>
          </a:xfrm>
          <a:prstGeom prst="rect">
            <a:avLst/>
          </a:prstGeom>
          <a:noFill/>
        </p:spPr>
        <p:txBody>
          <a:bodyPr wrap="square" rtlCol="0">
            <a:spAutoFit/>
          </a:bodyPr>
          <a:lstStyle/>
          <a:p>
            <a:pPr algn="ctr"/>
            <a:r>
              <a:rPr lang="en-US" sz="3600" dirty="0"/>
              <a:t>The Trinity, </a:t>
            </a:r>
          </a:p>
          <a:p>
            <a:pPr algn="ctr"/>
            <a:r>
              <a:rPr lang="en-US" sz="3600" dirty="0"/>
              <a:t>the Bible, the Gospel</a:t>
            </a:r>
          </a:p>
        </p:txBody>
      </p:sp>
      <p:sp>
        <p:nvSpPr>
          <p:cNvPr id="11" name="TextBox 10">
            <a:extLst>
              <a:ext uri="{FF2B5EF4-FFF2-40B4-BE49-F238E27FC236}">
                <a16:creationId xmlns:a16="http://schemas.microsoft.com/office/drawing/2014/main" id="{DCE9044C-6904-AB47-9506-868707937AD2}"/>
              </a:ext>
            </a:extLst>
          </p:cNvPr>
          <p:cNvSpPr txBox="1"/>
          <p:nvPr/>
        </p:nvSpPr>
        <p:spPr>
          <a:xfrm>
            <a:off x="6877050" y="4866382"/>
            <a:ext cx="5010150" cy="1077218"/>
          </a:xfrm>
          <a:prstGeom prst="rect">
            <a:avLst/>
          </a:prstGeom>
          <a:noFill/>
        </p:spPr>
        <p:txBody>
          <a:bodyPr wrap="square" rtlCol="0">
            <a:spAutoFit/>
          </a:bodyPr>
          <a:lstStyle/>
          <a:p>
            <a:r>
              <a:rPr lang="en-US" sz="3200" dirty="0"/>
              <a:t>Millennium, Calvinism, </a:t>
            </a:r>
          </a:p>
          <a:p>
            <a:r>
              <a:rPr lang="en-US" sz="3200" dirty="0"/>
              <a:t>age of earth, sign gifts</a:t>
            </a:r>
          </a:p>
        </p:txBody>
      </p:sp>
      <p:sp>
        <p:nvSpPr>
          <p:cNvPr id="12" name="TextBox 11">
            <a:extLst>
              <a:ext uri="{FF2B5EF4-FFF2-40B4-BE49-F238E27FC236}">
                <a16:creationId xmlns:a16="http://schemas.microsoft.com/office/drawing/2014/main" id="{A1D63EE7-508F-2545-ABA7-4E4EBF8D60E9}"/>
              </a:ext>
            </a:extLst>
          </p:cNvPr>
          <p:cNvSpPr txBox="1"/>
          <p:nvPr/>
        </p:nvSpPr>
        <p:spPr>
          <a:xfrm>
            <a:off x="6756265" y="2699891"/>
            <a:ext cx="5010150" cy="1077218"/>
          </a:xfrm>
          <a:prstGeom prst="rect">
            <a:avLst/>
          </a:prstGeom>
          <a:noFill/>
        </p:spPr>
        <p:txBody>
          <a:bodyPr wrap="square" rtlCol="0">
            <a:spAutoFit/>
          </a:bodyPr>
          <a:lstStyle/>
          <a:p>
            <a:r>
              <a:rPr lang="en-US" sz="3200" dirty="0"/>
              <a:t>Baptism, Holiness, </a:t>
            </a:r>
          </a:p>
          <a:p>
            <a:r>
              <a:rPr lang="en-US" sz="3200" dirty="0"/>
              <a:t>Mission, Cooperation</a:t>
            </a:r>
          </a:p>
        </p:txBody>
      </p:sp>
      <p:sp>
        <p:nvSpPr>
          <p:cNvPr id="13" name="Rectangle 12">
            <a:extLst>
              <a:ext uri="{FF2B5EF4-FFF2-40B4-BE49-F238E27FC236}">
                <a16:creationId xmlns:a16="http://schemas.microsoft.com/office/drawing/2014/main" id="{1B9D306F-5FC3-E94F-B71A-14461B5531E0}"/>
              </a:ext>
            </a:extLst>
          </p:cNvPr>
          <p:cNvSpPr/>
          <p:nvPr/>
        </p:nvSpPr>
        <p:spPr>
          <a:xfrm>
            <a:off x="-228600" y="-8930"/>
            <a:ext cx="6096000" cy="923330"/>
          </a:xfrm>
          <a:prstGeom prst="rect">
            <a:avLst/>
          </a:prstGeom>
        </p:spPr>
        <p:txBody>
          <a:bodyPr>
            <a:spAutoFit/>
          </a:bodyPr>
          <a:lstStyle/>
          <a:p>
            <a:pPr algn="ctr"/>
            <a:r>
              <a:rPr lang="en-US" sz="5400" b="1" dirty="0"/>
              <a:t>Theological Triage</a:t>
            </a:r>
          </a:p>
        </p:txBody>
      </p:sp>
    </p:spTree>
    <p:extLst>
      <p:ext uri="{BB962C8B-B14F-4D97-AF65-F5344CB8AC3E}">
        <p14:creationId xmlns:p14="http://schemas.microsoft.com/office/powerpoint/2010/main" val="462273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dissolve">
                                      <p:cBhvr>
                                        <p:cTn id="10" dur="5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dissolve">
                                      <p:cBhvr>
                                        <p:cTn id="15" dur="500"/>
                                        <p:tgtEl>
                                          <p:spTgt spid="9"/>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dissolve">
                                      <p:cBhvr>
                                        <p:cTn id="1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1" grpId="0"/>
      <p:bldP spid="1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71B8C-8899-7C4B-96E3-F2B79F529961}"/>
              </a:ext>
            </a:extLst>
          </p:cNvPr>
          <p:cNvSpPr>
            <a:spLocks noGrp="1"/>
          </p:cNvSpPr>
          <p:nvPr>
            <p:ph type="title"/>
          </p:nvPr>
        </p:nvSpPr>
        <p:spPr/>
        <p:txBody>
          <a:bodyPr>
            <a:normAutofit fontScale="90000"/>
          </a:bodyPr>
          <a:lstStyle/>
          <a:p>
            <a:r>
              <a:rPr lang="en-US" sz="7200" b="1" dirty="0"/>
              <a:t>Article 9</a:t>
            </a:r>
          </a:p>
        </p:txBody>
      </p:sp>
      <p:sp>
        <p:nvSpPr>
          <p:cNvPr id="3" name="Content Placeholder 2">
            <a:extLst>
              <a:ext uri="{FF2B5EF4-FFF2-40B4-BE49-F238E27FC236}">
                <a16:creationId xmlns:a16="http://schemas.microsoft.com/office/drawing/2014/main" id="{073F510A-09DA-5544-98E3-2A86BFA94583}"/>
              </a:ext>
            </a:extLst>
          </p:cNvPr>
          <p:cNvSpPr>
            <a:spLocks noGrp="1"/>
          </p:cNvSpPr>
          <p:nvPr>
            <p:ph idx="1"/>
          </p:nvPr>
        </p:nvSpPr>
        <p:spPr/>
        <p:txBody>
          <a:bodyPr>
            <a:normAutofit lnSpcReduction="10000"/>
          </a:bodyPr>
          <a:lstStyle/>
          <a:p>
            <a:pPr marL="0" indent="0">
              <a:buNone/>
            </a:pPr>
            <a:r>
              <a:rPr lang="en-US" sz="4400" dirty="0"/>
              <a:t>We believe in the personal, bodily and </a:t>
            </a:r>
            <a:r>
              <a:rPr lang="en-US" sz="4400" b="1" strike="sngStrike" dirty="0"/>
              <a:t>premillennial</a:t>
            </a:r>
            <a:r>
              <a:rPr lang="en-US" sz="4400" b="1" dirty="0">
                <a:solidFill>
                  <a:srgbClr val="FF0000"/>
                </a:solidFill>
              </a:rPr>
              <a:t> [glorious]</a:t>
            </a:r>
            <a:r>
              <a:rPr lang="en-US" sz="4400" dirty="0"/>
              <a:t> return of our Lord Jesus Christ. The coming of Christ, at a time known only to God, demands constant expectancy and, as our blessed hope, motivates the believer to godly living, sacrificial service and energetic mission.</a:t>
            </a:r>
            <a:endParaRPr lang="en-US" sz="6600" dirty="0"/>
          </a:p>
        </p:txBody>
      </p:sp>
      <p:cxnSp>
        <p:nvCxnSpPr>
          <p:cNvPr id="5" name="Straight Connector 4">
            <a:extLst>
              <a:ext uri="{FF2B5EF4-FFF2-40B4-BE49-F238E27FC236}">
                <a16:creationId xmlns:a16="http://schemas.microsoft.com/office/drawing/2014/main" id="{682D929B-B2DF-054D-B9A1-5C096E058025}"/>
              </a:ext>
            </a:extLst>
          </p:cNvPr>
          <p:cNvCxnSpPr/>
          <p:nvPr/>
        </p:nvCxnSpPr>
        <p:spPr>
          <a:xfrm>
            <a:off x="609600" y="1371600"/>
            <a:ext cx="10972800"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8206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3" descr="6th-Seal-Sun-black-Red-Moon.jpg"/>
          <p:cNvPicPr>
            <a:picLocks noChangeAspect="1"/>
          </p:cNvPicPr>
          <p:nvPr/>
        </p:nvPicPr>
        <p:blipFill>
          <a:blip r:embed="rId3" cstate="print"/>
          <a:stretch>
            <a:fillRect/>
          </a:stretch>
        </p:blipFill>
        <p:spPr>
          <a:xfrm>
            <a:off x="1524000" y="1"/>
            <a:ext cx="9144000" cy="6849979"/>
          </a:xfrm>
          <a:prstGeom prst="rect">
            <a:avLst/>
          </a:prstGeom>
        </p:spPr>
      </p:pic>
      <p:sp>
        <p:nvSpPr>
          <p:cNvPr id="2" name="Title 1"/>
          <p:cNvSpPr>
            <a:spLocks noGrp="1"/>
          </p:cNvSpPr>
          <p:nvPr>
            <p:ph type="ctrTitle"/>
          </p:nvPr>
        </p:nvSpPr>
        <p:spPr>
          <a:xfrm>
            <a:off x="1524000" y="2057400"/>
            <a:ext cx="5791200" cy="2209800"/>
          </a:xfrm>
        </p:spPr>
        <p:txBody>
          <a:bodyPr/>
          <a:lstStyle/>
          <a:p>
            <a:pPr algn="l"/>
            <a:r>
              <a:rPr lang="en-US" dirty="0">
                <a:solidFill>
                  <a:schemeClr val="bg1"/>
                </a:solidFill>
              </a:rPr>
              <a:t>1. The Millennium</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Revelation 20:3,4,6</a:t>
            </a:r>
            <a:endParaRPr lang="en-US" b="1" dirty="0"/>
          </a:p>
        </p:txBody>
      </p:sp>
      <p:sp>
        <p:nvSpPr>
          <p:cNvPr id="3" name="Content Placeholder 2"/>
          <p:cNvSpPr>
            <a:spLocks noGrp="1"/>
          </p:cNvSpPr>
          <p:nvPr>
            <p:ph idx="1"/>
          </p:nvPr>
        </p:nvSpPr>
        <p:spPr>
          <a:xfrm>
            <a:off x="609600" y="1600201"/>
            <a:ext cx="10972800" cy="4038599"/>
          </a:xfrm>
        </p:spPr>
        <p:txBody>
          <a:bodyPr>
            <a:normAutofit lnSpcReduction="10000"/>
          </a:bodyPr>
          <a:lstStyle/>
          <a:p>
            <a:pPr marL="0" indent="0">
              <a:buNone/>
            </a:pPr>
            <a:r>
              <a:rPr lang="en-US" sz="4000" dirty="0"/>
              <a:t>“He seized the dragon, that ancient serpent, who is the devil, or Satan, and bound him for </a:t>
            </a:r>
            <a:r>
              <a:rPr lang="en-US" sz="4000" b="1" u="sng" dirty="0"/>
              <a:t>a thousand years</a:t>
            </a:r>
            <a:r>
              <a:rPr lang="en-US" sz="4000" dirty="0"/>
              <a:t>… And I saw the souls of those who had been beheaded because of their testimony for Jesus… They came to life and reigned with Christ </a:t>
            </a:r>
            <a:r>
              <a:rPr lang="en-US" sz="4000" b="1" u="sng" dirty="0"/>
              <a:t>a thousand years</a:t>
            </a:r>
            <a:r>
              <a:rPr lang="en-US" sz="4000" dirty="0"/>
              <a:t>… they will be priests of God and of Christ and will reign with him for </a:t>
            </a:r>
            <a:r>
              <a:rPr lang="en-US" sz="4000" b="1" u="sng" dirty="0"/>
              <a:t>a thousand years</a:t>
            </a:r>
            <a:r>
              <a:rPr lang="en-US" sz="4000" dirty="0"/>
              <a:t>.”</a:t>
            </a:r>
            <a:endParaRPr lang="en-US" sz="4000" b="1" i="1" dirty="0"/>
          </a:p>
        </p:txBody>
      </p:sp>
      <p:cxnSp>
        <p:nvCxnSpPr>
          <p:cNvPr id="7" name="Straight Connector 6"/>
          <p:cNvCxnSpPr/>
          <p:nvPr/>
        </p:nvCxnSpPr>
        <p:spPr>
          <a:xfrm>
            <a:off x="1981200" y="1295400"/>
            <a:ext cx="8229600" cy="0"/>
          </a:xfrm>
          <a:prstGeom prst="line">
            <a:avLst/>
          </a:prstGeom>
          <a:ln w="5715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Isosceles Triangle 27"/>
          <p:cNvSpPr/>
          <p:nvPr/>
        </p:nvSpPr>
        <p:spPr>
          <a:xfrm>
            <a:off x="4648200" y="1676399"/>
            <a:ext cx="1295400" cy="2057400"/>
          </a:xfrm>
          <a:prstGeom prst="triangle">
            <a:avLst>
              <a:gd name="adj" fmla="val 100000"/>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26" name="Right Arrow 25"/>
          <p:cNvSpPr/>
          <p:nvPr/>
        </p:nvSpPr>
        <p:spPr>
          <a:xfrm rot="5400000">
            <a:off x="5219700" y="2476499"/>
            <a:ext cx="16764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descr="flame-symbol3.jpg"/>
          <p:cNvPicPr>
            <a:picLocks noChangeAspect="1"/>
          </p:cNvPicPr>
          <p:nvPr/>
        </p:nvPicPr>
        <p:blipFill>
          <a:blip r:embed="rId3" cstate="print"/>
          <a:srcRect l="30000" r="30000" b="6250"/>
          <a:stretch>
            <a:fillRect/>
          </a:stretch>
        </p:blipFill>
        <p:spPr>
          <a:xfrm>
            <a:off x="5105400" y="4343400"/>
            <a:ext cx="482600" cy="904875"/>
          </a:xfrm>
          <a:prstGeom prst="rect">
            <a:avLst/>
          </a:prstGeom>
        </p:spPr>
      </p:pic>
      <p:pic>
        <p:nvPicPr>
          <p:cNvPr id="16" name="Picture 15" descr="Peace-Sign-Sticker-(5150).jpg"/>
          <p:cNvPicPr>
            <a:picLocks noChangeAspect="1"/>
          </p:cNvPicPr>
          <p:nvPr/>
        </p:nvPicPr>
        <p:blipFill>
          <a:blip r:embed="rId4" cstate="print"/>
          <a:stretch>
            <a:fillRect/>
          </a:stretch>
        </p:blipFill>
        <p:spPr>
          <a:xfrm>
            <a:off x="3810001" y="4419600"/>
            <a:ext cx="670639" cy="695325"/>
          </a:xfrm>
          <a:prstGeom prst="rect">
            <a:avLst/>
          </a:prstGeom>
        </p:spPr>
      </p:pic>
      <p:sp>
        <p:nvSpPr>
          <p:cNvPr id="4" name="TextBox 3"/>
          <p:cNvSpPr txBox="1"/>
          <p:nvPr/>
        </p:nvSpPr>
        <p:spPr>
          <a:xfrm>
            <a:off x="2514600" y="380999"/>
            <a:ext cx="6629400" cy="70788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4000" b="1" dirty="0"/>
              <a:t>Overview of the End Times:</a:t>
            </a:r>
          </a:p>
        </p:txBody>
      </p:sp>
      <p:cxnSp>
        <p:nvCxnSpPr>
          <p:cNvPr id="6" name="Straight Connector 5"/>
          <p:cNvCxnSpPr>
            <a:cxnSpLocks/>
          </p:cNvCxnSpPr>
          <p:nvPr/>
        </p:nvCxnSpPr>
        <p:spPr>
          <a:xfrm>
            <a:off x="1905000" y="4355067"/>
            <a:ext cx="8305800" cy="0"/>
          </a:xfrm>
          <a:prstGeom prst="line">
            <a:avLst/>
          </a:prstGeom>
          <a:ln w="5715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8" name="Straight Connector 7"/>
          <p:cNvCxnSpPr>
            <a:cxnSpLocks/>
          </p:cNvCxnSpPr>
          <p:nvPr/>
        </p:nvCxnSpPr>
        <p:spPr>
          <a:xfrm>
            <a:off x="3505200" y="3974067"/>
            <a:ext cx="0" cy="76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a:cxnSpLocks/>
          </p:cNvCxnSpPr>
          <p:nvPr/>
        </p:nvCxnSpPr>
        <p:spPr>
          <a:xfrm>
            <a:off x="4724400" y="4343399"/>
            <a:ext cx="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a:cxnSpLocks/>
          </p:cNvCxnSpPr>
          <p:nvPr/>
        </p:nvCxnSpPr>
        <p:spPr>
          <a:xfrm>
            <a:off x="6019800" y="3962399"/>
            <a:ext cx="0" cy="76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a:cxnSpLocks/>
          </p:cNvCxnSpPr>
          <p:nvPr/>
        </p:nvCxnSpPr>
        <p:spPr>
          <a:xfrm>
            <a:off x="9220200" y="4038599"/>
            <a:ext cx="0" cy="76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581400" y="3810000"/>
            <a:ext cx="2362200" cy="461665"/>
          </a:xfrm>
          <a:prstGeom prst="rect">
            <a:avLst/>
          </a:prstGeom>
        </p:spPr>
        <p:style>
          <a:lnRef idx="0">
            <a:schemeClr val="dk1"/>
          </a:lnRef>
          <a:fillRef idx="3">
            <a:schemeClr val="dk1"/>
          </a:fillRef>
          <a:effectRef idx="3">
            <a:schemeClr val="dk1"/>
          </a:effectRef>
          <a:fontRef idx="minor">
            <a:schemeClr val="lt1"/>
          </a:fontRef>
        </p:style>
        <p:txBody>
          <a:bodyPr wrap="square" rtlCol="0">
            <a:spAutoFit/>
          </a:bodyPr>
          <a:lstStyle/>
          <a:p>
            <a:pPr algn="ctr"/>
            <a:r>
              <a:rPr lang="en-US" sz="2400" b="1" dirty="0"/>
              <a:t>7 yr. Tribulation</a:t>
            </a:r>
          </a:p>
        </p:txBody>
      </p:sp>
      <p:sp>
        <p:nvSpPr>
          <p:cNvPr id="14" name="TextBox 13"/>
          <p:cNvSpPr txBox="1"/>
          <p:nvPr/>
        </p:nvSpPr>
        <p:spPr>
          <a:xfrm rot="3908910">
            <a:off x="4202012" y="4966127"/>
            <a:ext cx="1525574" cy="830997"/>
          </a:xfrm>
          <a:prstGeom prst="rect">
            <a:avLst/>
          </a:prstGeom>
          <a:noFill/>
        </p:spPr>
        <p:txBody>
          <a:bodyPr wrap="square" rtlCol="0">
            <a:spAutoFit/>
          </a:bodyPr>
          <a:lstStyle/>
          <a:p>
            <a:r>
              <a:rPr lang="en-US" sz="2400" dirty="0" err="1"/>
              <a:t>AntiChrist</a:t>
            </a:r>
            <a:r>
              <a:rPr lang="en-US" sz="2400" dirty="0"/>
              <a:t> </a:t>
            </a:r>
          </a:p>
          <a:p>
            <a:r>
              <a:rPr lang="en-US" sz="2400" dirty="0"/>
              <a:t>Revealed</a:t>
            </a:r>
          </a:p>
        </p:txBody>
      </p:sp>
      <p:sp>
        <p:nvSpPr>
          <p:cNvPr id="15" name="TextBox 14"/>
          <p:cNvSpPr txBox="1"/>
          <p:nvPr/>
        </p:nvSpPr>
        <p:spPr>
          <a:xfrm rot="3998755">
            <a:off x="2914015" y="5306513"/>
            <a:ext cx="1903641" cy="461665"/>
          </a:xfrm>
          <a:prstGeom prst="rect">
            <a:avLst/>
          </a:prstGeom>
          <a:noFill/>
        </p:spPr>
        <p:txBody>
          <a:bodyPr wrap="square" rtlCol="0">
            <a:spAutoFit/>
          </a:bodyPr>
          <a:lstStyle/>
          <a:p>
            <a:r>
              <a:rPr lang="en-US" sz="2400" dirty="0"/>
              <a:t>Peace Treaty</a:t>
            </a:r>
          </a:p>
        </p:txBody>
      </p:sp>
      <p:sp>
        <p:nvSpPr>
          <p:cNvPr id="17" name="Isosceles Triangle 16"/>
          <p:cNvSpPr/>
          <p:nvPr/>
        </p:nvSpPr>
        <p:spPr>
          <a:xfrm>
            <a:off x="1905000" y="3886199"/>
            <a:ext cx="1524000" cy="381000"/>
          </a:xfrm>
          <a:prstGeom prst="triangle">
            <a:avLst>
              <a:gd name="adj" fmla="val 100000"/>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8" name="TextBox 17"/>
          <p:cNvSpPr txBox="1"/>
          <p:nvPr/>
        </p:nvSpPr>
        <p:spPr>
          <a:xfrm rot="20769957">
            <a:off x="1595424" y="3342342"/>
            <a:ext cx="1925422" cy="830997"/>
          </a:xfrm>
          <a:prstGeom prst="rect">
            <a:avLst/>
          </a:prstGeom>
          <a:noFill/>
        </p:spPr>
        <p:txBody>
          <a:bodyPr wrap="square" rtlCol="0">
            <a:spAutoFit/>
          </a:bodyPr>
          <a:lstStyle/>
          <a:p>
            <a:pPr algn="ctr"/>
            <a:r>
              <a:rPr lang="en-US" sz="2400" dirty="0"/>
              <a:t>Increasing</a:t>
            </a:r>
          </a:p>
          <a:p>
            <a:pPr algn="ctr"/>
            <a:r>
              <a:rPr lang="en-US" sz="2400" dirty="0"/>
              <a:t>“Birth Pains”</a:t>
            </a:r>
          </a:p>
        </p:txBody>
      </p:sp>
      <p:sp>
        <p:nvSpPr>
          <p:cNvPr id="19" name="Right Arrow 18"/>
          <p:cNvSpPr/>
          <p:nvPr/>
        </p:nvSpPr>
        <p:spPr>
          <a:xfrm rot="16200000">
            <a:off x="2400300" y="2628899"/>
            <a:ext cx="16764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2362200" y="1143000"/>
            <a:ext cx="1981200" cy="830997"/>
          </a:xfrm>
          <a:prstGeom prst="rect">
            <a:avLst/>
          </a:prstGeom>
          <a:noFill/>
        </p:spPr>
        <p:txBody>
          <a:bodyPr wrap="square" rtlCol="0">
            <a:spAutoFit/>
          </a:bodyPr>
          <a:lstStyle/>
          <a:p>
            <a:pPr algn="ctr"/>
            <a:r>
              <a:rPr lang="en-US" sz="2400" dirty="0"/>
              <a:t>Rapture of </a:t>
            </a:r>
          </a:p>
          <a:p>
            <a:pPr algn="ctr"/>
            <a:r>
              <a:rPr lang="en-US" sz="2400" dirty="0"/>
              <a:t>the Church(?)</a:t>
            </a:r>
          </a:p>
        </p:txBody>
      </p:sp>
      <p:sp>
        <p:nvSpPr>
          <p:cNvPr id="22" name="TextBox 21"/>
          <p:cNvSpPr txBox="1"/>
          <p:nvPr/>
        </p:nvSpPr>
        <p:spPr>
          <a:xfrm>
            <a:off x="4800600" y="2895600"/>
            <a:ext cx="1143000" cy="830997"/>
          </a:xfrm>
          <a:prstGeom prst="rect">
            <a:avLst/>
          </a:prstGeom>
          <a:noFill/>
        </p:spPr>
        <p:txBody>
          <a:bodyPr wrap="square" rtlCol="0">
            <a:spAutoFit/>
          </a:bodyPr>
          <a:lstStyle/>
          <a:p>
            <a:pPr algn="r"/>
            <a:r>
              <a:rPr lang="en-US" sz="2400" dirty="0"/>
              <a:t>War &amp;</a:t>
            </a:r>
          </a:p>
          <a:p>
            <a:pPr algn="r"/>
            <a:r>
              <a:rPr lang="en-US" sz="2400" dirty="0"/>
              <a:t>Wrath</a:t>
            </a:r>
          </a:p>
        </p:txBody>
      </p:sp>
      <p:sp>
        <p:nvSpPr>
          <p:cNvPr id="23" name="TextBox 22"/>
          <p:cNvSpPr txBox="1"/>
          <p:nvPr/>
        </p:nvSpPr>
        <p:spPr>
          <a:xfrm>
            <a:off x="1676400" y="4419600"/>
            <a:ext cx="1752600" cy="1200329"/>
          </a:xfrm>
          <a:prstGeom prst="rect">
            <a:avLst/>
          </a:prstGeom>
          <a:noFill/>
        </p:spPr>
        <p:txBody>
          <a:bodyPr wrap="square" rtlCol="0">
            <a:spAutoFit/>
          </a:bodyPr>
          <a:lstStyle/>
          <a:p>
            <a:pPr algn="r"/>
            <a:r>
              <a:rPr lang="en-US" sz="2400" dirty="0"/>
              <a:t>Deception</a:t>
            </a:r>
          </a:p>
          <a:p>
            <a:pPr algn="r"/>
            <a:r>
              <a:rPr lang="en-US" sz="2400" dirty="0"/>
              <a:t>Devastation</a:t>
            </a:r>
          </a:p>
          <a:p>
            <a:pPr algn="r"/>
            <a:r>
              <a:rPr lang="en-US" sz="2400" dirty="0"/>
              <a:t>Declaration</a:t>
            </a:r>
          </a:p>
        </p:txBody>
      </p:sp>
      <p:sp>
        <p:nvSpPr>
          <p:cNvPr id="24" name="TextBox 23"/>
          <p:cNvSpPr txBox="1"/>
          <p:nvPr/>
        </p:nvSpPr>
        <p:spPr>
          <a:xfrm rot="3847548">
            <a:off x="5334852" y="5156959"/>
            <a:ext cx="1815606" cy="461665"/>
          </a:xfrm>
          <a:prstGeom prst="rect">
            <a:avLst/>
          </a:prstGeom>
          <a:noFill/>
        </p:spPr>
        <p:txBody>
          <a:bodyPr wrap="square" rtlCol="0">
            <a:spAutoFit/>
          </a:bodyPr>
          <a:lstStyle/>
          <a:p>
            <a:r>
              <a:rPr lang="en-US" sz="2400" dirty="0"/>
              <a:t>Armageddon</a:t>
            </a:r>
          </a:p>
        </p:txBody>
      </p:sp>
      <p:sp>
        <p:nvSpPr>
          <p:cNvPr id="25" name="TextBox 24"/>
          <p:cNvSpPr txBox="1"/>
          <p:nvPr/>
        </p:nvSpPr>
        <p:spPr>
          <a:xfrm>
            <a:off x="6096000" y="3809999"/>
            <a:ext cx="3048000" cy="457200"/>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lang="en-US" sz="2400" b="1" dirty="0"/>
              <a:t>The Millennium</a:t>
            </a:r>
          </a:p>
        </p:txBody>
      </p:sp>
      <p:sp>
        <p:nvSpPr>
          <p:cNvPr id="27" name="TextBox 26"/>
          <p:cNvSpPr txBox="1"/>
          <p:nvPr/>
        </p:nvSpPr>
        <p:spPr>
          <a:xfrm>
            <a:off x="5105400" y="997803"/>
            <a:ext cx="1981200" cy="830997"/>
          </a:xfrm>
          <a:prstGeom prst="rect">
            <a:avLst/>
          </a:prstGeom>
          <a:noFill/>
        </p:spPr>
        <p:txBody>
          <a:bodyPr wrap="square" rtlCol="0">
            <a:spAutoFit/>
          </a:bodyPr>
          <a:lstStyle/>
          <a:p>
            <a:pPr algn="ctr"/>
            <a:r>
              <a:rPr lang="en-US" sz="2400" dirty="0"/>
              <a:t>Return </a:t>
            </a:r>
          </a:p>
          <a:p>
            <a:pPr algn="ctr"/>
            <a:r>
              <a:rPr lang="en-US" sz="2400" dirty="0"/>
              <a:t>Of Christ</a:t>
            </a:r>
          </a:p>
        </p:txBody>
      </p:sp>
      <p:sp>
        <p:nvSpPr>
          <p:cNvPr id="29" name="TextBox 28"/>
          <p:cNvSpPr txBox="1"/>
          <p:nvPr/>
        </p:nvSpPr>
        <p:spPr>
          <a:xfrm>
            <a:off x="8229600" y="2521803"/>
            <a:ext cx="1981200" cy="83099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Final Judgment</a:t>
            </a:r>
          </a:p>
        </p:txBody>
      </p:sp>
      <p:cxnSp>
        <p:nvCxnSpPr>
          <p:cNvPr id="31" name="Straight Arrow Connector 30"/>
          <p:cNvCxnSpPr>
            <a:cxnSpLocks/>
            <a:stCxn id="29" idx="2"/>
          </p:cNvCxnSpPr>
          <p:nvPr/>
        </p:nvCxnSpPr>
        <p:spPr>
          <a:xfrm>
            <a:off x="9220200" y="3352800"/>
            <a:ext cx="1" cy="693003"/>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6324600" y="4419600"/>
            <a:ext cx="2667000" cy="1200329"/>
          </a:xfrm>
          <a:prstGeom prst="rect">
            <a:avLst/>
          </a:prstGeom>
          <a:noFill/>
        </p:spPr>
        <p:txBody>
          <a:bodyPr wrap="square" rtlCol="0">
            <a:spAutoFit/>
          </a:bodyPr>
          <a:lstStyle/>
          <a:p>
            <a:pPr algn="ctr"/>
            <a:r>
              <a:rPr lang="en-US" sz="2400" dirty="0"/>
              <a:t>Satan bound</a:t>
            </a:r>
          </a:p>
          <a:p>
            <a:pPr algn="ctr"/>
            <a:r>
              <a:rPr lang="en-US" sz="2400" dirty="0"/>
              <a:t>Jesus reigns</a:t>
            </a:r>
          </a:p>
          <a:p>
            <a:pPr algn="ctr"/>
            <a:r>
              <a:rPr lang="en-US" sz="2400" dirty="0"/>
              <a:t>Martyrs rule</a:t>
            </a:r>
          </a:p>
        </p:txBody>
      </p:sp>
      <p:sp>
        <p:nvSpPr>
          <p:cNvPr id="33" name="TextBox 32"/>
          <p:cNvSpPr txBox="1"/>
          <p:nvPr/>
        </p:nvSpPr>
        <p:spPr>
          <a:xfrm>
            <a:off x="9372600" y="868739"/>
            <a:ext cx="1219200" cy="1569660"/>
          </a:xfrm>
          <a:prstGeom prst="rect">
            <a:avLst/>
          </a:prstGeom>
          <a:solidFill>
            <a:srgbClr val="FFFF00"/>
          </a:solidFill>
          <a:effectLst>
            <a:glow rad="228600">
              <a:srgbClr val="FFFF00">
                <a:alpha val="40000"/>
              </a:srgbClr>
            </a:glow>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New Heaven &amp; New Earth</a:t>
            </a:r>
          </a:p>
        </p:txBody>
      </p:sp>
    </p:spTree>
    <p:extLst>
      <p:ext uri="{BB962C8B-B14F-4D97-AF65-F5344CB8AC3E}">
        <p14:creationId xmlns:p14="http://schemas.microsoft.com/office/powerpoint/2010/main" val="1468485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ight Arrow 25"/>
          <p:cNvSpPr/>
          <p:nvPr/>
        </p:nvSpPr>
        <p:spPr>
          <a:xfrm rot="5400000">
            <a:off x="8149799" y="2693938"/>
            <a:ext cx="2064603"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743200" y="411540"/>
            <a:ext cx="6629400" cy="70788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4000" b="1" dirty="0"/>
              <a:t>The Post-Millennial View:</a:t>
            </a:r>
          </a:p>
        </p:txBody>
      </p:sp>
      <p:cxnSp>
        <p:nvCxnSpPr>
          <p:cNvPr id="6" name="Straight Connector 5"/>
          <p:cNvCxnSpPr/>
          <p:nvPr/>
        </p:nvCxnSpPr>
        <p:spPr>
          <a:xfrm>
            <a:off x="1905000" y="4385608"/>
            <a:ext cx="8305800" cy="0"/>
          </a:xfrm>
          <a:prstGeom prst="line">
            <a:avLst/>
          </a:prstGeom>
          <a:ln w="5715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9220200" y="4069140"/>
            <a:ext cx="0" cy="76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Isosceles Triangle 16"/>
          <p:cNvSpPr/>
          <p:nvPr/>
        </p:nvSpPr>
        <p:spPr>
          <a:xfrm>
            <a:off x="5486400" y="2545140"/>
            <a:ext cx="3505200" cy="1219200"/>
          </a:xfrm>
          <a:prstGeom prst="triangle">
            <a:avLst>
              <a:gd name="adj" fmla="val 100000"/>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8" name="TextBox 17"/>
          <p:cNvSpPr txBox="1"/>
          <p:nvPr/>
        </p:nvSpPr>
        <p:spPr>
          <a:xfrm rot="20437213">
            <a:off x="6103127" y="2231453"/>
            <a:ext cx="1925422" cy="830997"/>
          </a:xfrm>
          <a:prstGeom prst="rect">
            <a:avLst/>
          </a:prstGeom>
          <a:noFill/>
        </p:spPr>
        <p:txBody>
          <a:bodyPr wrap="square" rtlCol="0">
            <a:spAutoFit/>
          </a:bodyPr>
          <a:lstStyle/>
          <a:p>
            <a:pPr algn="ctr"/>
            <a:r>
              <a:rPr lang="en-US" sz="2400" dirty="0"/>
              <a:t>Increasing</a:t>
            </a:r>
          </a:p>
          <a:p>
            <a:pPr algn="ctr"/>
            <a:r>
              <a:rPr lang="en-US" sz="2400" dirty="0"/>
              <a:t>Proclamation</a:t>
            </a:r>
          </a:p>
        </p:txBody>
      </p:sp>
      <p:sp>
        <p:nvSpPr>
          <p:cNvPr id="23" name="TextBox 22"/>
          <p:cNvSpPr txBox="1"/>
          <p:nvPr/>
        </p:nvSpPr>
        <p:spPr>
          <a:xfrm>
            <a:off x="5486400" y="4450140"/>
            <a:ext cx="3581400" cy="1569660"/>
          </a:xfrm>
          <a:prstGeom prst="rect">
            <a:avLst/>
          </a:prstGeom>
          <a:noFill/>
        </p:spPr>
        <p:txBody>
          <a:bodyPr wrap="square" rtlCol="0">
            <a:spAutoFit/>
          </a:bodyPr>
          <a:lstStyle/>
          <a:p>
            <a:pPr algn="ctr"/>
            <a:r>
              <a:rPr lang="en-US" sz="2400" dirty="0"/>
              <a:t>Gradual conversion of most of the world conquers evil and injustice, prompting the return of Christ.</a:t>
            </a:r>
          </a:p>
        </p:txBody>
      </p:sp>
      <p:sp>
        <p:nvSpPr>
          <p:cNvPr id="25" name="TextBox 24"/>
          <p:cNvSpPr txBox="1"/>
          <p:nvPr/>
        </p:nvSpPr>
        <p:spPr>
          <a:xfrm>
            <a:off x="5486400" y="3840540"/>
            <a:ext cx="3657600" cy="457200"/>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lang="en-US" sz="2400" b="1" dirty="0"/>
              <a:t>The Millennium</a:t>
            </a:r>
          </a:p>
        </p:txBody>
      </p:sp>
      <p:sp>
        <p:nvSpPr>
          <p:cNvPr id="27" name="TextBox 26"/>
          <p:cNvSpPr txBox="1"/>
          <p:nvPr/>
        </p:nvSpPr>
        <p:spPr>
          <a:xfrm>
            <a:off x="8229600" y="1021141"/>
            <a:ext cx="1981200" cy="830997"/>
          </a:xfrm>
          <a:prstGeom prst="rect">
            <a:avLst/>
          </a:prstGeom>
          <a:noFill/>
        </p:spPr>
        <p:txBody>
          <a:bodyPr wrap="square" rtlCol="0">
            <a:spAutoFit/>
          </a:bodyPr>
          <a:lstStyle/>
          <a:p>
            <a:pPr algn="ctr"/>
            <a:r>
              <a:rPr lang="en-US" sz="2400" dirty="0"/>
              <a:t>Return </a:t>
            </a:r>
          </a:p>
          <a:p>
            <a:pPr algn="ctr"/>
            <a:r>
              <a:rPr lang="en-US" sz="2400" dirty="0"/>
              <a:t>Of Christ</a:t>
            </a:r>
          </a:p>
        </p:txBody>
      </p:sp>
      <p:sp>
        <p:nvSpPr>
          <p:cNvPr id="29" name="TextBox 28"/>
          <p:cNvSpPr txBox="1"/>
          <p:nvPr/>
        </p:nvSpPr>
        <p:spPr>
          <a:xfrm>
            <a:off x="9067800" y="4602541"/>
            <a:ext cx="1600200" cy="83099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Final Judgment</a:t>
            </a:r>
          </a:p>
        </p:txBody>
      </p:sp>
      <p:cxnSp>
        <p:nvCxnSpPr>
          <p:cNvPr id="31" name="Straight Arrow Connector 30"/>
          <p:cNvCxnSpPr>
            <a:stCxn id="29" idx="0"/>
          </p:cNvCxnSpPr>
          <p:nvPr/>
        </p:nvCxnSpPr>
        <p:spPr>
          <a:xfrm flipH="1" flipV="1">
            <a:off x="9220200" y="3992942"/>
            <a:ext cx="647700" cy="609599"/>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9448800" y="1783140"/>
            <a:ext cx="1219200" cy="1569660"/>
          </a:xfrm>
          <a:prstGeom prst="rect">
            <a:avLst/>
          </a:prstGeom>
          <a:solidFill>
            <a:srgbClr val="FFFF00"/>
          </a:solidFill>
          <a:effectLst>
            <a:glow rad="228600">
              <a:srgbClr val="FFFF00">
                <a:alpha val="40000"/>
              </a:srgbClr>
            </a:glow>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New Heaven &amp; New Earth</a:t>
            </a:r>
          </a:p>
        </p:txBody>
      </p:sp>
      <p:pic>
        <p:nvPicPr>
          <p:cNvPr id="36" name="Picture 35" descr="christianity_cross.png"/>
          <p:cNvPicPr>
            <a:picLocks noChangeAspect="1"/>
          </p:cNvPicPr>
          <p:nvPr/>
        </p:nvPicPr>
        <p:blipFill>
          <a:blip r:embed="rId3" cstate="print"/>
          <a:stretch>
            <a:fillRect/>
          </a:stretch>
        </p:blipFill>
        <p:spPr>
          <a:xfrm>
            <a:off x="1219200" y="1554540"/>
            <a:ext cx="2648712" cy="3009900"/>
          </a:xfrm>
          <a:prstGeom prst="rect">
            <a:avLst/>
          </a:prstGeom>
        </p:spPr>
      </p:pic>
      <p:sp>
        <p:nvSpPr>
          <p:cNvPr id="37" name="TextBox 36"/>
          <p:cNvSpPr txBox="1"/>
          <p:nvPr/>
        </p:nvSpPr>
        <p:spPr>
          <a:xfrm>
            <a:off x="1752600" y="4602540"/>
            <a:ext cx="3581400" cy="156966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400" b="1" u="sng" dirty="0"/>
              <a:t>Advantage: Optimism</a:t>
            </a:r>
          </a:p>
          <a:p>
            <a:pPr algn="ctr"/>
            <a:r>
              <a:rPr lang="en-US" sz="2400" dirty="0"/>
              <a:t>A high view of the power of the gospel to change lives and change the world.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ight Arrow 25"/>
          <p:cNvSpPr/>
          <p:nvPr/>
        </p:nvSpPr>
        <p:spPr>
          <a:xfrm rot="5400000">
            <a:off x="8149799" y="2663398"/>
            <a:ext cx="2064603"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743200" y="381000"/>
            <a:ext cx="6629400" cy="70788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4000" b="1" dirty="0"/>
              <a:t>The A-Millennial View:</a:t>
            </a:r>
          </a:p>
        </p:txBody>
      </p:sp>
      <p:cxnSp>
        <p:nvCxnSpPr>
          <p:cNvPr id="6" name="Straight Connector 5"/>
          <p:cNvCxnSpPr/>
          <p:nvPr/>
        </p:nvCxnSpPr>
        <p:spPr>
          <a:xfrm>
            <a:off x="1905000" y="4355068"/>
            <a:ext cx="8305800" cy="0"/>
          </a:xfrm>
          <a:prstGeom prst="line">
            <a:avLst/>
          </a:prstGeom>
          <a:ln w="5715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9220200" y="4038600"/>
            <a:ext cx="0" cy="76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4648200" y="4419600"/>
            <a:ext cx="4419600" cy="1938992"/>
          </a:xfrm>
          <a:prstGeom prst="rect">
            <a:avLst/>
          </a:prstGeom>
          <a:noFill/>
        </p:spPr>
        <p:txBody>
          <a:bodyPr wrap="square" rtlCol="0">
            <a:spAutoFit/>
          </a:bodyPr>
          <a:lstStyle/>
          <a:p>
            <a:pPr algn="ctr"/>
            <a:r>
              <a:rPr lang="en-US" sz="2400" dirty="0"/>
              <a:t>The resurrection of Jesus started the symbolic period of time called the Millennium – a long age of conflict between </a:t>
            </a:r>
            <a:r>
              <a:rPr lang="en-US" sz="2400" b="1" dirty="0">
                <a:solidFill>
                  <a:srgbClr val="FF0000"/>
                </a:solidFill>
              </a:rPr>
              <a:t>the people of God </a:t>
            </a:r>
            <a:r>
              <a:rPr lang="en-US" sz="2400" dirty="0"/>
              <a:t>and </a:t>
            </a:r>
            <a:r>
              <a:rPr lang="en-US" sz="2400" b="1" dirty="0">
                <a:solidFill>
                  <a:schemeClr val="bg2">
                    <a:lumMod val="25000"/>
                  </a:schemeClr>
                </a:solidFill>
              </a:rPr>
              <a:t>the enemies of God</a:t>
            </a:r>
            <a:r>
              <a:rPr lang="en-US" sz="2400" dirty="0"/>
              <a:t>.</a:t>
            </a:r>
          </a:p>
        </p:txBody>
      </p:sp>
      <p:sp>
        <p:nvSpPr>
          <p:cNvPr id="25" name="TextBox 24"/>
          <p:cNvSpPr txBox="1"/>
          <p:nvPr/>
        </p:nvSpPr>
        <p:spPr>
          <a:xfrm>
            <a:off x="2819400" y="3810000"/>
            <a:ext cx="6324600" cy="457200"/>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lang="en-US" sz="2400" b="1" dirty="0"/>
              <a:t>The Millennium</a:t>
            </a:r>
          </a:p>
        </p:txBody>
      </p:sp>
      <p:sp>
        <p:nvSpPr>
          <p:cNvPr id="27" name="TextBox 26"/>
          <p:cNvSpPr txBox="1"/>
          <p:nvPr/>
        </p:nvSpPr>
        <p:spPr>
          <a:xfrm>
            <a:off x="8229600" y="990601"/>
            <a:ext cx="1981200" cy="830997"/>
          </a:xfrm>
          <a:prstGeom prst="rect">
            <a:avLst/>
          </a:prstGeom>
          <a:noFill/>
        </p:spPr>
        <p:txBody>
          <a:bodyPr wrap="square" rtlCol="0">
            <a:spAutoFit/>
          </a:bodyPr>
          <a:lstStyle/>
          <a:p>
            <a:pPr algn="ctr"/>
            <a:r>
              <a:rPr lang="en-US" sz="2400" dirty="0"/>
              <a:t>Return </a:t>
            </a:r>
          </a:p>
          <a:p>
            <a:pPr algn="ctr"/>
            <a:r>
              <a:rPr lang="en-US" sz="2400" dirty="0"/>
              <a:t>Of Christ</a:t>
            </a:r>
          </a:p>
        </p:txBody>
      </p:sp>
      <p:pic>
        <p:nvPicPr>
          <p:cNvPr id="36" name="Picture 35" descr="christianity_cross.png"/>
          <p:cNvPicPr>
            <a:picLocks noChangeAspect="1"/>
          </p:cNvPicPr>
          <p:nvPr/>
        </p:nvPicPr>
        <p:blipFill>
          <a:blip r:embed="rId3" cstate="print"/>
          <a:stretch>
            <a:fillRect/>
          </a:stretch>
        </p:blipFill>
        <p:spPr>
          <a:xfrm>
            <a:off x="1219200" y="1524000"/>
            <a:ext cx="2648712" cy="3009900"/>
          </a:xfrm>
          <a:prstGeom prst="rect">
            <a:avLst/>
          </a:prstGeom>
        </p:spPr>
      </p:pic>
      <p:sp>
        <p:nvSpPr>
          <p:cNvPr id="13" name="Freeform 12"/>
          <p:cNvSpPr/>
          <p:nvPr/>
        </p:nvSpPr>
        <p:spPr>
          <a:xfrm>
            <a:off x="2895600" y="3150220"/>
            <a:ext cx="6177776" cy="661638"/>
          </a:xfrm>
          <a:custGeom>
            <a:avLst/>
            <a:gdLst>
              <a:gd name="connsiteX0" fmla="*/ 0 w 6177776"/>
              <a:gd name="connsiteY0" fmla="*/ 622609 h 661638"/>
              <a:gd name="connsiteX1" fmla="*/ 591015 w 6177776"/>
              <a:gd name="connsiteY1" fmla="*/ 466492 h 661638"/>
              <a:gd name="connsiteX2" fmla="*/ 1170878 w 6177776"/>
              <a:gd name="connsiteY2" fmla="*/ 143107 h 661638"/>
              <a:gd name="connsiteX3" fmla="*/ 1728439 w 6177776"/>
              <a:gd name="connsiteY3" fmla="*/ 254619 h 661638"/>
              <a:gd name="connsiteX4" fmla="*/ 2274849 w 6177776"/>
              <a:gd name="connsiteY4" fmla="*/ 611458 h 661638"/>
              <a:gd name="connsiteX5" fmla="*/ 3033132 w 6177776"/>
              <a:gd name="connsiteY5" fmla="*/ 555702 h 661638"/>
              <a:gd name="connsiteX6" fmla="*/ 3479180 w 6177776"/>
              <a:gd name="connsiteY6" fmla="*/ 76200 h 661638"/>
              <a:gd name="connsiteX7" fmla="*/ 3746810 w 6177776"/>
              <a:gd name="connsiteY7" fmla="*/ 98502 h 661638"/>
              <a:gd name="connsiteX8" fmla="*/ 4025590 w 6177776"/>
              <a:gd name="connsiteY8" fmla="*/ 566853 h 661638"/>
              <a:gd name="connsiteX9" fmla="*/ 4772722 w 6177776"/>
              <a:gd name="connsiteY9" fmla="*/ 488795 h 661638"/>
              <a:gd name="connsiteX10" fmla="*/ 5263376 w 6177776"/>
              <a:gd name="connsiteY10" fmla="*/ 243468 h 661638"/>
              <a:gd name="connsiteX11" fmla="*/ 5664820 w 6177776"/>
              <a:gd name="connsiteY11" fmla="*/ 477643 h 661638"/>
              <a:gd name="connsiteX12" fmla="*/ 6021659 w 6177776"/>
              <a:gd name="connsiteY12" fmla="*/ 343829 h 661638"/>
              <a:gd name="connsiteX13" fmla="*/ 6177776 w 6177776"/>
              <a:gd name="connsiteY13" fmla="*/ 578004 h 661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177776" h="661638">
                <a:moveTo>
                  <a:pt x="0" y="622609"/>
                </a:moveTo>
                <a:cubicBezTo>
                  <a:pt x="197934" y="584509"/>
                  <a:pt x="395869" y="546409"/>
                  <a:pt x="591015" y="466492"/>
                </a:cubicBezTo>
                <a:cubicBezTo>
                  <a:pt x="786161" y="386575"/>
                  <a:pt x="981307" y="178419"/>
                  <a:pt x="1170878" y="143107"/>
                </a:cubicBezTo>
                <a:cubicBezTo>
                  <a:pt x="1360449" y="107795"/>
                  <a:pt x="1544444" y="176561"/>
                  <a:pt x="1728439" y="254619"/>
                </a:cubicBezTo>
                <a:cubicBezTo>
                  <a:pt x="1912434" y="332677"/>
                  <a:pt x="2057400" y="561278"/>
                  <a:pt x="2274849" y="611458"/>
                </a:cubicBezTo>
                <a:cubicBezTo>
                  <a:pt x="2492298" y="661638"/>
                  <a:pt x="2832410" y="644912"/>
                  <a:pt x="3033132" y="555702"/>
                </a:cubicBezTo>
                <a:cubicBezTo>
                  <a:pt x="3233854" y="466492"/>
                  <a:pt x="3360234" y="152400"/>
                  <a:pt x="3479180" y="76200"/>
                </a:cubicBezTo>
                <a:cubicBezTo>
                  <a:pt x="3598126" y="0"/>
                  <a:pt x="3655742" y="16727"/>
                  <a:pt x="3746810" y="98502"/>
                </a:cubicBezTo>
                <a:cubicBezTo>
                  <a:pt x="3837878" y="180277"/>
                  <a:pt x="3854605" y="501804"/>
                  <a:pt x="4025590" y="566853"/>
                </a:cubicBezTo>
                <a:cubicBezTo>
                  <a:pt x="4196575" y="631902"/>
                  <a:pt x="4566424" y="542693"/>
                  <a:pt x="4772722" y="488795"/>
                </a:cubicBezTo>
                <a:cubicBezTo>
                  <a:pt x="4979020" y="434897"/>
                  <a:pt x="5114693" y="245327"/>
                  <a:pt x="5263376" y="243468"/>
                </a:cubicBezTo>
                <a:cubicBezTo>
                  <a:pt x="5412059" y="241609"/>
                  <a:pt x="5538440" y="460916"/>
                  <a:pt x="5664820" y="477643"/>
                </a:cubicBezTo>
                <a:cubicBezTo>
                  <a:pt x="5791201" y="494370"/>
                  <a:pt x="5936166" y="327102"/>
                  <a:pt x="6021659" y="343829"/>
                </a:cubicBezTo>
                <a:cubicBezTo>
                  <a:pt x="6107152" y="360556"/>
                  <a:pt x="6142464" y="469280"/>
                  <a:pt x="6177776" y="578004"/>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2873298" y="3025698"/>
            <a:ext cx="6188926" cy="784302"/>
          </a:xfrm>
          <a:custGeom>
            <a:avLst/>
            <a:gdLst>
              <a:gd name="connsiteX0" fmla="*/ 0 w 6188926"/>
              <a:gd name="connsiteY0" fmla="*/ 769434 h 784302"/>
              <a:gd name="connsiteX1" fmla="*/ 234175 w 6188926"/>
              <a:gd name="connsiteY1" fmla="*/ 468351 h 784302"/>
              <a:gd name="connsiteX2" fmla="*/ 457200 w 6188926"/>
              <a:gd name="connsiteY2" fmla="*/ 334536 h 784302"/>
              <a:gd name="connsiteX3" fmla="*/ 791736 w 6188926"/>
              <a:gd name="connsiteY3" fmla="*/ 613317 h 784302"/>
              <a:gd name="connsiteX4" fmla="*/ 1059365 w 6188926"/>
              <a:gd name="connsiteY4" fmla="*/ 512956 h 784302"/>
              <a:gd name="connsiteX5" fmla="*/ 1226634 w 6188926"/>
              <a:gd name="connsiteY5" fmla="*/ 434897 h 784302"/>
              <a:gd name="connsiteX6" fmla="*/ 1561170 w 6188926"/>
              <a:gd name="connsiteY6" fmla="*/ 156117 h 784302"/>
              <a:gd name="connsiteX7" fmla="*/ 1873404 w 6188926"/>
              <a:gd name="connsiteY7" fmla="*/ 200722 h 784302"/>
              <a:gd name="connsiteX8" fmla="*/ 2096429 w 6188926"/>
              <a:gd name="connsiteY8" fmla="*/ 323385 h 784302"/>
              <a:gd name="connsiteX9" fmla="*/ 2475570 w 6188926"/>
              <a:gd name="connsiteY9" fmla="*/ 0 h 784302"/>
              <a:gd name="connsiteX10" fmla="*/ 2821258 w 6188926"/>
              <a:gd name="connsiteY10" fmla="*/ 323385 h 784302"/>
              <a:gd name="connsiteX11" fmla="*/ 3267307 w 6188926"/>
              <a:gd name="connsiteY11" fmla="*/ 624468 h 784302"/>
              <a:gd name="connsiteX12" fmla="*/ 3713356 w 6188926"/>
              <a:gd name="connsiteY12" fmla="*/ 479502 h 784302"/>
              <a:gd name="connsiteX13" fmla="*/ 4103648 w 6188926"/>
              <a:gd name="connsiteY13" fmla="*/ 211873 h 784302"/>
              <a:gd name="connsiteX14" fmla="*/ 4449336 w 6188926"/>
              <a:gd name="connsiteY14" fmla="*/ 434897 h 784302"/>
              <a:gd name="connsiteX15" fmla="*/ 4850780 w 6188926"/>
              <a:gd name="connsiteY15" fmla="*/ 758282 h 784302"/>
              <a:gd name="connsiteX16" fmla="*/ 5118409 w 6188926"/>
              <a:gd name="connsiteY16" fmla="*/ 278780 h 784302"/>
              <a:gd name="connsiteX17" fmla="*/ 5330282 w 6188926"/>
              <a:gd name="connsiteY17" fmla="*/ 178419 h 784302"/>
              <a:gd name="connsiteX18" fmla="*/ 5564458 w 6188926"/>
              <a:gd name="connsiteY18" fmla="*/ 379141 h 784302"/>
              <a:gd name="connsiteX19" fmla="*/ 5887843 w 6188926"/>
              <a:gd name="connsiteY19" fmla="*/ 144965 h 784302"/>
              <a:gd name="connsiteX20" fmla="*/ 6188926 w 6188926"/>
              <a:gd name="connsiteY20" fmla="*/ 167268 h 784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188926" h="784302">
                <a:moveTo>
                  <a:pt x="0" y="769434"/>
                </a:moveTo>
                <a:cubicBezTo>
                  <a:pt x="78987" y="655134"/>
                  <a:pt x="157975" y="540834"/>
                  <a:pt x="234175" y="468351"/>
                </a:cubicBezTo>
                <a:cubicBezTo>
                  <a:pt x="310375" y="395868"/>
                  <a:pt x="364273" y="310375"/>
                  <a:pt x="457200" y="334536"/>
                </a:cubicBezTo>
                <a:cubicBezTo>
                  <a:pt x="550127" y="358697"/>
                  <a:pt x="691375" y="583580"/>
                  <a:pt x="791736" y="613317"/>
                </a:cubicBezTo>
                <a:cubicBezTo>
                  <a:pt x="892097" y="643054"/>
                  <a:pt x="986882" y="542693"/>
                  <a:pt x="1059365" y="512956"/>
                </a:cubicBezTo>
                <a:cubicBezTo>
                  <a:pt x="1131848" y="483219"/>
                  <a:pt x="1143000" y="494370"/>
                  <a:pt x="1226634" y="434897"/>
                </a:cubicBezTo>
                <a:cubicBezTo>
                  <a:pt x="1310268" y="375424"/>
                  <a:pt x="1453375" y="195146"/>
                  <a:pt x="1561170" y="156117"/>
                </a:cubicBezTo>
                <a:cubicBezTo>
                  <a:pt x="1668965" y="117088"/>
                  <a:pt x="1784194" y="172844"/>
                  <a:pt x="1873404" y="200722"/>
                </a:cubicBezTo>
                <a:cubicBezTo>
                  <a:pt x="1962614" y="228600"/>
                  <a:pt x="1996068" y="356839"/>
                  <a:pt x="2096429" y="323385"/>
                </a:cubicBezTo>
                <a:cubicBezTo>
                  <a:pt x="2196790" y="289931"/>
                  <a:pt x="2354765" y="0"/>
                  <a:pt x="2475570" y="0"/>
                </a:cubicBezTo>
                <a:cubicBezTo>
                  <a:pt x="2596375" y="0"/>
                  <a:pt x="2689302" y="219307"/>
                  <a:pt x="2821258" y="323385"/>
                </a:cubicBezTo>
                <a:cubicBezTo>
                  <a:pt x="2953214" y="427463"/>
                  <a:pt x="3118624" y="598449"/>
                  <a:pt x="3267307" y="624468"/>
                </a:cubicBezTo>
                <a:cubicBezTo>
                  <a:pt x="3415990" y="650488"/>
                  <a:pt x="3573966" y="548268"/>
                  <a:pt x="3713356" y="479502"/>
                </a:cubicBezTo>
                <a:cubicBezTo>
                  <a:pt x="3852746" y="410736"/>
                  <a:pt x="3980985" y="219307"/>
                  <a:pt x="4103648" y="211873"/>
                </a:cubicBezTo>
                <a:cubicBezTo>
                  <a:pt x="4226311" y="204439"/>
                  <a:pt x="4324814" y="343829"/>
                  <a:pt x="4449336" y="434897"/>
                </a:cubicBezTo>
                <a:cubicBezTo>
                  <a:pt x="4573858" y="525965"/>
                  <a:pt x="4739268" y="784302"/>
                  <a:pt x="4850780" y="758282"/>
                </a:cubicBezTo>
                <a:cubicBezTo>
                  <a:pt x="4962292" y="732263"/>
                  <a:pt x="5038492" y="375424"/>
                  <a:pt x="5118409" y="278780"/>
                </a:cubicBezTo>
                <a:cubicBezTo>
                  <a:pt x="5198326" y="182136"/>
                  <a:pt x="5255940" y="161692"/>
                  <a:pt x="5330282" y="178419"/>
                </a:cubicBezTo>
                <a:cubicBezTo>
                  <a:pt x="5404624" y="195146"/>
                  <a:pt x="5471531" y="384717"/>
                  <a:pt x="5564458" y="379141"/>
                </a:cubicBezTo>
                <a:cubicBezTo>
                  <a:pt x="5657385" y="373565"/>
                  <a:pt x="5783765" y="180277"/>
                  <a:pt x="5887843" y="144965"/>
                </a:cubicBezTo>
                <a:cubicBezTo>
                  <a:pt x="5991921" y="109653"/>
                  <a:pt x="6090423" y="138460"/>
                  <a:pt x="6188926" y="167268"/>
                </a:cubicBezTo>
              </a:path>
            </a:pathLst>
          </a:custGeom>
          <a:ln w="57150">
            <a:solidFill>
              <a:schemeClr val="bg2">
                <a:lumMod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extBox 14"/>
          <p:cNvSpPr txBox="1"/>
          <p:nvPr/>
        </p:nvSpPr>
        <p:spPr>
          <a:xfrm>
            <a:off x="1752600" y="4461808"/>
            <a:ext cx="2895600" cy="193899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400" b="1" u="sng" dirty="0"/>
              <a:t>Advantage: Realism</a:t>
            </a:r>
          </a:p>
          <a:p>
            <a:pPr algn="ctr"/>
            <a:r>
              <a:rPr lang="en-US" sz="2400" dirty="0"/>
              <a:t>Recognizing the conflict between good and evil </a:t>
            </a:r>
          </a:p>
          <a:p>
            <a:pPr algn="ctr"/>
            <a:r>
              <a:rPr lang="en-US" sz="2400" dirty="0"/>
              <a:t>in this age.</a:t>
            </a:r>
          </a:p>
        </p:txBody>
      </p:sp>
      <p:sp>
        <p:nvSpPr>
          <p:cNvPr id="16" name="TextBox 15"/>
          <p:cNvSpPr txBox="1"/>
          <p:nvPr/>
        </p:nvSpPr>
        <p:spPr>
          <a:xfrm>
            <a:off x="9067800" y="4572001"/>
            <a:ext cx="1600200" cy="83099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Final Judgment</a:t>
            </a:r>
          </a:p>
        </p:txBody>
      </p:sp>
      <p:cxnSp>
        <p:nvCxnSpPr>
          <p:cNvPr id="17" name="Straight Arrow Connector 16"/>
          <p:cNvCxnSpPr>
            <a:stCxn id="16" idx="0"/>
          </p:cNvCxnSpPr>
          <p:nvPr/>
        </p:nvCxnSpPr>
        <p:spPr>
          <a:xfrm flipH="1" flipV="1">
            <a:off x="9220200" y="3962402"/>
            <a:ext cx="647700" cy="609599"/>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9448800" y="1752600"/>
            <a:ext cx="1219200" cy="1569660"/>
          </a:xfrm>
          <a:prstGeom prst="rect">
            <a:avLst/>
          </a:prstGeom>
          <a:solidFill>
            <a:srgbClr val="FFFF00"/>
          </a:solidFill>
          <a:effectLst>
            <a:glow rad="228600">
              <a:srgbClr val="FFFF00">
                <a:alpha val="40000"/>
              </a:srgbClr>
            </a:glow>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New Heaven &amp; New Earth</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Isosceles Triangle 27"/>
          <p:cNvSpPr/>
          <p:nvPr/>
        </p:nvSpPr>
        <p:spPr>
          <a:xfrm>
            <a:off x="4648200" y="1650708"/>
            <a:ext cx="1295400" cy="2057400"/>
          </a:xfrm>
          <a:prstGeom prst="triangle">
            <a:avLst>
              <a:gd name="adj" fmla="val 100000"/>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26" name="Right Arrow 25"/>
          <p:cNvSpPr/>
          <p:nvPr/>
        </p:nvSpPr>
        <p:spPr>
          <a:xfrm rot="5400000">
            <a:off x="5219700" y="2450808"/>
            <a:ext cx="16764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descr="flame-symbol3.jpg"/>
          <p:cNvPicPr>
            <a:picLocks noChangeAspect="1"/>
          </p:cNvPicPr>
          <p:nvPr/>
        </p:nvPicPr>
        <p:blipFill>
          <a:blip r:embed="rId3" cstate="print"/>
          <a:srcRect l="30000" r="30000" b="6250"/>
          <a:stretch>
            <a:fillRect/>
          </a:stretch>
        </p:blipFill>
        <p:spPr>
          <a:xfrm>
            <a:off x="5105400" y="4317709"/>
            <a:ext cx="482600" cy="904875"/>
          </a:xfrm>
          <a:prstGeom prst="rect">
            <a:avLst/>
          </a:prstGeom>
        </p:spPr>
      </p:pic>
      <p:pic>
        <p:nvPicPr>
          <p:cNvPr id="16" name="Picture 15" descr="Peace-Sign-Sticker-(5150).jpg"/>
          <p:cNvPicPr>
            <a:picLocks noChangeAspect="1"/>
          </p:cNvPicPr>
          <p:nvPr/>
        </p:nvPicPr>
        <p:blipFill>
          <a:blip r:embed="rId4" cstate="print"/>
          <a:stretch>
            <a:fillRect/>
          </a:stretch>
        </p:blipFill>
        <p:spPr>
          <a:xfrm>
            <a:off x="3810001" y="4393909"/>
            <a:ext cx="670639" cy="695325"/>
          </a:xfrm>
          <a:prstGeom prst="rect">
            <a:avLst/>
          </a:prstGeom>
        </p:spPr>
      </p:pic>
      <p:sp>
        <p:nvSpPr>
          <p:cNvPr id="4" name="TextBox 3"/>
          <p:cNvSpPr txBox="1"/>
          <p:nvPr/>
        </p:nvSpPr>
        <p:spPr>
          <a:xfrm>
            <a:off x="2743200" y="355308"/>
            <a:ext cx="6629400" cy="70788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4000" b="1" dirty="0"/>
              <a:t>The Pre-Millennial View:</a:t>
            </a:r>
          </a:p>
        </p:txBody>
      </p:sp>
      <p:cxnSp>
        <p:nvCxnSpPr>
          <p:cNvPr id="6" name="Straight Connector 5"/>
          <p:cNvCxnSpPr/>
          <p:nvPr/>
        </p:nvCxnSpPr>
        <p:spPr>
          <a:xfrm>
            <a:off x="1905000" y="4329376"/>
            <a:ext cx="8305800" cy="0"/>
          </a:xfrm>
          <a:prstGeom prst="line">
            <a:avLst/>
          </a:prstGeom>
          <a:ln w="5715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505200" y="3948376"/>
            <a:ext cx="0" cy="76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724400" y="4317708"/>
            <a:ext cx="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6019800" y="3936708"/>
            <a:ext cx="0" cy="76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9220200" y="4012908"/>
            <a:ext cx="0" cy="76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581400" y="3784309"/>
            <a:ext cx="2362200" cy="461665"/>
          </a:xfrm>
          <a:prstGeom prst="rect">
            <a:avLst/>
          </a:prstGeom>
        </p:spPr>
        <p:style>
          <a:lnRef idx="0">
            <a:schemeClr val="dk1"/>
          </a:lnRef>
          <a:fillRef idx="3">
            <a:schemeClr val="dk1"/>
          </a:fillRef>
          <a:effectRef idx="3">
            <a:schemeClr val="dk1"/>
          </a:effectRef>
          <a:fontRef idx="minor">
            <a:schemeClr val="lt1"/>
          </a:fontRef>
        </p:style>
        <p:txBody>
          <a:bodyPr wrap="square" rtlCol="0">
            <a:spAutoFit/>
          </a:bodyPr>
          <a:lstStyle/>
          <a:p>
            <a:pPr algn="ctr"/>
            <a:r>
              <a:rPr lang="en-US" sz="2400" b="1" dirty="0"/>
              <a:t>7 yr. Tribulation</a:t>
            </a:r>
          </a:p>
        </p:txBody>
      </p:sp>
      <p:sp>
        <p:nvSpPr>
          <p:cNvPr id="14" name="TextBox 13"/>
          <p:cNvSpPr txBox="1"/>
          <p:nvPr/>
        </p:nvSpPr>
        <p:spPr>
          <a:xfrm rot="3908910">
            <a:off x="4202012" y="4940436"/>
            <a:ext cx="1525574" cy="830997"/>
          </a:xfrm>
          <a:prstGeom prst="rect">
            <a:avLst/>
          </a:prstGeom>
          <a:noFill/>
        </p:spPr>
        <p:txBody>
          <a:bodyPr wrap="square" rtlCol="0">
            <a:spAutoFit/>
          </a:bodyPr>
          <a:lstStyle/>
          <a:p>
            <a:r>
              <a:rPr lang="en-US" sz="2400" dirty="0" err="1"/>
              <a:t>AntiChrist</a:t>
            </a:r>
            <a:r>
              <a:rPr lang="en-US" sz="2400" dirty="0"/>
              <a:t> </a:t>
            </a:r>
          </a:p>
          <a:p>
            <a:r>
              <a:rPr lang="en-US" sz="2400" dirty="0"/>
              <a:t>Revealed</a:t>
            </a:r>
          </a:p>
        </p:txBody>
      </p:sp>
      <p:sp>
        <p:nvSpPr>
          <p:cNvPr id="15" name="TextBox 14"/>
          <p:cNvSpPr txBox="1"/>
          <p:nvPr/>
        </p:nvSpPr>
        <p:spPr>
          <a:xfrm rot="3998755">
            <a:off x="2914015" y="5280822"/>
            <a:ext cx="1903641" cy="461665"/>
          </a:xfrm>
          <a:prstGeom prst="rect">
            <a:avLst/>
          </a:prstGeom>
          <a:noFill/>
        </p:spPr>
        <p:txBody>
          <a:bodyPr wrap="square" rtlCol="0">
            <a:spAutoFit/>
          </a:bodyPr>
          <a:lstStyle/>
          <a:p>
            <a:r>
              <a:rPr lang="en-US" sz="2400" dirty="0"/>
              <a:t>Peace Treaty</a:t>
            </a:r>
          </a:p>
        </p:txBody>
      </p:sp>
      <p:sp>
        <p:nvSpPr>
          <p:cNvPr id="17" name="Isosceles Triangle 16"/>
          <p:cNvSpPr/>
          <p:nvPr/>
        </p:nvSpPr>
        <p:spPr>
          <a:xfrm>
            <a:off x="1905000" y="3860508"/>
            <a:ext cx="1524000" cy="381000"/>
          </a:xfrm>
          <a:prstGeom prst="triangle">
            <a:avLst>
              <a:gd name="adj" fmla="val 100000"/>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8" name="TextBox 17"/>
          <p:cNvSpPr txBox="1"/>
          <p:nvPr/>
        </p:nvSpPr>
        <p:spPr>
          <a:xfrm rot="20769957">
            <a:off x="1595424" y="3316651"/>
            <a:ext cx="1925422" cy="830997"/>
          </a:xfrm>
          <a:prstGeom prst="rect">
            <a:avLst/>
          </a:prstGeom>
          <a:noFill/>
        </p:spPr>
        <p:txBody>
          <a:bodyPr wrap="square" rtlCol="0">
            <a:spAutoFit/>
          </a:bodyPr>
          <a:lstStyle/>
          <a:p>
            <a:pPr algn="ctr"/>
            <a:r>
              <a:rPr lang="en-US" sz="2400" dirty="0"/>
              <a:t>Increasing</a:t>
            </a:r>
          </a:p>
          <a:p>
            <a:pPr algn="ctr"/>
            <a:r>
              <a:rPr lang="en-US" sz="2400" dirty="0"/>
              <a:t>“Birth Pains”</a:t>
            </a:r>
          </a:p>
        </p:txBody>
      </p:sp>
      <p:sp>
        <p:nvSpPr>
          <p:cNvPr id="19" name="Right Arrow 18"/>
          <p:cNvSpPr/>
          <p:nvPr/>
        </p:nvSpPr>
        <p:spPr>
          <a:xfrm rot="16200000">
            <a:off x="2400300" y="2603208"/>
            <a:ext cx="16764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2362200" y="1117309"/>
            <a:ext cx="1981200" cy="830997"/>
          </a:xfrm>
          <a:prstGeom prst="rect">
            <a:avLst/>
          </a:prstGeom>
          <a:noFill/>
        </p:spPr>
        <p:txBody>
          <a:bodyPr wrap="square" rtlCol="0">
            <a:spAutoFit/>
          </a:bodyPr>
          <a:lstStyle/>
          <a:p>
            <a:pPr algn="ctr"/>
            <a:r>
              <a:rPr lang="en-US" sz="2400" dirty="0"/>
              <a:t>Rapture of </a:t>
            </a:r>
          </a:p>
          <a:p>
            <a:pPr algn="ctr"/>
            <a:r>
              <a:rPr lang="en-US" sz="2400" dirty="0"/>
              <a:t>the Church(?)</a:t>
            </a:r>
          </a:p>
        </p:txBody>
      </p:sp>
      <p:sp>
        <p:nvSpPr>
          <p:cNvPr id="22" name="TextBox 21"/>
          <p:cNvSpPr txBox="1"/>
          <p:nvPr/>
        </p:nvSpPr>
        <p:spPr>
          <a:xfrm>
            <a:off x="4800600" y="2869909"/>
            <a:ext cx="1143000" cy="830997"/>
          </a:xfrm>
          <a:prstGeom prst="rect">
            <a:avLst/>
          </a:prstGeom>
          <a:noFill/>
        </p:spPr>
        <p:txBody>
          <a:bodyPr wrap="square" rtlCol="0">
            <a:spAutoFit/>
          </a:bodyPr>
          <a:lstStyle/>
          <a:p>
            <a:pPr algn="r"/>
            <a:r>
              <a:rPr lang="en-US" sz="2400" dirty="0"/>
              <a:t>War &amp;</a:t>
            </a:r>
          </a:p>
          <a:p>
            <a:pPr algn="r"/>
            <a:r>
              <a:rPr lang="en-US" sz="2400" dirty="0"/>
              <a:t>Wrath</a:t>
            </a:r>
          </a:p>
        </p:txBody>
      </p:sp>
      <p:sp>
        <p:nvSpPr>
          <p:cNvPr id="23" name="TextBox 22"/>
          <p:cNvSpPr txBox="1"/>
          <p:nvPr/>
        </p:nvSpPr>
        <p:spPr>
          <a:xfrm>
            <a:off x="1676400" y="4393909"/>
            <a:ext cx="1752600" cy="1200329"/>
          </a:xfrm>
          <a:prstGeom prst="rect">
            <a:avLst/>
          </a:prstGeom>
          <a:noFill/>
        </p:spPr>
        <p:txBody>
          <a:bodyPr wrap="square" rtlCol="0">
            <a:spAutoFit/>
          </a:bodyPr>
          <a:lstStyle/>
          <a:p>
            <a:pPr algn="r"/>
            <a:r>
              <a:rPr lang="en-US" sz="2400" dirty="0"/>
              <a:t>Deception</a:t>
            </a:r>
          </a:p>
          <a:p>
            <a:pPr algn="r"/>
            <a:r>
              <a:rPr lang="en-US" sz="2400" dirty="0"/>
              <a:t>Devastation</a:t>
            </a:r>
          </a:p>
          <a:p>
            <a:pPr algn="r"/>
            <a:r>
              <a:rPr lang="en-US" sz="2400" dirty="0"/>
              <a:t>Declaration</a:t>
            </a:r>
          </a:p>
        </p:txBody>
      </p:sp>
      <p:sp>
        <p:nvSpPr>
          <p:cNvPr id="24" name="TextBox 23"/>
          <p:cNvSpPr txBox="1"/>
          <p:nvPr/>
        </p:nvSpPr>
        <p:spPr>
          <a:xfrm rot="3847548">
            <a:off x="5334852" y="5131268"/>
            <a:ext cx="1815606" cy="461665"/>
          </a:xfrm>
          <a:prstGeom prst="rect">
            <a:avLst/>
          </a:prstGeom>
          <a:noFill/>
        </p:spPr>
        <p:txBody>
          <a:bodyPr wrap="square" rtlCol="0">
            <a:spAutoFit/>
          </a:bodyPr>
          <a:lstStyle/>
          <a:p>
            <a:r>
              <a:rPr lang="en-US" sz="2400" dirty="0"/>
              <a:t>Armageddon</a:t>
            </a:r>
          </a:p>
        </p:txBody>
      </p:sp>
      <p:sp>
        <p:nvSpPr>
          <p:cNvPr id="25" name="TextBox 24"/>
          <p:cNvSpPr txBox="1"/>
          <p:nvPr/>
        </p:nvSpPr>
        <p:spPr>
          <a:xfrm>
            <a:off x="6096000" y="3784308"/>
            <a:ext cx="3048000" cy="457200"/>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lang="en-US" sz="2400" b="1" dirty="0"/>
              <a:t>The Millennium</a:t>
            </a:r>
          </a:p>
        </p:txBody>
      </p:sp>
      <p:sp>
        <p:nvSpPr>
          <p:cNvPr id="27" name="TextBox 26"/>
          <p:cNvSpPr txBox="1"/>
          <p:nvPr/>
        </p:nvSpPr>
        <p:spPr>
          <a:xfrm>
            <a:off x="5105400" y="972112"/>
            <a:ext cx="1981200" cy="830997"/>
          </a:xfrm>
          <a:prstGeom prst="rect">
            <a:avLst/>
          </a:prstGeom>
          <a:noFill/>
        </p:spPr>
        <p:txBody>
          <a:bodyPr wrap="square" rtlCol="0">
            <a:spAutoFit/>
          </a:bodyPr>
          <a:lstStyle/>
          <a:p>
            <a:pPr algn="ctr"/>
            <a:r>
              <a:rPr lang="en-US" sz="2400" dirty="0"/>
              <a:t>Return </a:t>
            </a:r>
          </a:p>
          <a:p>
            <a:pPr algn="ctr"/>
            <a:r>
              <a:rPr lang="en-US" sz="2400" dirty="0"/>
              <a:t>Of Christ</a:t>
            </a:r>
          </a:p>
        </p:txBody>
      </p:sp>
      <p:sp>
        <p:nvSpPr>
          <p:cNvPr id="32" name="TextBox 31"/>
          <p:cNvSpPr txBox="1"/>
          <p:nvPr/>
        </p:nvSpPr>
        <p:spPr>
          <a:xfrm>
            <a:off x="6324600" y="4393909"/>
            <a:ext cx="2667000" cy="1200329"/>
          </a:xfrm>
          <a:prstGeom prst="rect">
            <a:avLst/>
          </a:prstGeom>
          <a:noFill/>
        </p:spPr>
        <p:txBody>
          <a:bodyPr wrap="square" rtlCol="0">
            <a:spAutoFit/>
          </a:bodyPr>
          <a:lstStyle/>
          <a:p>
            <a:pPr algn="ctr"/>
            <a:r>
              <a:rPr lang="en-US" sz="2400" dirty="0"/>
              <a:t>Satan bound</a:t>
            </a:r>
          </a:p>
          <a:p>
            <a:pPr algn="ctr"/>
            <a:r>
              <a:rPr lang="en-US" sz="2400" dirty="0"/>
              <a:t>Jesus reigns</a:t>
            </a:r>
          </a:p>
          <a:p>
            <a:pPr algn="ctr"/>
            <a:r>
              <a:rPr lang="en-US" sz="2400" dirty="0"/>
              <a:t>Martyrs rule</a:t>
            </a:r>
          </a:p>
        </p:txBody>
      </p:sp>
      <p:sp>
        <p:nvSpPr>
          <p:cNvPr id="30" name="TextBox 29"/>
          <p:cNvSpPr txBox="1"/>
          <p:nvPr/>
        </p:nvSpPr>
        <p:spPr>
          <a:xfrm>
            <a:off x="6934200" y="1117309"/>
            <a:ext cx="3581400" cy="120032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400" b="1" u="sng" dirty="0"/>
              <a:t>Advantage: Literalism</a:t>
            </a:r>
          </a:p>
          <a:p>
            <a:pPr algn="ctr"/>
            <a:r>
              <a:rPr lang="en-US" sz="2400" dirty="0"/>
              <a:t>The plainest interpretation of Revelation 20. </a:t>
            </a:r>
          </a:p>
        </p:txBody>
      </p:sp>
      <p:sp>
        <p:nvSpPr>
          <p:cNvPr id="34" name="TextBox 33"/>
          <p:cNvSpPr txBox="1"/>
          <p:nvPr/>
        </p:nvSpPr>
        <p:spPr>
          <a:xfrm>
            <a:off x="9067800" y="4546309"/>
            <a:ext cx="1600200" cy="83099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Final Judgment</a:t>
            </a:r>
          </a:p>
        </p:txBody>
      </p:sp>
      <p:cxnSp>
        <p:nvCxnSpPr>
          <p:cNvPr id="35" name="Straight Arrow Connector 34"/>
          <p:cNvCxnSpPr>
            <a:stCxn id="34" idx="0"/>
          </p:cNvCxnSpPr>
          <p:nvPr/>
        </p:nvCxnSpPr>
        <p:spPr>
          <a:xfrm flipH="1" flipV="1">
            <a:off x="9220200" y="3936710"/>
            <a:ext cx="647700" cy="609599"/>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9448800" y="2412708"/>
            <a:ext cx="1219200" cy="1569660"/>
          </a:xfrm>
          <a:prstGeom prst="rect">
            <a:avLst/>
          </a:prstGeom>
          <a:solidFill>
            <a:srgbClr val="FFFF00"/>
          </a:solidFill>
          <a:effectLst>
            <a:glow rad="228600">
              <a:srgbClr val="FFFF00">
                <a:alpha val="40000"/>
              </a:srgbClr>
            </a:glow>
          </a:effectLst>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New Heaven &amp; New Earth</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Isosceles Triangle 47"/>
          <p:cNvSpPr/>
          <p:nvPr/>
        </p:nvSpPr>
        <p:spPr>
          <a:xfrm>
            <a:off x="7543800" y="2551092"/>
            <a:ext cx="2133600" cy="838200"/>
          </a:xfrm>
          <a:prstGeom prst="triangle">
            <a:avLst>
              <a:gd name="adj" fmla="val 100000"/>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
        <p:nvSpPr>
          <p:cNvPr id="46" name="Isosceles Triangle 45"/>
          <p:cNvSpPr/>
          <p:nvPr/>
        </p:nvSpPr>
        <p:spPr>
          <a:xfrm>
            <a:off x="6553200" y="3465492"/>
            <a:ext cx="2514600" cy="762000"/>
          </a:xfrm>
          <a:prstGeom prst="triangle">
            <a:avLst>
              <a:gd name="adj" fmla="val 0"/>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47" name="Isosceles Triangle 46"/>
          <p:cNvSpPr/>
          <p:nvPr/>
        </p:nvSpPr>
        <p:spPr>
          <a:xfrm flipV="1">
            <a:off x="7162800" y="3541692"/>
            <a:ext cx="2514600" cy="685800"/>
          </a:xfrm>
          <a:prstGeom prst="triangle">
            <a:avLst>
              <a:gd name="adj" fmla="val 10000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4" name="TextBox 3"/>
          <p:cNvSpPr txBox="1"/>
          <p:nvPr/>
        </p:nvSpPr>
        <p:spPr>
          <a:xfrm>
            <a:off x="1600200" y="341292"/>
            <a:ext cx="7696200" cy="70788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4000" b="1" dirty="0"/>
              <a:t>Historic Views on the Millennium</a:t>
            </a:r>
          </a:p>
        </p:txBody>
      </p:sp>
      <p:cxnSp>
        <p:nvCxnSpPr>
          <p:cNvPr id="6" name="Straight Connector 5"/>
          <p:cNvCxnSpPr/>
          <p:nvPr/>
        </p:nvCxnSpPr>
        <p:spPr>
          <a:xfrm>
            <a:off x="1295400" y="4315360"/>
            <a:ext cx="8305800" cy="0"/>
          </a:xfrm>
          <a:prstGeom prst="line">
            <a:avLst/>
          </a:prstGeom>
          <a:ln w="5715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8382000" y="3846492"/>
            <a:ext cx="0" cy="76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2209800" y="3770293"/>
            <a:ext cx="1676400" cy="461665"/>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r>
              <a:rPr lang="en-US" sz="2400" b="1" dirty="0"/>
              <a:t>Pre-Mill.</a:t>
            </a:r>
          </a:p>
        </p:txBody>
      </p:sp>
      <p:pic>
        <p:nvPicPr>
          <p:cNvPr id="36" name="Picture 35" descr="christianity_cross.png"/>
          <p:cNvPicPr>
            <a:picLocks noChangeAspect="1"/>
          </p:cNvPicPr>
          <p:nvPr/>
        </p:nvPicPr>
        <p:blipFill>
          <a:blip r:embed="rId3" cstate="print"/>
          <a:stretch>
            <a:fillRect/>
          </a:stretch>
        </p:blipFill>
        <p:spPr>
          <a:xfrm>
            <a:off x="609600" y="1484292"/>
            <a:ext cx="2648712" cy="3009900"/>
          </a:xfrm>
          <a:prstGeom prst="rect">
            <a:avLst/>
          </a:prstGeom>
        </p:spPr>
      </p:pic>
      <p:cxnSp>
        <p:nvCxnSpPr>
          <p:cNvPr id="16" name="Straight Connector 15"/>
          <p:cNvCxnSpPr/>
          <p:nvPr/>
        </p:nvCxnSpPr>
        <p:spPr>
          <a:xfrm>
            <a:off x="3962400" y="3922692"/>
            <a:ext cx="0" cy="76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477000" y="3846492"/>
            <a:ext cx="0" cy="762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8229600" y="2932093"/>
            <a:ext cx="1600200" cy="461665"/>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b="1" dirty="0"/>
              <a:t>Pre-Mill.</a:t>
            </a:r>
          </a:p>
        </p:txBody>
      </p:sp>
      <p:sp>
        <p:nvSpPr>
          <p:cNvPr id="19" name="TextBox 18"/>
          <p:cNvSpPr txBox="1"/>
          <p:nvPr/>
        </p:nvSpPr>
        <p:spPr>
          <a:xfrm>
            <a:off x="4038600" y="3770293"/>
            <a:ext cx="2362200" cy="461665"/>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lang="en-US" sz="2400" b="1" dirty="0"/>
              <a:t>Post-Mill.</a:t>
            </a:r>
          </a:p>
        </p:txBody>
      </p:sp>
      <p:sp>
        <p:nvSpPr>
          <p:cNvPr id="20" name="TextBox 19"/>
          <p:cNvSpPr txBox="1"/>
          <p:nvPr/>
        </p:nvSpPr>
        <p:spPr>
          <a:xfrm rot="17727207">
            <a:off x="3827616" y="2553354"/>
            <a:ext cx="1815606" cy="461665"/>
          </a:xfrm>
          <a:prstGeom prst="rect">
            <a:avLst/>
          </a:prstGeom>
          <a:noFill/>
        </p:spPr>
        <p:txBody>
          <a:bodyPr wrap="square" rtlCol="0">
            <a:spAutoFit/>
          </a:bodyPr>
          <a:lstStyle/>
          <a:p>
            <a:r>
              <a:rPr lang="en-US" sz="2400" b="1" dirty="0"/>
              <a:t>Augustine</a:t>
            </a:r>
          </a:p>
        </p:txBody>
      </p:sp>
      <p:sp>
        <p:nvSpPr>
          <p:cNvPr id="21" name="TextBox 20"/>
          <p:cNvSpPr txBox="1"/>
          <p:nvPr/>
        </p:nvSpPr>
        <p:spPr>
          <a:xfrm>
            <a:off x="3658452" y="4684693"/>
            <a:ext cx="684949" cy="461665"/>
          </a:xfrm>
          <a:prstGeom prst="rect">
            <a:avLst/>
          </a:prstGeom>
          <a:noFill/>
        </p:spPr>
        <p:txBody>
          <a:bodyPr wrap="square" rtlCol="0">
            <a:spAutoFit/>
          </a:bodyPr>
          <a:lstStyle/>
          <a:p>
            <a:r>
              <a:rPr lang="en-US" sz="2400" dirty="0"/>
              <a:t>350</a:t>
            </a:r>
          </a:p>
        </p:txBody>
      </p:sp>
      <p:sp>
        <p:nvSpPr>
          <p:cNvPr id="22" name="TextBox 21"/>
          <p:cNvSpPr txBox="1"/>
          <p:nvPr/>
        </p:nvSpPr>
        <p:spPr>
          <a:xfrm rot="17727207">
            <a:off x="3412102" y="2732079"/>
            <a:ext cx="1815606" cy="369332"/>
          </a:xfrm>
          <a:prstGeom prst="rect">
            <a:avLst/>
          </a:prstGeom>
          <a:noFill/>
        </p:spPr>
        <p:txBody>
          <a:bodyPr wrap="square" rtlCol="0">
            <a:spAutoFit/>
          </a:bodyPr>
          <a:lstStyle/>
          <a:p>
            <a:r>
              <a:rPr lang="en-US" dirty="0" err="1"/>
              <a:t>Tyconicus</a:t>
            </a:r>
            <a:endParaRPr lang="en-US" dirty="0"/>
          </a:p>
        </p:txBody>
      </p:sp>
      <p:sp>
        <p:nvSpPr>
          <p:cNvPr id="24" name="TextBox 23"/>
          <p:cNvSpPr txBox="1"/>
          <p:nvPr/>
        </p:nvSpPr>
        <p:spPr>
          <a:xfrm>
            <a:off x="6096000" y="4608493"/>
            <a:ext cx="838200" cy="461665"/>
          </a:xfrm>
          <a:prstGeom prst="rect">
            <a:avLst/>
          </a:prstGeom>
          <a:noFill/>
        </p:spPr>
        <p:txBody>
          <a:bodyPr wrap="square" rtlCol="0">
            <a:spAutoFit/>
          </a:bodyPr>
          <a:lstStyle/>
          <a:p>
            <a:r>
              <a:rPr lang="en-US" sz="2400" dirty="0"/>
              <a:t>1500</a:t>
            </a:r>
          </a:p>
        </p:txBody>
      </p:sp>
      <p:sp>
        <p:nvSpPr>
          <p:cNvPr id="28" name="TextBox 27"/>
          <p:cNvSpPr txBox="1"/>
          <p:nvPr/>
        </p:nvSpPr>
        <p:spPr>
          <a:xfrm>
            <a:off x="8001000" y="4604028"/>
            <a:ext cx="838200" cy="461665"/>
          </a:xfrm>
          <a:prstGeom prst="rect">
            <a:avLst/>
          </a:prstGeom>
          <a:noFill/>
        </p:spPr>
        <p:txBody>
          <a:bodyPr wrap="square" rtlCol="0">
            <a:spAutoFit/>
          </a:bodyPr>
          <a:lstStyle/>
          <a:p>
            <a:r>
              <a:rPr lang="en-US" sz="2400" dirty="0"/>
              <a:t>1900</a:t>
            </a:r>
          </a:p>
        </p:txBody>
      </p:sp>
      <p:sp>
        <p:nvSpPr>
          <p:cNvPr id="34" name="TextBox 33"/>
          <p:cNvSpPr txBox="1"/>
          <p:nvPr/>
        </p:nvSpPr>
        <p:spPr>
          <a:xfrm rot="17727207">
            <a:off x="2087491" y="2655878"/>
            <a:ext cx="1815606" cy="369332"/>
          </a:xfrm>
          <a:prstGeom prst="rect">
            <a:avLst/>
          </a:prstGeom>
          <a:noFill/>
        </p:spPr>
        <p:txBody>
          <a:bodyPr wrap="square" rtlCol="0">
            <a:spAutoFit/>
          </a:bodyPr>
          <a:lstStyle/>
          <a:p>
            <a:r>
              <a:rPr lang="en-US" dirty="0"/>
              <a:t>Justin Martyr</a:t>
            </a:r>
          </a:p>
        </p:txBody>
      </p:sp>
      <p:sp>
        <p:nvSpPr>
          <p:cNvPr id="35" name="TextBox 34"/>
          <p:cNvSpPr txBox="1"/>
          <p:nvPr/>
        </p:nvSpPr>
        <p:spPr>
          <a:xfrm rot="17727207">
            <a:off x="2433978" y="2629554"/>
            <a:ext cx="1815606" cy="461665"/>
          </a:xfrm>
          <a:prstGeom prst="rect">
            <a:avLst/>
          </a:prstGeom>
          <a:noFill/>
        </p:spPr>
        <p:txBody>
          <a:bodyPr wrap="square" rtlCol="0">
            <a:spAutoFit/>
          </a:bodyPr>
          <a:lstStyle/>
          <a:p>
            <a:r>
              <a:rPr lang="en-US" sz="2400" b="1" dirty="0" err="1"/>
              <a:t>Irenaeus</a:t>
            </a:r>
            <a:endParaRPr lang="en-US" sz="2400" b="1" dirty="0"/>
          </a:p>
        </p:txBody>
      </p:sp>
      <p:sp>
        <p:nvSpPr>
          <p:cNvPr id="37" name="TextBox 36"/>
          <p:cNvSpPr txBox="1"/>
          <p:nvPr/>
        </p:nvSpPr>
        <p:spPr>
          <a:xfrm>
            <a:off x="8534400" y="3537228"/>
            <a:ext cx="1295400" cy="461665"/>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b="1" dirty="0"/>
              <a:t>A-Mill.</a:t>
            </a:r>
          </a:p>
        </p:txBody>
      </p:sp>
      <p:sp>
        <p:nvSpPr>
          <p:cNvPr id="38" name="TextBox 37"/>
          <p:cNvSpPr txBox="1"/>
          <p:nvPr/>
        </p:nvSpPr>
        <p:spPr>
          <a:xfrm>
            <a:off x="8534400" y="4303692"/>
            <a:ext cx="838200" cy="369332"/>
          </a:xfrm>
          <a:prstGeom prst="rect">
            <a:avLst/>
          </a:prstGeom>
          <a:noFill/>
        </p:spPr>
        <p:txBody>
          <a:bodyPr wrap="square" rtlCol="0">
            <a:spAutoFit/>
          </a:bodyPr>
          <a:lstStyle/>
          <a:p>
            <a:r>
              <a:rPr lang="en-US" dirty="0"/>
              <a:t>WWI</a:t>
            </a:r>
          </a:p>
        </p:txBody>
      </p:sp>
      <p:sp>
        <p:nvSpPr>
          <p:cNvPr id="39" name="TextBox 38"/>
          <p:cNvSpPr txBox="1"/>
          <p:nvPr/>
        </p:nvSpPr>
        <p:spPr>
          <a:xfrm rot="17727207">
            <a:off x="5885693" y="2338022"/>
            <a:ext cx="2124252" cy="369332"/>
          </a:xfrm>
          <a:prstGeom prst="rect">
            <a:avLst/>
          </a:prstGeom>
          <a:noFill/>
        </p:spPr>
        <p:txBody>
          <a:bodyPr wrap="square" rtlCol="0">
            <a:spAutoFit/>
          </a:bodyPr>
          <a:lstStyle/>
          <a:p>
            <a:r>
              <a:rPr lang="en-US" dirty="0"/>
              <a:t>Calvin (a-Mil)</a:t>
            </a:r>
          </a:p>
        </p:txBody>
      </p:sp>
      <p:sp>
        <p:nvSpPr>
          <p:cNvPr id="40" name="TextBox 39"/>
          <p:cNvSpPr txBox="1"/>
          <p:nvPr/>
        </p:nvSpPr>
        <p:spPr>
          <a:xfrm rot="17727207">
            <a:off x="7472276" y="3172342"/>
            <a:ext cx="1102961" cy="369332"/>
          </a:xfrm>
          <a:prstGeom prst="rect">
            <a:avLst/>
          </a:prstGeom>
          <a:noFill/>
        </p:spPr>
        <p:txBody>
          <a:bodyPr wrap="square" rtlCol="0">
            <a:spAutoFit/>
          </a:bodyPr>
          <a:lstStyle/>
          <a:p>
            <a:r>
              <a:rPr lang="en-US" dirty="0"/>
              <a:t>Warfield</a:t>
            </a:r>
          </a:p>
        </p:txBody>
      </p:sp>
      <p:sp>
        <p:nvSpPr>
          <p:cNvPr id="41" name="TextBox 40"/>
          <p:cNvSpPr txBox="1"/>
          <p:nvPr/>
        </p:nvSpPr>
        <p:spPr>
          <a:xfrm rot="17727207">
            <a:off x="7996577" y="1904731"/>
            <a:ext cx="1815606" cy="369332"/>
          </a:xfrm>
          <a:prstGeom prst="rect">
            <a:avLst/>
          </a:prstGeom>
          <a:noFill/>
        </p:spPr>
        <p:txBody>
          <a:bodyPr wrap="square" rtlCol="0">
            <a:spAutoFit/>
          </a:bodyPr>
          <a:lstStyle/>
          <a:p>
            <a:r>
              <a:rPr lang="en-US" b="1" dirty="0" err="1"/>
              <a:t>Scofield</a:t>
            </a:r>
            <a:endParaRPr lang="en-US" b="1" dirty="0"/>
          </a:p>
        </p:txBody>
      </p:sp>
      <p:sp>
        <p:nvSpPr>
          <p:cNvPr id="42" name="TextBox 41"/>
          <p:cNvSpPr txBox="1"/>
          <p:nvPr/>
        </p:nvSpPr>
        <p:spPr>
          <a:xfrm rot="17727207">
            <a:off x="7069702" y="2351079"/>
            <a:ext cx="1815606" cy="369332"/>
          </a:xfrm>
          <a:prstGeom prst="rect">
            <a:avLst/>
          </a:prstGeom>
          <a:noFill/>
        </p:spPr>
        <p:txBody>
          <a:bodyPr wrap="square" rtlCol="0">
            <a:spAutoFit/>
          </a:bodyPr>
          <a:lstStyle/>
          <a:p>
            <a:r>
              <a:rPr lang="en-US" dirty="0"/>
              <a:t>Darby</a:t>
            </a:r>
          </a:p>
        </p:txBody>
      </p:sp>
      <p:sp>
        <p:nvSpPr>
          <p:cNvPr id="45" name="TextBox 44"/>
          <p:cNvSpPr txBox="1"/>
          <p:nvPr/>
        </p:nvSpPr>
        <p:spPr>
          <a:xfrm rot="17727207">
            <a:off x="6342894" y="2471030"/>
            <a:ext cx="2124252" cy="369332"/>
          </a:xfrm>
          <a:prstGeom prst="rect">
            <a:avLst/>
          </a:prstGeom>
          <a:noFill/>
        </p:spPr>
        <p:txBody>
          <a:bodyPr wrap="square" rtlCol="0">
            <a:spAutoFit/>
          </a:bodyPr>
          <a:lstStyle/>
          <a:p>
            <a:r>
              <a:rPr lang="en-US" dirty="0"/>
              <a:t>Edwards</a:t>
            </a:r>
          </a:p>
        </p:txBody>
      </p:sp>
      <p:sp>
        <p:nvSpPr>
          <p:cNvPr id="30" name="TextBox 29"/>
          <p:cNvSpPr txBox="1"/>
          <p:nvPr/>
        </p:nvSpPr>
        <p:spPr>
          <a:xfrm>
            <a:off x="6553200" y="3770293"/>
            <a:ext cx="1524000" cy="461665"/>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b="1" dirty="0">
                <a:solidFill>
                  <a:schemeClr val="bg1"/>
                </a:solidFill>
              </a:rPr>
              <a:t>Post-Mill</a:t>
            </a:r>
            <a:r>
              <a:rPr lang="en-US" sz="2400" b="1" dirty="0"/>
              <a:t>.</a:t>
            </a:r>
          </a:p>
        </p:txBody>
      </p:sp>
      <p:sp>
        <p:nvSpPr>
          <p:cNvPr id="49" name="TextBox 48"/>
          <p:cNvSpPr txBox="1"/>
          <p:nvPr/>
        </p:nvSpPr>
        <p:spPr>
          <a:xfrm rot="17727207">
            <a:off x="8593702" y="1665278"/>
            <a:ext cx="1815606" cy="369332"/>
          </a:xfrm>
          <a:prstGeom prst="rect">
            <a:avLst/>
          </a:prstGeom>
          <a:noFill/>
        </p:spPr>
        <p:txBody>
          <a:bodyPr wrap="square" rtlCol="0">
            <a:spAutoFit/>
          </a:bodyPr>
          <a:lstStyle/>
          <a:p>
            <a:r>
              <a:rPr lang="en-US" dirty="0"/>
              <a:t>Ladd</a:t>
            </a:r>
          </a:p>
        </p:txBody>
      </p:sp>
      <p:sp>
        <p:nvSpPr>
          <p:cNvPr id="50" name="TextBox 49"/>
          <p:cNvSpPr txBox="1"/>
          <p:nvPr/>
        </p:nvSpPr>
        <p:spPr>
          <a:xfrm>
            <a:off x="5334000" y="5141893"/>
            <a:ext cx="5943600" cy="1384995"/>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en-US" sz="3600" b="1" dirty="0">
                <a:solidFill>
                  <a:schemeClr val="tx1"/>
                </a:solidFill>
              </a:rPr>
              <a:t>A-Mill. Adherents:</a:t>
            </a:r>
          </a:p>
          <a:p>
            <a:pPr algn="ctr"/>
            <a:r>
              <a:rPr lang="en-US" sz="2400" b="1" dirty="0">
                <a:solidFill>
                  <a:schemeClr val="tx1"/>
                </a:solidFill>
              </a:rPr>
              <a:t>Catholic, Orthodox, Lutheran, Reformed, Anglican, Methodist</a:t>
            </a:r>
          </a:p>
        </p:txBody>
      </p:sp>
      <p:sp>
        <p:nvSpPr>
          <p:cNvPr id="51" name="TextBox 50"/>
          <p:cNvSpPr txBox="1"/>
          <p:nvPr/>
        </p:nvSpPr>
        <p:spPr>
          <a:xfrm>
            <a:off x="4572000" y="1179492"/>
            <a:ext cx="6705600" cy="892552"/>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algn="ctr"/>
            <a:r>
              <a:rPr lang="en-US" sz="3200" b="1" dirty="0">
                <a:solidFill>
                  <a:schemeClr val="bg1"/>
                </a:solidFill>
              </a:rPr>
              <a:t>Pre-Mill. Adherents:</a:t>
            </a:r>
          </a:p>
          <a:p>
            <a:pPr algn="ctr"/>
            <a:r>
              <a:rPr lang="en-US" sz="2000" b="1" dirty="0">
                <a:solidFill>
                  <a:schemeClr val="bg1"/>
                </a:solidFill>
              </a:rPr>
              <a:t>Plymouth Brethren, Fundamentalists, Evangelicals</a:t>
            </a:r>
            <a:endParaRPr lang="en-US" sz="3200" b="1" dirty="0">
              <a:solidFill>
                <a:schemeClr val="bg1"/>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3648</TotalTime>
  <Words>4301</Words>
  <Application>Microsoft Macintosh PowerPoint</Application>
  <PresentationFormat>Widescreen</PresentationFormat>
  <Paragraphs>260</Paragraphs>
  <Slides>22</Slides>
  <Notes>20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Calibri</vt:lpstr>
      <vt:lpstr>Office Theme</vt:lpstr>
      <vt:lpstr>What to Expect…  When the World  is Ending</vt:lpstr>
      <vt:lpstr>Overview:  1. The Millennium  2. The Tribulation  3. The Rapture /        2nd Coming  </vt:lpstr>
      <vt:lpstr>1. The Millennium</vt:lpstr>
      <vt:lpstr>Revelation 20:3,4,6</vt:lpstr>
      <vt:lpstr>PowerPoint Presentation</vt:lpstr>
      <vt:lpstr>PowerPoint Presentation</vt:lpstr>
      <vt:lpstr>PowerPoint Presentation</vt:lpstr>
      <vt:lpstr>PowerPoint Presentation</vt:lpstr>
      <vt:lpstr>PowerPoint Presentation</vt:lpstr>
      <vt:lpstr>2. The Tribulation</vt:lpstr>
      <vt:lpstr>The Great Tribulation</vt:lpstr>
      <vt:lpstr>3. The Rapture</vt:lpstr>
      <vt:lpstr>PowerPoint Presentation</vt:lpstr>
      <vt:lpstr>PowerPoint Presentation</vt:lpstr>
      <vt:lpstr>PowerPoint Presentation</vt:lpstr>
      <vt:lpstr>PowerPoint Presentation</vt:lpstr>
      <vt:lpstr>The Rapture / 2nd Coming</vt:lpstr>
      <vt:lpstr>Different Views</vt:lpstr>
      <vt:lpstr>Article 9</vt:lpstr>
      <vt:lpstr>Unity in the Essentials</vt:lpstr>
      <vt:lpstr>PowerPoint Presentation</vt:lpstr>
      <vt:lpstr>Article 9</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to Expect…  When the World is Ending</dc:title>
  <dc:creator>Darin</dc:creator>
  <cp:lastModifiedBy>Mike Maggard</cp:lastModifiedBy>
  <cp:revision>150</cp:revision>
  <dcterms:created xsi:type="dcterms:W3CDTF">2012-08-22T19:26:18Z</dcterms:created>
  <dcterms:modified xsi:type="dcterms:W3CDTF">2019-12-05T19:18:52Z</dcterms:modified>
</cp:coreProperties>
</file>