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y="5143500" cx="9144000"/>
  <p:notesSz cx="6858000" cy="9144000"/>
  <p:embeddedFontLst>
    <p:embeddedFont>
      <p:font typeface="Caveat"/>
      <p:regular r:id="rId38"/>
      <p:bold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Caveat-bold.fntdata"/><Relationship Id="rId16" Type="http://schemas.openxmlformats.org/officeDocument/2006/relationships/slide" Target="slides/slide11.xml"/><Relationship Id="rId38" Type="http://schemas.openxmlformats.org/officeDocument/2006/relationships/font" Target="fonts/Caveat-regular.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aitbutwhy.com/2013/09/why-generation-y-yuppies-are-unhappy.html"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aitbutwhy.com/2013/09/why-generation-y-yuppies-are-unhappy.html" TargetMode="Externa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g72b544797b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72b544797b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Job was silenced for questioning God. </a:t>
            </a:r>
            <a:endParaRPr/>
          </a:p>
          <a:p>
            <a:pPr indent="0" lvl="0" marL="0" rtl="0" algn="l">
              <a:spcBef>
                <a:spcPts val="0"/>
              </a:spcBef>
              <a:spcAft>
                <a:spcPts val="0"/>
              </a:spcAft>
              <a:buNone/>
            </a:pPr>
            <a:r>
              <a:rPr lang="en"/>
              <a:t>This is what we are tempted to do when we are in pain - to question the wisdom, power and goodness of God. We may go so far as to CONDEMN GOD to justify ourselves. The story of Job reminds us how unqualified we are to attempt this. </a:t>
            </a:r>
            <a:endParaRPr/>
          </a:p>
          <a:p>
            <a:pPr indent="0" lvl="0" marL="0" rtl="0" algn="l">
              <a:spcBef>
                <a:spcPts val="0"/>
              </a:spcBef>
              <a:spcAft>
                <a:spcPts val="0"/>
              </a:spcAft>
              <a:buNone/>
            </a:pPr>
            <a:r>
              <a:rPr lang="en"/>
              <a:t>We simply do not have the knowledge or power or glory to question God. We can’t see the whole picture. We can’t understand the scope of history. We can only see a tiny speck.</a:t>
            </a:r>
            <a:endParaRPr/>
          </a:p>
          <a:p>
            <a:pPr indent="0" lvl="0" marL="0" rtl="0" algn="l">
              <a:spcBef>
                <a:spcPts val="0"/>
              </a:spcBef>
              <a:spcAft>
                <a:spcPts val="0"/>
              </a:spcAft>
              <a:buNone/>
            </a:pPr>
            <a:r>
              <a:rPr lang="en"/>
              <a:t>Let’s say you’re building a house for your family and a TERMITE comes to you and says, “Hey, that was our spot. We had this old log we have been living in and feeding on. It’s really not right for you to build something and displace us. We found this place - we got here first. Shove off and set up somewhere else.” </a:t>
            </a:r>
            <a:endParaRPr/>
          </a:p>
          <a:p>
            <a:pPr indent="0" lvl="0" marL="0" rtl="0" algn="l">
              <a:spcBef>
                <a:spcPts val="0"/>
              </a:spcBef>
              <a:spcAft>
                <a:spcPts val="0"/>
              </a:spcAft>
              <a:buNone/>
            </a:pPr>
            <a:r>
              <a:rPr lang="en"/>
              <a:t>Would you listen to that Termite? That is our vantage point compared to God’s… HE is God. We are not. That’s the first principle to remember here.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72b544797b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72b544797b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Second - God is reminding us of what we DESERVE.</a:t>
            </a:r>
            <a:endParaRPr/>
          </a:p>
          <a:p>
            <a:pPr indent="0" lvl="0" marL="0" rtl="0" algn="l">
              <a:spcBef>
                <a:spcPts val="0"/>
              </a:spcBef>
              <a:spcAft>
                <a:spcPts val="0"/>
              </a:spcAft>
              <a:buNone/>
            </a:pPr>
            <a:r>
              <a:rPr lang="en"/>
              <a:t>Romans 9 gives us two examples: Jacob and Pharaoh. </a:t>
            </a:r>
            <a:endParaRPr/>
          </a:p>
          <a:p>
            <a:pPr indent="0" lvl="0" marL="0" rtl="0" algn="l">
              <a:spcBef>
                <a:spcPts val="0"/>
              </a:spcBef>
              <a:spcAft>
                <a:spcPts val="0"/>
              </a:spcAft>
              <a:buNone/>
            </a:pPr>
            <a:r>
              <a:rPr lang="en"/>
              <a:t>Why did God choose Jacob to be the Father of His people? Was it because Jacob was so good and righteous and friendly? </a:t>
            </a:r>
            <a:endParaRPr/>
          </a:p>
          <a:p>
            <a:pPr indent="0" lvl="0" marL="0" rtl="0" algn="l">
              <a:spcBef>
                <a:spcPts val="0"/>
              </a:spcBef>
              <a:spcAft>
                <a:spcPts val="0"/>
              </a:spcAft>
              <a:buNone/>
            </a:pPr>
            <a:r>
              <a:rPr lang="en"/>
              <a:t>Do you remember the stories about Jacob? He was pretty much the worst. He was the most conniving, deceptive trickster, which is what his name means! God did not choose Jacob because he was great and reject Esau because he was terrible. God did the choosing BEFORE they were even born - before either of them had done anything!</a:t>
            </a:r>
            <a:endParaRPr/>
          </a:p>
          <a:p>
            <a:pPr indent="0" lvl="0" marL="0" rtl="0" algn="l">
              <a:spcBef>
                <a:spcPts val="0"/>
              </a:spcBef>
              <a:spcAft>
                <a:spcPts val="0"/>
              </a:spcAft>
              <a:buNone/>
            </a:pPr>
            <a:r>
              <a:rPr lang="en"/>
              <a:t>What does this teach us? That IT’S NOT ABOUT US. It’s all about GOD. His purpose; His plan; His glory.</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72b544797b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72b544797b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Did God punish Pharaoh and Egypt because they were so terrible - yes, partly because of that. But mostly it was to demonstrate His own power and show the world the glory of the Name of the Lord, the God of Israel.</a:t>
            </a:r>
            <a:endParaRPr/>
          </a:p>
          <a:p>
            <a:pPr indent="0" lvl="0" marL="0" rtl="0" algn="l">
              <a:spcBef>
                <a:spcPts val="0"/>
              </a:spcBef>
              <a:spcAft>
                <a:spcPts val="0"/>
              </a:spcAft>
              <a:buNone/>
            </a:pPr>
            <a:r>
              <a:rPr lang="en"/>
              <a:t>Here is the second lesson God is teaching us - we don’t deserve any better than Pharaoh and the Egyptians or the Canaanites. We are no better than they are. We deserve death and hell - every one of us deserves only judgment from God. Anything He gives us other than wiping us out immediately is mercy.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72b544797b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72b544797b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 comes down to a question of RIGHTS and OWNERSHIP. Since God created and owns everything He has the right to do with it exactly as He wants. </a:t>
            </a:r>
            <a:endParaRPr/>
          </a:p>
          <a:p>
            <a:pPr indent="0" lvl="0" marL="0" rtl="0" algn="l">
              <a:spcBef>
                <a:spcPts val="0"/>
              </a:spcBef>
              <a:spcAft>
                <a:spcPts val="0"/>
              </a:spcAft>
              <a:buNone/>
            </a:pPr>
            <a:r>
              <a:rPr lang="en"/>
              <a:t>If you purchase wood and build a birdhouse, painting it and decorating it with little plastic jewels - you have the rights of ownership. You can keep it in your room and hang your earrings on it, or your favorite ball cap. Or you can place it outside and let a bird come and live there. It’s yours. You made it. If your brother or sister comes by and breaks it, or if a squirrel chews it up outside - you would be right to be upset that it is not being used as you - the maker - intended.</a:t>
            </a:r>
            <a:endParaRPr/>
          </a:p>
          <a:p>
            <a:pPr indent="0" lvl="0" marL="0" rtl="0" algn="l">
              <a:spcBef>
                <a:spcPts val="0"/>
              </a:spcBef>
              <a:spcAft>
                <a:spcPts val="0"/>
              </a:spcAft>
              <a:buNone/>
            </a:pPr>
            <a:r>
              <a:rPr lang="en"/>
              <a:t>That is how God feels about His world. He made it. It’s His. He can do with it what He pleases. We are no more in a position to question Him than the squirrel is to question you about your birdhouse. He is the Potter, we are the clay. Clay is not known for its great wisdom and ability.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72b544797b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72b544797b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 we see - everything that happens, whether good or bad - is about God, not us. It is His work, His plan, His Name. He is God - we are not.</a:t>
            </a:r>
            <a:endParaRPr/>
          </a:p>
          <a:p>
            <a:pPr indent="0" lvl="0" marL="0" rtl="0" algn="l">
              <a:spcBef>
                <a:spcPts val="0"/>
              </a:spcBef>
              <a:spcAft>
                <a:spcPts val="0"/>
              </a:spcAft>
              <a:buNone/>
            </a:pPr>
            <a:r>
              <a:rPr lang="en"/>
              <a:t>Job teaches us it is about HUMILITY, to acknowledge God, not question Him.</a:t>
            </a:r>
            <a:br>
              <a:rPr lang="en"/>
            </a:br>
            <a:r>
              <a:rPr lang="en"/>
              <a:t>It is about FAITH - to trust in God, not doubt His goodness, power and love. </a:t>
            </a:r>
            <a:endParaRPr/>
          </a:p>
          <a:p>
            <a:pPr indent="0" lvl="0" marL="0" rtl="0" algn="l">
              <a:spcBef>
                <a:spcPts val="0"/>
              </a:spcBef>
              <a:spcAft>
                <a:spcPts val="0"/>
              </a:spcAft>
              <a:buNone/>
            </a:pPr>
            <a:r>
              <a:rPr lang="en"/>
              <a:t>Second - God is reminding us what we deserve - we are not entitled to a happy, comfortable American Dream kind of life. All of us deserve death and hell. Everything God has given us is a sign of His infinite mercy.</a:t>
            </a:r>
            <a:endParaRPr/>
          </a:p>
          <a:p>
            <a:pPr indent="0" lvl="0" marL="0" rtl="0" algn="l">
              <a:spcBef>
                <a:spcPts val="0"/>
              </a:spcBef>
              <a:spcAft>
                <a:spcPts val="0"/>
              </a:spcAft>
              <a:buNone/>
            </a:pPr>
            <a:r>
              <a:rPr lang="en"/>
              <a:t>So all of life is a TEST: will we live for God or for ourselves? Will we trust in Him or something else? Will we make our lives about GOD or will we turn away from Him?</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72b544797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72b544797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 is our third lesson: only Jesus can save us - now and forever.</a:t>
            </a:r>
            <a:endParaRPr/>
          </a:p>
          <a:p>
            <a:pPr indent="0" lvl="0" marL="0" rtl="0" algn="l">
              <a:spcBef>
                <a:spcPts val="0"/>
              </a:spcBef>
              <a:spcAft>
                <a:spcPts val="0"/>
              </a:spcAft>
              <a:buNone/>
            </a:pPr>
            <a:r>
              <a:rPr lang="en"/>
              <a:t>What is it that gives us a FIRM FOUNDATION through any storm?</a:t>
            </a:r>
            <a:endParaRPr/>
          </a:p>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g72b544797b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72b544797b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it that gives us a FIRM FOUNDATION through any storm?</a:t>
            </a:r>
            <a:endParaRPr/>
          </a:p>
          <a:p>
            <a:pPr indent="-298450" lvl="0" marL="457200" rtl="0" algn="l">
              <a:spcBef>
                <a:spcPts val="0"/>
              </a:spcBef>
              <a:spcAft>
                <a:spcPts val="0"/>
              </a:spcAft>
              <a:buSzPts val="1100"/>
              <a:buChar char="-"/>
            </a:pPr>
            <a:r>
              <a:rPr lang="en"/>
              <a:t>Faith that hears God’s Word and believes it, resulting in:</a:t>
            </a:r>
            <a:endParaRPr/>
          </a:p>
          <a:p>
            <a:pPr indent="-298450" lvl="0" marL="457200" rtl="0" algn="l">
              <a:spcBef>
                <a:spcPts val="0"/>
              </a:spcBef>
              <a:spcAft>
                <a:spcPts val="0"/>
              </a:spcAft>
              <a:buSzPts val="1100"/>
              <a:buChar char="-"/>
            </a:pPr>
            <a:r>
              <a:rPr lang="en"/>
              <a:t>Obedience to the commands of God.</a:t>
            </a:r>
            <a:endParaRPr/>
          </a:p>
          <a:p>
            <a:pPr indent="0" lvl="0" marL="0" rtl="0" algn="l">
              <a:spcBef>
                <a:spcPts val="0"/>
              </a:spcBef>
              <a:spcAft>
                <a:spcPts val="0"/>
              </a:spcAft>
              <a:buNone/>
            </a:pPr>
            <a:r>
              <a:rPr lang="en"/>
              <a:t>And what is the STORM that this protects us from?</a:t>
            </a:r>
            <a:endParaRPr/>
          </a:p>
          <a:p>
            <a:pPr indent="-298450" lvl="0" marL="457200" rtl="0" algn="l">
              <a:spcBef>
                <a:spcPts val="0"/>
              </a:spcBef>
              <a:spcAft>
                <a:spcPts val="0"/>
              </a:spcAft>
              <a:buSzPts val="1100"/>
              <a:buChar char="-"/>
            </a:pPr>
            <a:r>
              <a:rPr lang="en"/>
              <a:t>Hardships of life, for sure</a:t>
            </a:r>
            <a:endParaRPr/>
          </a:p>
          <a:p>
            <a:pPr indent="-298450" lvl="0" marL="457200" rtl="0" algn="l">
              <a:spcBef>
                <a:spcPts val="0"/>
              </a:spcBef>
              <a:spcAft>
                <a:spcPts val="0"/>
              </a:spcAft>
              <a:buSzPts val="1100"/>
              <a:buChar char="-"/>
            </a:pPr>
            <a:r>
              <a:rPr lang="en"/>
              <a:t>But mainly the ultimate storm - the wrath of God</a:t>
            </a:r>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g72b544797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72b544797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story of Noah and the Ark is a picture for us of the flood that is coming - the flood of God’s righteous judgment on the world. That is the main thing everyone needs protection from. And what protects us from that flood is FAITH in the Lord Jesus, demonstrated by obedience to His commands. In the case of Noah, it was building the Ark, gathering the animals, and getting on board. </a:t>
            </a:r>
            <a:endParaRPr/>
          </a:p>
          <a:p>
            <a:pPr indent="0" lvl="0" marL="0" rtl="0" algn="l">
              <a:spcBef>
                <a:spcPts val="0"/>
              </a:spcBef>
              <a:spcAft>
                <a:spcPts val="0"/>
              </a:spcAft>
              <a:buNone/>
            </a:pPr>
            <a:r>
              <a:rPr lang="en"/>
              <a:t>Now it is the gospel of the Lord Jesus Christ. Will people come to Jesus to be saved or will they ignore him as they did the Ark in Noah’s day?</a:t>
            </a:r>
            <a:endParaRPr/>
          </a:p>
          <a:p>
            <a:pPr indent="0" lvl="0" marL="0" rtl="0" algn="l">
              <a:spcBef>
                <a:spcPts val="0"/>
              </a:spcBef>
              <a:spcAft>
                <a:spcPts val="0"/>
              </a:spcAft>
              <a:buNone/>
            </a:pPr>
            <a:r>
              <a:rPr lang="en"/>
              <a:t>This is why it’s important to UNDERSTAND what God is doing in history right now - so we have the right EXPECTATIONS.</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Google Shape;201;g72b544797b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72b544797b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 is what your grandparents expected from life - </a:t>
            </a:r>
            <a:endParaRPr/>
          </a:p>
          <a:p>
            <a:pPr indent="0" lvl="0" marL="0" rtl="0" algn="l">
              <a:spcBef>
                <a:spcPts val="0"/>
              </a:spcBef>
              <a:spcAft>
                <a:spcPts val="0"/>
              </a:spcAft>
              <a:buNone/>
            </a:pPr>
            <a:r>
              <a:rPr lang="en" u="sng">
                <a:solidFill>
                  <a:schemeClr val="hlink"/>
                </a:solidFill>
                <a:hlinkClick r:id="rId2"/>
              </a:rPr>
              <a:t>https://waitbutwhy.com/2013/09/why-generation-y-yuppies-are-unhappy.html</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72b544797b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72b544797b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why your grandparents were, for the most part, happy with life.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g726380dd0c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726380dd0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we navigate this challenging, confusing season, I want to share 5 principles I believe God is trying to show the world.</a:t>
            </a:r>
            <a:endParaRPr/>
          </a:p>
          <a:p>
            <a:pPr indent="0" lvl="0" marL="0" rtl="0" algn="l">
              <a:spcBef>
                <a:spcPts val="0"/>
              </a:spcBef>
              <a:spcAft>
                <a:spcPts val="0"/>
              </a:spcAft>
              <a:buNone/>
            </a:pPr>
            <a:r>
              <a:rPr lang="en"/>
              <a:t>First - that HE is God and we are not. Sometimes we have to be reminded of our weakness in order to appreciate God’s power; we need to realize how little we understand to appreciate His wisdom; we need to experience our own limits to know the glory of our God who has no limits.</a:t>
            </a:r>
            <a:endParaRPr/>
          </a:p>
          <a:p>
            <a:pPr indent="0" lvl="0" marL="0" rtl="0" algn="l">
              <a:spcBef>
                <a:spcPts val="0"/>
              </a:spcBef>
              <a:spcAft>
                <a:spcPts val="0"/>
              </a:spcAft>
              <a:buNone/>
            </a:pPr>
            <a:r>
              <a:rPr lang="en"/>
              <a:t>Ultimately this whole situation, and everything in life is about God and His glory, not about us and our comfort, desires or understanding</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72b544797b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72b544797b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what most “Gypsy” Millennials expect from life</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Google Shape;216;g72b544797b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72b544797b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 course, life is way harder than that, and even if you really ARE amazing, you’re not going to get the dream job, dream home and dream family in just a year or two - these things take lots of hard work and a good amount of time!</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Google Shape;221;g72b544797b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72b544797b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And then you measure yourself not against the REALITY of your peers but against what they SHOW the world - what they PROJECT on social media and elsewhere.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72b544797b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72b544797b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point of this article was to adjust expectations. Change from unrealistic and unattainable expectations to more realistic ones.</a:t>
            </a:r>
            <a:endParaRPr/>
          </a:p>
          <a:p>
            <a:pPr indent="0" lvl="0" marL="0" rtl="0" algn="l">
              <a:spcBef>
                <a:spcPts val="0"/>
              </a:spcBef>
              <a:spcAft>
                <a:spcPts val="0"/>
              </a:spcAft>
              <a:buNone/>
            </a:pPr>
            <a:r>
              <a:rPr lang="en" u="sng">
                <a:solidFill>
                  <a:schemeClr val="hlink"/>
                </a:solidFill>
                <a:hlinkClick r:id="rId2"/>
              </a:rPr>
              <a:t>https://waitbutwhy.com/2013/09/why-generation-y-yuppies-are-unhappy.html</a:t>
            </a:r>
            <a:endParaRPr/>
          </a:p>
          <a:p>
            <a:pPr indent="0" lvl="0" marL="0" rtl="0" algn="l">
              <a:spcBef>
                <a:spcPts val="0"/>
              </a:spcBef>
              <a:spcAft>
                <a:spcPts val="0"/>
              </a:spcAft>
              <a:buNone/>
            </a:pPr>
            <a:r>
              <a:rPr lang="en"/>
              <a:t>That approach will help you - but it is still not the Biblical way, the Christian way. Consider what we should EXPECT from life...</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2" name="Shape 232"/>
        <p:cNvGrpSpPr/>
        <p:nvPr/>
      </p:nvGrpSpPr>
      <p:grpSpPr>
        <a:xfrm>
          <a:off x="0" y="0"/>
          <a:ext cx="0" cy="0"/>
          <a:chOff x="0" y="0"/>
          <a:chExt cx="0" cy="0"/>
        </a:xfrm>
      </p:grpSpPr>
      <p:sp>
        <p:nvSpPr>
          <p:cNvPr id="233" name="Google Shape;233;g72b544797b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72b544797b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does it mean to follow Jesus? It does not mean to adjust your expectations from becoming rich and famous quickly to just having a good life eventually. To follow Jesus is to RADICALLY REALIGN EVERYTHING AROUND HIM - to abandon your old life and give everything to Him. To take up your CROSS so your old life will die.</a:t>
            </a:r>
            <a:endParaRPr/>
          </a:p>
          <a:p>
            <a:pPr indent="0" lvl="0" marL="0" rtl="0" algn="l">
              <a:spcBef>
                <a:spcPts val="0"/>
              </a:spcBef>
              <a:spcAft>
                <a:spcPts val="0"/>
              </a:spcAft>
              <a:buNone/>
            </a:pPr>
            <a:r>
              <a:rPr lang="en"/>
              <a:t>Here is our fourth principle - Christians should expect a life of service and sacrifice - like JESUS - not a life of comfort and ease in this world.</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8" name="Shape 238"/>
        <p:cNvGrpSpPr/>
        <p:nvPr/>
      </p:nvGrpSpPr>
      <p:grpSpPr>
        <a:xfrm>
          <a:off x="0" y="0"/>
          <a:ext cx="0" cy="0"/>
          <a:chOff x="0" y="0"/>
          <a:chExt cx="0" cy="0"/>
        </a:xfrm>
      </p:grpSpPr>
      <p:sp>
        <p:nvSpPr>
          <p:cNvPr id="239" name="Google Shape;239;g72b544797b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72b544797b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Jesus calls us to is a path of DOWNWARD MOBILITY - the path of humility, dependence, service and sacrifice. It’s the way of the cross; the way of self sacrifice, not self-promotion, not self-actualization.</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8" name="Shape 258"/>
        <p:cNvGrpSpPr/>
        <p:nvPr/>
      </p:nvGrpSpPr>
      <p:grpSpPr>
        <a:xfrm>
          <a:off x="0" y="0"/>
          <a:ext cx="0" cy="0"/>
          <a:chOff x="0" y="0"/>
          <a:chExt cx="0" cy="0"/>
        </a:xfrm>
      </p:grpSpPr>
      <p:sp>
        <p:nvSpPr>
          <p:cNvPr id="259" name="Google Shape;259;g72b544797b_0_2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72b544797b_0_2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Jesus calls us to is a path of DOWNWARD MOBILITY - the path of humility, dependence, service and sacrifice. It’s the way of the cross. It is about letting go of my life to giving all I am to the Lord. It’s about making my entire life about HIM and not about ME. It’s not about MY dreams, MY plans, MY desires, MY happiness - it’s about God’s desires, His plan, His will, His goals. And, of course, when we reorient our lives in devotion to God, we find the truest, deepest happiness IN GOD - the joy our souls have been hungering for all along!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0" name="Shape 280"/>
        <p:cNvGrpSpPr/>
        <p:nvPr/>
      </p:nvGrpSpPr>
      <p:grpSpPr>
        <a:xfrm>
          <a:off x="0" y="0"/>
          <a:ext cx="0" cy="0"/>
          <a:chOff x="0" y="0"/>
          <a:chExt cx="0" cy="0"/>
        </a:xfrm>
      </p:grpSpPr>
      <p:sp>
        <p:nvSpPr>
          <p:cNvPr id="281" name="Google Shape;281;g72b544797b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72b544797b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the path of John the Baptist who said, “He must become greater; I must become less.” </a:t>
            </a:r>
            <a:endParaRPr/>
          </a:p>
          <a:p>
            <a:pPr indent="0" lvl="0" marL="0" rtl="0" algn="l">
              <a:spcBef>
                <a:spcPts val="0"/>
              </a:spcBef>
              <a:spcAft>
                <a:spcPts val="0"/>
              </a:spcAft>
              <a:buNone/>
            </a:pPr>
            <a:r>
              <a:rPr lang="en"/>
              <a:t>The promise of the gospel is not a happy and comfortable life IN THIS WORLD. Jesus made it clear that “In this world you will have trouble.” Christians should expect to make sacrifices for others, to face persecution and opposition - as Jesus did. The promise of the gospel is happiness and blessing IN ETERNITY!</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0" name="Shape 300"/>
        <p:cNvGrpSpPr/>
        <p:nvPr/>
      </p:nvGrpSpPr>
      <p:grpSpPr>
        <a:xfrm>
          <a:off x="0" y="0"/>
          <a:ext cx="0" cy="0"/>
          <a:chOff x="0" y="0"/>
          <a:chExt cx="0" cy="0"/>
        </a:xfrm>
      </p:grpSpPr>
      <p:sp>
        <p:nvSpPr>
          <p:cNvPr id="301" name="Google Shape;301;g72b544797b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72b544797b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only way to be saved is to lose your life for Jesus - surrender it all to Him. The path to REAL BLESSING begins with humility and moves through total commitment to the Lord Jesus. It is only when we humble ourselves that we will be exalted. And that promise is not of earthly glory, but of reward in HEAVEN. This is the fifth principle God is teaching us - that our promise is everlasting joy. This is our hope, our blessed assurance - not of an easy, comfortable, “happy” life now - but of the future grace of God, the blessing, reward, joy and GLORY that we will experience when we see Him face to face! Then we will say, with Paul, “this light and momentary affliction is achieving for us an ETERNAL WEIGHT OF GLORY that far outweighs them all.” 2 Cor. 4:17</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1" name="Shape 321"/>
        <p:cNvGrpSpPr/>
        <p:nvPr/>
      </p:nvGrpSpPr>
      <p:grpSpPr>
        <a:xfrm>
          <a:off x="0" y="0"/>
          <a:ext cx="0" cy="0"/>
          <a:chOff x="0" y="0"/>
          <a:chExt cx="0" cy="0"/>
        </a:xfrm>
      </p:grpSpPr>
      <p:sp>
        <p:nvSpPr>
          <p:cNvPr id="322" name="Google Shape;322;g72b544797b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72b544797b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And this pattern is not just how God works in our lives individually, it is what is happening in history right now too.</a:t>
            </a:r>
            <a:endParaRPr/>
          </a:p>
          <a:p>
            <a:pPr indent="0" lvl="0" marL="0" rtl="0" algn="l">
              <a:spcBef>
                <a:spcPts val="0"/>
              </a:spcBef>
              <a:spcAft>
                <a:spcPts val="0"/>
              </a:spcAft>
              <a:buNone/>
            </a:pPr>
            <a:r>
              <a:rPr lang="en"/>
              <a:t>Matthew 24 outlines what to expect in these LAST DAYS - an increase in 1) deception - false teaching, false Messiahs; 2) devastation - wars, conflict, terrorism, famines, earthquakes, diseases; 3) persecution - as Christians are singled out and attacked; 4) desertion - as those who are weak turn away from Jesus and 5) execution - many believers will be put to death, martyrs for their faith.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726380dd0c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726380dd0c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is mystery here - we cannot fully understand God or everything that happens in life - which is why we must walk by FAITH, not by SIGHT. We want to understand everything, but that’s the point - we CAN’T understand everything - but there is a God who does and it is for us to trust in Him.</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2" name="Shape 342"/>
        <p:cNvGrpSpPr/>
        <p:nvPr/>
      </p:nvGrpSpPr>
      <p:grpSpPr>
        <a:xfrm>
          <a:off x="0" y="0"/>
          <a:ext cx="0" cy="0"/>
          <a:chOff x="0" y="0"/>
          <a:chExt cx="0" cy="0"/>
        </a:xfrm>
      </p:grpSpPr>
      <p:sp>
        <p:nvSpPr>
          <p:cNvPr id="343" name="Google Shape;343;g72b544797b_0_2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72b544797b_0_2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highlight>
                  <a:srgbClr val="FFFFFF"/>
                </a:highlight>
                <a:latin typeface="Verdana"/>
                <a:ea typeface="Verdana"/>
                <a:cs typeface="Verdana"/>
                <a:sym typeface="Verdana"/>
              </a:rPr>
              <a:t>Our promise is EVERLASTING Joy - not in this world, but in the next one. In this life we should expect suffering, sacrifice and eventually death (whether, natural, accidental or through martyrdom).</a:t>
            </a:r>
            <a:endParaRPr sz="1200">
              <a:highlight>
                <a:srgbClr val="FFFFFF"/>
              </a:highlight>
              <a:latin typeface="Verdana"/>
              <a:ea typeface="Verdana"/>
              <a:cs typeface="Verdana"/>
              <a:sym typeface="Verdana"/>
            </a:endParaRPr>
          </a:p>
          <a:p>
            <a:pPr indent="0" lvl="0" marL="0" rtl="0" algn="l">
              <a:spcBef>
                <a:spcPts val="0"/>
              </a:spcBef>
              <a:spcAft>
                <a:spcPts val="0"/>
              </a:spcAft>
              <a:buNone/>
            </a:pPr>
            <a:r>
              <a:rPr lang="en" sz="1200">
                <a:highlight>
                  <a:srgbClr val="FFFFFF"/>
                </a:highlight>
                <a:latin typeface="Verdana"/>
                <a:ea typeface="Verdana"/>
                <a:cs typeface="Verdana"/>
                <a:sym typeface="Verdana"/>
              </a:rPr>
              <a:t>We don’t experience it here in the US., but more than 100 million Christians are persecuted right now for their faith - more than ever in history. The day WILL come when that persecution begins for us. The birth pains will turn into active labor and all of these signs will intensify. </a:t>
            </a:r>
            <a:endParaRPr sz="1200">
              <a:highlight>
                <a:srgbClr val="FFFFFF"/>
              </a:highlight>
              <a:latin typeface="Verdana"/>
              <a:ea typeface="Verdana"/>
              <a:cs typeface="Verdana"/>
              <a:sym typeface="Verdana"/>
            </a:endParaRPr>
          </a:p>
          <a:p>
            <a:pPr indent="0" lvl="0" marL="0" rtl="0" algn="l">
              <a:spcBef>
                <a:spcPts val="0"/>
              </a:spcBef>
              <a:spcAft>
                <a:spcPts val="0"/>
              </a:spcAft>
              <a:buNone/>
            </a:pPr>
            <a:r>
              <a:rPr lang="en" sz="1200">
                <a:highlight>
                  <a:srgbClr val="FFFFFF"/>
                </a:highlight>
                <a:latin typeface="Verdana"/>
                <a:ea typeface="Verdana"/>
                <a:cs typeface="Verdana"/>
                <a:sym typeface="Verdana"/>
              </a:rPr>
              <a:t>Revelation 6 - “When he opened the fifth seal, I saw under the altar the souls of those who had been slain because of the word of God and the testimony they had maintained. </a:t>
            </a:r>
            <a:r>
              <a:rPr b="1" lang="en" sz="900">
                <a:highlight>
                  <a:srgbClr val="FFFFFF"/>
                </a:highlight>
              </a:rPr>
              <a:t>10 </a:t>
            </a:r>
            <a:r>
              <a:rPr lang="en" sz="1200">
                <a:highlight>
                  <a:srgbClr val="FFFFFF"/>
                </a:highlight>
                <a:latin typeface="Verdana"/>
                <a:ea typeface="Verdana"/>
                <a:cs typeface="Verdana"/>
                <a:sym typeface="Verdana"/>
              </a:rPr>
              <a:t>They called out in a loud voice, “How long, Sovereign Lord, holy and true, until you judge the inhabitants of the earth and avenge our blood?” </a:t>
            </a:r>
            <a:r>
              <a:rPr b="1" lang="en" sz="900">
                <a:highlight>
                  <a:srgbClr val="FFFFFF"/>
                </a:highlight>
              </a:rPr>
              <a:t>11 </a:t>
            </a:r>
            <a:r>
              <a:rPr lang="en" sz="1200">
                <a:highlight>
                  <a:srgbClr val="FFFFFF"/>
                </a:highlight>
                <a:latin typeface="Verdana"/>
                <a:ea typeface="Verdana"/>
                <a:cs typeface="Verdana"/>
                <a:sym typeface="Verdana"/>
              </a:rPr>
              <a:t>Then each of them was given a white robe, and they were told to wait a little longer, until the full number of their fellow servants, their brothers and sisters, were killed just as they had been.”</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3" name="Shape 363"/>
        <p:cNvGrpSpPr/>
        <p:nvPr/>
      </p:nvGrpSpPr>
      <p:grpSpPr>
        <a:xfrm>
          <a:off x="0" y="0"/>
          <a:ext cx="0" cy="0"/>
          <a:chOff x="0" y="0"/>
          <a:chExt cx="0" cy="0"/>
        </a:xfrm>
      </p:grpSpPr>
      <p:sp>
        <p:nvSpPr>
          <p:cNvPr id="364" name="Google Shape;364;g72b544797b_0_3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5" name="Google Shape;365;g72b544797b_0_3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5. Our promise is everlasting joy - the promise is not just of heaven as we often think of it - a place of light and peace when we die. The promise for the believer in Jesus is far greater than this. Yes, there is peace when you die, heaven is a glorious place. But the promise goes on into eternity in the new heaven and new earth, after Jesus comes back and we are reunited with our physical bodies in the resurrection. Then our experience will not just be described by JOY but by GLORY. We will “become like him when we see Him as He is.” 1 John 3:2</a:t>
            </a:r>
            <a:endParaRPr/>
          </a:p>
          <a:p>
            <a:pPr indent="0" lvl="0" marL="0" rtl="0" algn="l">
              <a:spcBef>
                <a:spcPts val="0"/>
              </a:spcBef>
              <a:spcAft>
                <a:spcPts val="0"/>
              </a:spcAft>
              <a:buNone/>
            </a:pPr>
            <a:r>
              <a:rPr lang="en"/>
              <a:t>That is when we will be GLORIFIED - when the last remnants of our sins are burned away and the image of Christ is fully realized in us. </a:t>
            </a:r>
            <a:endParaRPr/>
          </a:p>
          <a:p>
            <a:pPr indent="0" lvl="0" marL="0" rtl="0" algn="l">
              <a:spcBef>
                <a:spcPts val="0"/>
              </a:spcBef>
              <a:spcAft>
                <a:spcPts val="0"/>
              </a:spcAft>
              <a:buNone/>
            </a:pPr>
            <a:r>
              <a:rPr lang="en"/>
              <a:t>We experience a foretaste of eternity now in a relationship with God (John 17:3) but it is just a foretaste, just an appetizer. Our true promise is for joy in eternity.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4" name="Shape 384"/>
        <p:cNvGrpSpPr/>
        <p:nvPr/>
      </p:nvGrpSpPr>
      <p:grpSpPr>
        <a:xfrm>
          <a:off x="0" y="0"/>
          <a:ext cx="0" cy="0"/>
          <a:chOff x="0" y="0"/>
          <a:chExt cx="0" cy="0"/>
        </a:xfrm>
      </p:grpSpPr>
      <p:sp>
        <p:nvSpPr>
          <p:cNvPr id="385" name="Google Shape;385;g72b544797b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6" name="Google Shape;386;g72b544797b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726380dd0c_0_2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726380dd0c_0_2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we consider the infinite perfections of God - His glory, sovereignty, justice, holiness, love and grace - when we step into the light of His supremacy, it should quickly remind us of our own weakness, sinfulness, lack of love and lack of understanding. </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rPr lang="en"/>
              <a:t>Consider Job -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726380dd0c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726380dd0c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72b544797b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72b544797b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God is the One who initiated this encounter.</a:t>
            </a:r>
            <a:endParaRPr/>
          </a:p>
          <a:p>
            <a:pPr indent="0" lvl="0" marL="0" rtl="0" algn="l">
              <a:spcBef>
                <a:spcPts val="0"/>
              </a:spcBef>
              <a:spcAft>
                <a:spcPts val="0"/>
              </a:spcAft>
              <a:buNone/>
            </a:pPr>
            <a:r>
              <a:rPr lang="en"/>
              <a:t>God was protecting and blessing Job - as the source of all he had.</a:t>
            </a:r>
            <a:endParaRPr/>
          </a:p>
          <a:p>
            <a:pPr indent="0" lvl="0" marL="0" rtl="0" algn="l">
              <a:spcBef>
                <a:spcPts val="0"/>
              </a:spcBef>
              <a:spcAft>
                <a:spcPts val="0"/>
              </a:spcAft>
              <a:buNone/>
            </a:pPr>
            <a:r>
              <a:rPr lang="en"/>
              <a:t>God allowed Satan to attack Job’s family and possessions, but put limits on what the devil could do.</a:t>
            </a:r>
            <a:endParaRPr/>
          </a:p>
          <a:p>
            <a:pPr indent="0" lvl="0" marL="0" rtl="0" algn="l">
              <a:spcBef>
                <a:spcPts val="0"/>
              </a:spcBef>
              <a:spcAft>
                <a:spcPts val="0"/>
              </a:spcAft>
              <a:buNone/>
            </a:pPr>
            <a:r>
              <a:rPr lang="en"/>
              <a:t>It’s clear this whole situation was about GOD not about JOB - God was reminding Job that HE was God and Job was not God.</a:t>
            </a:r>
            <a:endParaRPr/>
          </a:p>
          <a:p>
            <a:pPr indent="0" lvl="0" marL="0" rtl="0" algn="l">
              <a:spcBef>
                <a:spcPts val="0"/>
              </a:spcBef>
              <a:spcAft>
                <a:spcPts val="0"/>
              </a:spcAft>
              <a:buNone/>
            </a:pPr>
            <a:r>
              <a:rPr lang="en"/>
              <a:t>Job was a righteous man who feared God and turned away from evil. But this would be Job’s great test. Would he continue in that faith and obedience, or would his commitment to the Lord waver? </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72b544797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72b544797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Job lost everything in terms of his possessions and children, look at his response!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72b544797b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72b544797b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Job lost everything in terms of his possessions and children, look at his response!</a:t>
            </a:r>
            <a:endParaRPr/>
          </a:p>
          <a:p>
            <a:pPr indent="-298450" lvl="0" marL="457200" rtl="0" algn="l">
              <a:spcBef>
                <a:spcPts val="0"/>
              </a:spcBef>
              <a:spcAft>
                <a:spcPts val="0"/>
              </a:spcAft>
              <a:buSzPts val="1100"/>
              <a:buChar char="-"/>
            </a:pPr>
            <a:r>
              <a:rPr lang="en"/>
              <a:t>Grief, acknowledging pain and loss</a:t>
            </a:r>
            <a:endParaRPr/>
          </a:p>
          <a:p>
            <a:pPr indent="-298450" lvl="0" marL="457200" rtl="0" algn="l">
              <a:spcBef>
                <a:spcPts val="0"/>
              </a:spcBef>
              <a:spcAft>
                <a:spcPts val="0"/>
              </a:spcAft>
              <a:buSzPts val="1100"/>
              <a:buChar char="-"/>
            </a:pPr>
            <a:r>
              <a:rPr lang="en"/>
              <a:t>Humility - recognizing he came with nothing and would leave with nothing</a:t>
            </a:r>
            <a:endParaRPr/>
          </a:p>
          <a:p>
            <a:pPr indent="-298450" lvl="0" marL="457200" rtl="0" algn="l">
              <a:spcBef>
                <a:spcPts val="0"/>
              </a:spcBef>
              <a:spcAft>
                <a:spcPts val="0"/>
              </a:spcAft>
              <a:buSzPts val="1100"/>
              <a:buChar char="-"/>
            </a:pPr>
            <a:r>
              <a:rPr lang="en"/>
              <a:t>Faith - the Lord has the right to give and take away - he did not charge God with wrong. </a:t>
            </a:r>
            <a:endParaRPr/>
          </a:p>
          <a:p>
            <a:pPr indent="0" lvl="0" marL="0" rtl="0" algn="l">
              <a:spcBef>
                <a:spcPts val="0"/>
              </a:spcBef>
              <a:spcAft>
                <a:spcPts val="0"/>
              </a:spcAft>
              <a:buNone/>
            </a:pPr>
            <a:r>
              <a:rPr lang="en"/>
              <a:t>This is what the whole book of Job is about - when we suffer, will we charge God with doing wrong or will we trust Him, continuing to worship and serve Him?</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72b544797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72b544797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 first, Job dealt well with his suffering, expressing faith in the Lord. </a:t>
            </a:r>
            <a:br>
              <a:rPr lang="en"/>
            </a:br>
            <a:r>
              <a:rPr lang="en"/>
              <a:t>But over time, Job came to question God, demanding his day in court. He wanted answers from God.</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22544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12000">
                <a:latin typeface="Caveat"/>
                <a:ea typeface="Caveat"/>
                <a:cs typeface="Caveat"/>
                <a:sym typeface="Caveat"/>
              </a:rPr>
              <a:t>Making Sense of Life</a:t>
            </a:r>
            <a:endParaRPr sz="12000">
              <a:latin typeface="Caveat"/>
              <a:ea typeface="Caveat"/>
              <a:cs typeface="Caveat"/>
              <a:sym typeface="Cavea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22"/>
          <p:cNvSpPr txBox="1"/>
          <p:nvPr/>
        </p:nvSpPr>
        <p:spPr>
          <a:xfrm>
            <a:off x="198950" y="42800"/>
            <a:ext cx="8760600" cy="4965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000">
                <a:solidFill>
                  <a:srgbClr val="FFFFFF"/>
                </a:solidFill>
              </a:rPr>
              <a:t>6 </a:t>
            </a:r>
            <a:r>
              <a:rPr lang="en" sz="2300">
                <a:solidFill>
                  <a:srgbClr val="FFFFFF"/>
                </a:solidFill>
                <a:latin typeface="Verdana"/>
                <a:ea typeface="Verdana"/>
                <a:cs typeface="Verdana"/>
                <a:sym typeface="Verdana"/>
              </a:rPr>
              <a:t>Then the Lord answered Job out of the whirlwind and said:</a:t>
            </a:r>
            <a:endParaRPr sz="2300">
              <a:solidFill>
                <a:srgbClr val="FFFFFF"/>
              </a:solidFill>
              <a:latin typeface="Verdana"/>
              <a:ea typeface="Verdana"/>
              <a:cs typeface="Verdana"/>
              <a:sym typeface="Verdana"/>
            </a:endParaRPr>
          </a:p>
          <a:p>
            <a:pPr indent="0" lvl="0" marL="508000" rtl="0" algn="l">
              <a:lnSpc>
                <a:spcPct val="100000"/>
              </a:lnSpc>
              <a:spcBef>
                <a:spcPts val="0"/>
              </a:spcBef>
              <a:spcAft>
                <a:spcPts val="0"/>
              </a:spcAft>
              <a:buNone/>
            </a:pPr>
            <a:r>
              <a:rPr b="1" lang="en" sz="2000">
                <a:solidFill>
                  <a:srgbClr val="FFFFFF"/>
                </a:solidFill>
              </a:rPr>
              <a:t>7  </a:t>
            </a:r>
            <a:r>
              <a:rPr lang="en" sz="2300">
                <a:solidFill>
                  <a:srgbClr val="FFFFFF"/>
                </a:solidFill>
                <a:latin typeface="Verdana"/>
                <a:ea typeface="Verdana"/>
                <a:cs typeface="Verdana"/>
                <a:sym typeface="Verdana"/>
              </a:rPr>
              <a:t>“Dress for action like a man;</a:t>
            </a:r>
            <a:endParaRPr sz="2300">
              <a:solidFill>
                <a:srgbClr val="FFFFFF"/>
              </a:solidFill>
              <a:latin typeface="Verdana"/>
              <a:ea typeface="Verdana"/>
              <a:cs typeface="Verdana"/>
              <a:sym typeface="Verdana"/>
            </a:endParaRPr>
          </a:p>
          <a:p>
            <a:pPr indent="0" lvl="0" marL="508000" rtl="0" algn="l">
              <a:lnSpc>
                <a:spcPct val="100000"/>
              </a:lnSpc>
              <a:spcBef>
                <a:spcPts val="0"/>
              </a:spcBef>
              <a:spcAft>
                <a:spcPts val="0"/>
              </a:spcAft>
              <a:buNone/>
            </a:pPr>
            <a:r>
              <a:rPr lang="en" sz="1600">
                <a:solidFill>
                  <a:srgbClr val="FFFFFF"/>
                </a:solidFill>
                <a:latin typeface="Courier New"/>
                <a:ea typeface="Courier New"/>
                <a:cs typeface="Courier New"/>
                <a:sym typeface="Courier New"/>
              </a:rPr>
              <a:t>    </a:t>
            </a:r>
            <a:r>
              <a:rPr lang="en" sz="2300">
                <a:solidFill>
                  <a:srgbClr val="FFFFFF"/>
                </a:solidFill>
                <a:latin typeface="Verdana"/>
                <a:ea typeface="Verdana"/>
                <a:cs typeface="Verdana"/>
                <a:sym typeface="Verdana"/>
              </a:rPr>
              <a:t>I will question you, and you make it known to me.</a:t>
            </a:r>
            <a:endParaRPr sz="2300">
              <a:solidFill>
                <a:srgbClr val="FFFFFF"/>
              </a:solidFill>
              <a:latin typeface="Verdana"/>
              <a:ea typeface="Verdana"/>
              <a:cs typeface="Verdana"/>
              <a:sym typeface="Verdana"/>
            </a:endParaRPr>
          </a:p>
          <a:p>
            <a:pPr indent="0" lvl="0" marL="508000" rtl="0" algn="l">
              <a:lnSpc>
                <a:spcPct val="100000"/>
              </a:lnSpc>
              <a:spcBef>
                <a:spcPts val="0"/>
              </a:spcBef>
              <a:spcAft>
                <a:spcPts val="0"/>
              </a:spcAft>
              <a:buNone/>
            </a:pPr>
            <a:r>
              <a:rPr b="1" lang="en" sz="2000">
                <a:solidFill>
                  <a:srgbClr val="FFFFFF"/>
                </a:solidFill>
              </a:rPr>
              <a:t>8 </a:t>
            </a:r>
            <a:r>
              <a:rPr lang="en" sz="2300">
                <a:solidFill>
                  <a:srgbClr val="FFFFFF"/>
                </a:solidFill>
                <a:latin typeface="Verdana"/>
                <a:ea typeface="Verdana"/>
                <a:cs typeface="Verdana"/>
                <a:sym typeface="Verdana"/>
              </a:rPr>
              <a:t>Will you even put me in the wrong?</a:t>
            </a:r>
            <a:endParaRPr sz="2300">
              <a:solidFill>
                <a:srgbClr val="FFFFFF"/>
              </a:solidFill>
              <a:latin typeface="Verdana"/>
              <a:ea typeface="Verdana"/>
              <a:cs typeface="Verdana"/>
              <a:sym typeface="Verdana"/>
            </a:endParaRPr>
          </a:p>
          <a:p>
            <a:pPr indent="457200" lvl="0" marL="914400" rtl="0" algn="l">
              <a:lnSpc>
                <a:spcPct val="100000"/>
              </a:lnSpc>
              <a:spcBef>
                <a:spcPts val="0"/>
              </a:spcBef>
              <a:spcAft>
                <a:spcPts val="0"/>
              </a:spcAft>
              <a:buNone/>
            </a:pPr>
            <a:r>
              <a:rPr b="1" i="1" lang="en" sz="2300" u="sng">
                <a:solidFill>
                  <a:srgbClr val="FFFFFF"/>
                </a:solidFill>
                <a:latin typeface="Verdana"/>
                <a:ea typeface="Verdana"/>
                <a:cs typeface="Verdana"/>
                <a:sym typeface="Verdana"/>
              </a:rPr>
              <a:t>Will you condemn me to justify yourself</a:t>
            </a:r>
            <a:r>
              <a:rPr b="1" i="1" lang="en" sz="2300">
                <a:solidFill>
                  <a:srgbClr val="FFFFFF"/>
                </a:solidFill>
                <a:latin typeface="Verdana"/>
                <a:ea typeface="Verdana"/>
                <a:cs typeface="Verdana"/>
                <a:sym typeface="Verdana"/>
              </a:rPr>
              <a:t>?</a:t>
            </a:r>
            <a:endParaRPr b="1" i="1" sz="2300">
              <a:solidFill>
                <a:srgbClr val="FFFFFF"/>
              </a:solidFill>
              <a:latin typeface="Verdana"/>
              <a:ea typeface="Verdana"/>
              <a:cs typeface="Verdana"/>
              <a:sym typeface="Verdana"/>
            </a:endParaRPr>
          </a:p>
          <a:p>
            <a:pPr indent="0" lvl="0" marL="508000" rtl="0" algn="l">
              <a:lnSpc>
                <a:spcPct val="100000"/>
              </a:lnSpc>
              <a:spcBef>
                <a:spcPts val="0"/>
              </a:spcBef>
              <a:spcAft>
                <a:spcPts val="0"/>
              </a:spcAft>
              <a:buNone/>
            </a:pPr>
            <a:r>
              <a:rPr b="1" lang="en" sz="2000">
                <a:solidFill>
                  <a:srgbClr val="FFFFFF"/>
                </a:solidFill>
              </a:rPr>
              <a:t>9 </a:t>
            </a:r>
            <a:r>
              <a:rPr lang="en" sz="2300">
                <a:solidFill>
                  <a:srgbClr val="FFFFFF"/>
                </a:solidFill>
                <a:latin typeface="Verdana"/>
                <a:ea typeface="Verdana"/>
                <a:cs typeface="Verdana"/>
                <a:sym typeface="Verdana"/>
              </a:rPr>
              <a:t>Have you an arm like God,</a:t>
            </a:r>
            <a:endParaRPr sz="2300">
              <a:solidFill>
                <a:srgbClr val="FFFFFF"/>
              </a:solidFill>
              <a:latin typeface="Verdana"/>
              <a:ea typeface="Verdana"/>
              <a:cs typeface="Verdana"/>
              <a:sym typeface="Verdana"/>
            </a:endParaRPr>
          </a:p>
          <a:p>
            <a:pPr indent="0" lvl="0" marL="508000" rtl="0" algn="l">
              <a:lnSpc>
                <a:spcPct val="100000"/>
              </a:lnSpc>
              <a:spcBef>
                <a:spcPts val="0"/>
              </a:spcBef>
              <a:spcAft>
                <a:spcPts val="0"/>
              </a:spcAft>
              <a:buNone/>
            </a:pPr>
            <a:r>
              <a:rPr lang="en" sz="1600">
                <a:solidFill>
                  <a:srgbClr val="FFFFFF"/>
                </a:solidFill>
                <a:latin typeface="Courier New"/>
                <a:ea typeface="Courier New"/>
                <a:cs typeface="Courier New"/>
                <a:sym typeface="Courier New"/>
              </a:rPr>
              <a:t>    </a:t>
            </a:r>
            <a:r>
              <a:rPr lang="en" sz="2300">
                <a:solidFill>
                  <a:srgbClr val="FFFFFF"/>
                </a:solidFill>
                <a:latin typeface="Verdana"/>
                <a:ea typeface="Verdana"/>
                <a:cs typeface="Verdana"/>
                <a:sym typeface="Verdana"/>
              </a:rPr>
              <a:t>and can you thunder with a voice like his?</a:t>
            </a:r>
            <a:endParaRPr sz="2300">
              <a:solidFill>
                <a:srgbClr val="FFFFFF"/>
              </a:solidFill>
              <a:latin typeface="Verdana"/>
              <a:ea typeface="Verdana"/>
              <a:cs typeface="Verdana"/>
              <a:sym typeface="Verdana"/>
            </a:endParaRPr>
          </a:p>
          <a:p>
            <a:pPr indent="0" lvl="0" marL="508000" rtl="0" algn="l">
              <a:lnSpc>
                <a:spcPct val="100000"/>
              </a:lnSpc>
              <a:spcBef>
                <a:spcPts val="0"/>
              </a:spcBef>
              <a:spcAft>
                <a:spcPts val="0"/>
              </a:spcAft>
              <a:buNone/>
            </a:pPr>
            <a:r>
              <a:rPr b="1" lang="en" sz="2000">
                <a:solidFill>
                  <a:srgbClr val="FFFFFF"/>
                </a:solidFill>
              </a:rPr>
              <a:t>10 </a:t>
            </a:r>
            <a:r>
              <a:rPr lang="en" sz="2300">
                <a:solidFill>
                  <a:srgbClr val="FFFFFF"/>
                </a:solidFill>
                <a:latin typeface="Verdana"/>
                <a:ea typeface="Verdana"/>
                <a:cs typeface="Verdana"/>
                <a:sym typeface="Verdana"/>
              </a:rPr>
              <a:t>Adorn yourself with majesty and dignity;</a:t>
            </a:r>
            <a:endParaRPr sz="2300">
              <a:solidFill>
                <a:srgbClr val="FFFFFF"/>
              </a:solidFill>
              <a:latin typeface="Verdana"/>
              <a:ea typeface="Verdana"/>
              <a:cs typeface="Verdana"/>
              <a:sym typeface="Verdana"/>
            </a:endParaRPr>
          </a:p>
          <a:p>
            <a:pPr indent="0" lvl="0" marL="508000" rtl="0" algn="l">
              <a:lnSpc>
                <a:spcPct val="100000"/>
              </a:lnSpc>
              <a:spcBef>
                <a:spcPts val="0"/>
              </a:spcBef>
              <a:spcAft>
                <a:spcPts val="0"/>
              </a:spcAft>
              <a:buNone/>
            </a:pPr>
            <a:r>
              <a:rPr lang="en" sz="1600">
                <a:solidFill>
                  <a:srgbClr val="FFFFFF"/>
                </a:solidFill>
                <a:latin typeface="Courier New"/>
                <a:ea typeface="Courier New"/>
                <a:cs typeface="Courier New"/>
                <a:sym typeface="Courier New"/>
              </a:rPr>
              <a:t>    </a:t>
            </a:r>
            <a:r>
              <a:rPr lang="en" sz="2300">
                <a:solidFill>
                  <a:srgbClr val="FFFFFF"/>
                </a:solidFill>
                <a:latin typeface="Verdana"/>
                <a:ea typeface="Verdana"/>
                <a:cs typeface="Verdana"/>
                <a:sym typeface="Verdana"/>
              </a:rPr>
              <a:t>clothe yourself with glory and splendor…”</a:t>
            </a:r>
            <a:endParaRPr sz="2300">
              <a:solidFill>
                <a:srgbClr val="FFFFFF"/>
              </a:solidFill>
              <a:latin typeface="Verdana"/>
              <a:ea typeface="Verdana"/>
              <a:cs typeface="Verdana"/>
              <a:sym typeface="Verdana"/>
            </a:endParaRPr>
          </a:p>
          <a:p>
            <a:pPr indent="0" lvl="0" marL="0" rtl="0" algn="r">
              <a:lnSpc>
                <a:spcPct val="100000"/>
              </a:lnSpc>
              <a:spcBef>
                <a:spcPts val="0"/>
              </a:spcBef>
              <a:spcAft>
                <a:spcPts val="0"/>
              </a:spcAft>
              <a:buNone/>
            </a:pPr>
            <a:r>
              <a:rPr b="1" lang="en" sz="2400">
                <a:solidFill>
                  <a:srgbClr val="FFFFFF"/>
                </a:solidFill>
                <a:latin typeface="Verdana"/>
                <a:ea typeface="Verdana"/>
                <a:cs typeface="Verdana"/>
                <a:sym typeface="Verdana"/>
              </a:rPr>
              <a:t>Job 40:6-10</a:t>
            </a:r>
            <a:endParaRPr b="1" sz="2400">
              <a:solidFill>
                <a:srgbClr val="FFFFFF"/>
              </a:solidFill>
              <a:latin typeface="Verdana"/>
              <a:ea typeface="Verdana"/>
              <a:cs typeface="Verdana"/>
              <a:sym typeface="Verdana"/>
            </a:endParaRPr>
          </a:p>
          <a:p>
            <a:pPr indent="0" lvl="0" marL="0" rtl="0" algn="r">
              <a:lnSpc>
                <a:spcPct val="100000"/>
              </a:lnSpc>
              <a:spcBef>
                <a:spcPts val="0"/>
              </a:spcBef>
              <a:spcAft>
                <a:spcPts val="0"/>
              </a:spcAft>
              <a:buNone/>
            </a:pPr>
            <a:r>
              <a:t/>
            </a:r>
            <a:endParaRPr sz="3400">
              <a:solidFill>
                <a:srgbClr val="FFFFFF"/>
              </a:solidFill>
              <a:latin typeface="Verdana"/>
              <a:ea typeface="Verdana"/>
              <a:cs typeface="Verdana"/>
              <a:sym typeface="Verdana"/>
            </a:endParaRPr>
          </a:p>
        </p:txBody>
      </p:sp>
      <p:sp>
        <p:nvSpPr>
          <p:cNvPr id="156" name="Google Shape;156;p22"/>
          <p:cNvSpPr txBox="1"/>
          <p:nvPr/>
        </p:nvSpPr>
        <p:spPr>
          <a:xfrm>
            <a:off x="198950" y="4241475"/>
            <a:ext cx="6332700" cy="1190100"/>
          </a:xfrm>
          <a:prstGeom prst="rect">
            <a:avLst/>
          </a:prstGeom>
          <a:noFill/>
          <a:ln>
            <a:noFill/>
          </a:ln>
        </p:spPr>
        <p:txBody>
          <a:bodyPr anchorCtr="0" anchor="t" bIns="91425" lIns="91425" spcFirstLastPara="1" rIns="91425" wrap="square" tIns="91425">
            <a:noAutofit/>
          </a:bodyPr>
          <a:lstStyle/>
          <a:p>
            <a:pPr indent="-450850" lvl="0" marL="457200" rtl="0" algn="ctr">
              <a:lnSpc>
                <a:spcPct val="100000"/>
              </a:lnSpc>
              <a:spcBef>
                <a:spcPts val="0"/>
              </a:spcBef>
              <a:spcAft>
                <a:spcPts val="0"/>
              </a:spcAft>
              <a:buClr>
                <a:srgbClr val="FFFFFF"/>
              </a:buClr>
              <a:buSzPts val="3500"/>
              <a:buFont typeface="Verdana"/>
              <a:buAutoNum type="arabicPeriod"/>
            </a:pPr>
            <a:r>
              <a:rPr b="1" lang="en" sz="3100">
                <a:solidFill>
                  <a:srgbClr val="FFFFFF"/>
                </a:solidFill>
              </a:rPr>
              <a:t>God is God, we are not</a:t>
            </a:r>
            <a:endParaRPr b="1" sz="3500">
              <a:solidFill>
                <a:srgbClr val="FFFFFF"/>
              </a:solidFill>
              <a:latin typeface="Verdana"/>
              <a:ea typeface="Verdana"/>
              <a:cs typeface="Verdana"/>
              <a:sym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3"/>
          <p:cNvSpPr txBox="1"/>
          <p:nvPr/>
        </p:nvSpPr>
        <p:spPr>
          <a:xfrm>
            <a:off x="198950" y="42800"/>
            <a:ext cx="8760600" cy="4965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000">
                <a:solidFill>
                  <a:srgbClr val="FFFFFF"/>
                </a:solidFill>
              </a:rPr>
              <a:t>10 </a:t>
            </a:r>
            <a:r>
              <a:rPr lang="en" sz="2300">
                <a:solidFill>
                  <a:srgbClr val="FFFFFF"/>
                </a:solidFill>
                <a:latin typeface="Verdana"/>
                <a:ea typeface="Verdana"/>
                <a:cs typeface="Verdana"/>
                <a:sym typeface="Verdana"/>
              </a:rPr>
              <a:t>Not only that, but Rebekah’s children were conceived </a:t>
            </a:r>
            <a:r>
              <a:rPr b="1" lang="en" sz="2300" u="sng">
                <a:solidFill>
                  <a:srgbClr val="FFFFFF"/>
                </a:solidFill>
                <a:latin typeface="Verdana"/>
                <a:ea typeface="Verdana"/>
                <a:cs typeface="Verdana"/>
                <a:sym typeface="Verdana"/>
              </a:rPr>
              <a:t>at the same time</a:t>
            </a:r>
            <a:r>
              <a:rPr lang="en" sz="2300">
                <a:solidFill>
                  <a:srgbClr val="FFFFFF"/>
                </a:solidFill>
                <a:latin typeface="Verdana"/>
                <a:ea typeface="Verdana"/>
                <a:cs typeface="Verdana"/>
                <a:sym typeface="Verdana"/>
              </a:rPr>
              <a:t> by our father Isaac. </a:t>
            </a:r>
            <a:r>
              <a:rPr b="1" lang="en" sz="2000">
                <a:solidFill>
                  <a:srgbClr val="FFFFFF"/>
                </a:solidFill>
              </a:rPr>
              <a:t>11 </a:t>
            </a:r>
            <a:r>
              <a:rPr lang="en" sz="2300">
                <a:solidFill>
                  <a:srgbClr val="FFFFFF"/>
                </a:solidFill>
                <a:latin typeface="Verdana"/>
                <a:ea typeface="Verdana"/>
                <a:cs typeface="Verdana"/>
                <a:sym typeface="Verdana"/>
              </a:rPr>
              <a:t>Yet, before the twins were born or </a:t>
            </a:r>
            <a:r>
              <a:rPr b="1" lang="en" sz="2300" u="sng">
                <a:solidFill>
                  <a:srgbClr val="FFFFFF"/>
                </a:solidFill>
                <a:latin typeface="Verdana"/>
                <a:ea typeface="Verdana"/>
                <a:cs typeface="Verdana"/>
                <a:sym typeface="Verdana"/>
              </a:rPr>
              <a:t>had done anything good or bad</a:t>
            </a:r>
            <a:r>
              <a:rPr lang="en" sz="2300">
                <a:solidFill>
                  <a:srgbClr val="FFFFFF"/>
                </a:solidFill>
                <a:latin typeface="Verdana"/>
                <a:ea typeface="Verdana"/>
                <a:cs typeface="Verdana"/>
                <a:sym typeface="Verdana"/>
              </a:rPr>
              <a:t>—in order </a:t>
            </a:r>
            <a:r>
              <a:rPr b="1" i="1" lang="en" sz="2300">
                <a:solidFill>
                  <a:srgbClr val="FFFFFF"/>
                </a:solidFill>
                <a:latin typeface="Verdana"/>
                <a:ea typeface="Verdana"/>
                <a:cs typeface="Verdana"/>
                <a:sym typeface="Verdana"/>
              </a:rPr>
              <a:t>that God’s purpose in election might stand</a:t>
            </a:r>
            <a:r>
              <a:rPr lang="en" sz="2300">
                <a:solidFill>
                  <a:srgbClr val="FFFFFF"/>
                </a:solidFill>
                <a:latin typeface="Verdana"/>
                <a:ea typeface="Verdana"/>
                <a:cs typeface="Verdana"/>
                <a:sym typeface="Verdana"/>
              </a:rPr>
              <a:t>: </a:t>
            </a:r>
            <a:r>
              <a:rPr b="1" lang="en" sz="2000">
                <a:solidFill>
                  <a:srgbClr val="FFFFFF"/>
                </a:solidFill>
              </a:rPr>
              <a:t>12 </a:t>
            </a:r>
            <a:r>
              <a:rPr lang="en" sz="2300">
                <a:solidFill>
                  <a:srgbClr val="FFFFFF"/>
                </a:solidFill>
                <a:latin typeface="Verdana"/>
                <a:ea typeface="Verdana"/>
                <a:cs typeface="Verdana"/>
                <a:sym typeface="Verdana"/>
              </a:rPr>
              <a:t>not by works but by him who calls—she was told, “The older will serve the younger.” </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rPr b="1" lang="en" sz="2000">
                <a:solidFill>
                  <a:srgbClr val="FFFFFF"/>
                </a:solidFill>
              </a:rPr>
              <a:t>13 </a:t>
            </a:r>
            <a:r>
              <a:rPr lang="en" sz="2300">
                <a:solidFill>
                  <a:srgbClr val="FFFFFF"/>
                </a:solidFill>
                <a:latin typeface="Verdana"/>
                <a:ea typeface="Verdana"/>
                <a:cs typeface="Verdana"/>
                <a:sym typeface="Verdana"/>
              </a:rPr>
              <a:t>Just as it is written: “Jacob I loved, but Esau I hated.”</a:t>
            </a:r>
            <a:endParaRPr sz="2300">
              <a:solidFill>
                <a:srgbClr val="FFFFFF"/>
              </a:solidFill>
              <a:latin typeface="Verdana"/>
              <a:ea typeface="Verdana"/>
              <a:cs typeface="Verdana"/>
              <a:sym typeface="Verdana"/>
            </a:endParaRPr>
          </a:p>
          <a:p>
            <a:pPr indent="0" lvl="0" marL="0" rtl="0" algn="r">
              <a:lnSpc>
                <a:spcPct val="100000"/>
              </a:lnSpc>
              <a:spcBef>
                <a:spcPts val="0"/>
              </a:spcBef>
              <a:spcAft>
                <a:spcPts val="0"/>
              </a:spcAft>
              <a:buNone/>
            </a:pPr>
            <a:r>
              <a:rPr b="1" lang="en" sz="2400">
                <a:solidFill>
                  <a:srgbClr val="FFFFFF"/>
                </a:solidFill>
                <a:latin typeface="Verdana"/>
                <a:ea typeface="Verdana"/>
                <a:cs typeface="Verdana"/>
                <a:sym typeface="Verdana"/>
              </a:rPr>
              <a:t>Romans 9:10-13</a:t>
            </a:r>
            <a:endParaRPr b="1" sz="2400">
              <a:solidFill>
                <a:srgbClr val="FFFFFF"/>
              </a:solidFill>
              <a:latin typeface="Verdana"/>
              <a:ea typeface="Verdana"/>
              <a:cs typeface="Verdana"/>
              <a:sym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24"/>
          <p:cNvSpPr txBox="1"/>
          <p:nvPr/>
        </p:nvSpPr>
        <p:spPr>
          <a:xfrm>
            <a:off x="198950" y="42800"/>
            <a:ext cx="8760600" cy="4965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000">
                <a:solidFill>
                  <a:srgbClr val="FFFFFF"/>
                </a:solidFill>
              </a:rPr>
              <a:t>16 </a:t>
            </a:r>
            <a:r>
              <a:rPr lang="en" sz="2300">
                <a:solidFill>
                  <a:srgbClr val="FFFFFF"/>
                </a:solidFill>
                <a:latin typeface="Verdana"/>
                <a:ea typeface="Verdana"/>
                <a:cs typeface="Verdana"/>
                <a:sym typeface="Verdana"/>
              </a:rPr>
              <a:t>It does not, therefore, depend on human desire or effort, but on </a:t>
            </a:r>
            <a:r>
              <a:rPr b="1" lang="en" sz="2300" u="sng">
                <a:solidFill>
                  <a:srgbClr val="FFFFFF"/>
                </a:solidFill>
                <a:latin typeface="Verdana"/>
                <a:ea typeface="Verdana"/>
                <a:cs typeface="Verdana"/>
                <a:sym typeface="Verdana"/>
              </a:rPr>
              <a:t>God’s mercy</a:t>
            </a:r>
            <a:r>
              <a:rPr lang="en" sz="2300">
                <a:solidFill>
                  <a:srgbClr val="FFFFFF"/>
                </a:solidFill>
                <a:latin typeface="Verdana"/>
                <a:ea typeface="Verdana"/>
                <a:cs typeface="Verdana"/>
                <a:sym typeface="Verdana"/>
              </a:rPr>
              <a:t>. </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t/>
            </a:r>
            <a:endParaRPr b="1" sz="2000">
              <a:solidFill>
                <a:srgbClr val="FFFFFF"/>
              </a:solidFill>
            </a:endParaRPr>
          </a:p>
          <a:p>
            <a:pPr indent="0" lvl="0" marL="0" rtl="0" algn="l">
              <a:lnSpc>
                <a:spcPct val="100000"/>
              </a:lnSpc>
              <a:spcBef>
                <a:spcPts val="0"/>
              </a:spcBef>
              <a:spcAft>
                <a:spcPts val="0"/>
              </a:spcAft>
              <a:buNone/>
            </a:pPr>
            <a:r>
              <a:rPr b="1" lang="en" sz="2000">
                <a:solidFill>
                  <a:srgbClr val="FFFFFF"/>
                </a:solidFill>
              </a:rPr>
              <a:t>17 </a:t>
            </a:r>
            <a:r>
              <a:rPr lang="en" sz="2300">
                <a:solidFill>
                  <a:srgbClr val="FFFFFF"/>
                </a:solidFill>
                <a:latin typeface="Verdana"/>
                <a:ea typeface="Verdana"/>
                <a:cs typeface="Verdana"/>
                <a:sym typeface="Verdana"/>
              </a:rPr>
              <a:t>For Scripture says to Pharaoh: “I raised you up for this very purpose, that I might display </a:t>
            </a:r>
            <a:r>
              <a:rPr b="1" lang="en" sz="2300" u="sng">
                <a:solidFill>
                  <a:srgbClr val="FFFFFF"/>
                </a:solidFill>
                <a:latin typeface="Verdana"/>
                <a:ea typeface="Verdana"/>
                <a:cs typeface="Verdana"/>
                <a:sym typeface="Verdana"/>
              </a:rPr>
              <a:t>my power</a:t>
            </a:r>
            <a:r>
              <a:rPr lang="en" sz="2300">
                <a:solidFill>
                  <a:srgbClr val="FFFFFF"/>
                </a:solidFill>
                <a:latin typeface="Verdana"/>
                <a:ea typeface="Verdana"/>
                <a:cs typeface="Verdana"/>
                <a:sym typeface="Verdana"/>
              </a:rPr>
              <a:t> in you and that </a:t>
            </a:r>
            <a:r>
              <a:rPr b="1" lang="en" sz="2300" u="sng">
                <a:solidFill>
                  <a:srgbClr val="FFFFFF"/>
                </a:solidFill>
                <a:latin typeface="Verdana"/>
                <a:ea typeface="Verdana"/>
                <a:cs typeface="Verdana"/>
                <a:sym typeface="Verdana"/>
              </a:rPr>
              <a:t>my name</a:t>
            </a:r>
            <a:r>
              <a:rPr lang="en" sz="2300">
                <a:solidFill>
                  <a:srgbClr val="FFFFFF"/>
                </a:solidFill>
                <a:latin typeface="Verdana"/>
                <a:ea typeface="Verdana"/>
                <a:cs typeface="Verdana"/>
                <a:sym typeface="Verdana"/>
              </a:rPr>
              <a:t> might be proclaimed in all the earth.”</a:t>
            </a:r>
            <a:endParaRPr sz="2300">
              <a:solidFill>
                <a:srgbClr val="FFFFFF"/>
              </a:solidFill>
              <a:latin typeface="Verdana"/>
              <a:ea typeface="Verdana"/>
              <a:cs typeface="Verdana"/>
              <a:sym typeface="Verdana"/>
            </a:endParaRPr>
          </a:p>
          <a:p>
            <a:pPr indent="0" lvl="0" marL="0" rtl="0" algn="r">
              <a:lnSpc>
                <a:spcPct val="100000"/>
              </a:lnSpc>
              <a:spcBef>
                <a:spcPts val="0"/>
              </a:spcBef>
              <a:spcAft>
                <a:spcPts val="0"/>
              </a:spcAft>
              <a:buNone/>
            </a:pPr>
            <a:r>
              <a:rPr lang="en" sz="2300">
                <a:solidFill>
                  <a:srgbClr val="FFFFFF"/>
                </a:solidFill>
                <a:latin typeface="Verdana"/>
                <a:ea typeface="Verdana"/>
                <a:cs typeface="Verdana"/>
                <a:sym typeface="Verdana"/>
              </a:rPr>
              <a:t>Romans 9:16-17</a:t>
            </a:r>
            <a:endParaRPr sz="2300">
              <a:solidFill>
                <a:srgbClr val="FFFFFF"/>
              </a:solidFill>
              <a:latin typeface="Verdana"/>
              <a:ea typeface="Verdana"/>
              <a:cs typeface="Verdana"/>
              <a:sym typeface="Verdana"/>
            </a:endParaRPr>
          </a:p>
        </p:txBody>
      </p:sp>
      <p:sp>
        <p:nvSpPr>
          <p:cNvPr id="167" name="Google Shape;167;p24"/>
          <p:cNvSpPr txBox="1"/>
          <p:nvPr/>
        </p:nvSpPr>
        <p:spPr>
          <a:xfrm>
            <a:off x="198950" y="4241475"/>
            <a:ext cx="8760600" cy="1190100"/>
          </a:xfrm>
          <a:prstGeom prst="rect">
            <a:avLst/>
          </a:prstGeom>
          <a:noFill/>
          <a:ln>
            <a:noFill/>
          </a:ln>
        </p:spPr>
        <p:txBody>
          <a:bodyPr anchorCtr="0" anchor="t" bIns="91425" lIns="91425" spcFirstLastPara="1" rIns="91425" wrap="square" tIns="91425">
            <a:noAutofit/>
          </a:bodyPr>
          <a:lstStyle/>
          <a:p>
            <a:pPr indent="457200" lvl="0" marL="0" rtl="0" algn="l">
              <a:lnSpc>
                <a:spcPct val="100000"/>
              </a:lnSpc>
              <a:spcBef>
                <a:spcPts val="0"/>
              </a:spcBef>
              <a:spcAft>
                <a:spcPts val="0"/>
              </a:spcAft>
              <a:buNone/>
            </a:pPr>
            <a:r>
              <a:rPr b="1" lang="en" sz="3100">
                <a:solidFill>
                  <a:srgbClr val="FFFFFF"/>
                </a:solidFill>
              </a:rPr>
              <a:t>2. We deserve hell; anything else is mercy </a:t>
            </a:r>
            <a:endParaRPr b="1" sz="3500">
              <a:solidFill>
                <a:srgbClr val="FFFFFF"/>
              </a:solidFill>
              <a:latin typeface="Verdana"/>
              <a:ea typeface="Verdana"/>
              <a:cs typeface="Verdana"/>
              <a:sym typeface="Verdan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5"/>
          <p:cNvSpPr txBox="1"/>
          <p:nvPr/>
        </p:nvSpPr>
        <p:spPr>
          <a:xfrm>
            <a:off x="198950" y="42800"/>
            <a:ext cx="8760600" cy="4965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000">
                <a:solidFill>
                  <a:srgbClr val="FFFFFF"/>
                </a:solidFill>
              </a:rPr>
              <a:t>20 </a:t>
            </a:r>
            <a:r>
              <a:rPr lang="en" sz="2300">
                <a:solidFill>
                  <a:srgbClr val="FFFFFF"/>
                </a:solidFill>
                <a:latin typeface="Verdana"/>
                <a:ea typeface="Verdana"/>
                <a:cs typeface="Verdana"/>
                <a:sym typeface="Verdana"/>
              </a:rPr>
              <a:t>But who are you, a human being, to talk back to God? “Shall what is formed say to the one who formed it, ‘Why did you make me like this?’” </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t/>
            </a:r>
            <a:endParaRPr b="1" sz="2000">
              <a:solidFill>
                <a:srgbClr val="FFFFFF"/>
              </a:solidFill>
            </a:endParaRPr>
          </a:p>
          <a:p>
            <a:pPr indent="0" lvl="0" marL="0" rtl="0" algn="l">
              <a:lnSpc>
                <a:spcPct val="100000"/>
              </a:lnSpc>
              <a:spcBef>
                <a:spcPts val="0"/>
              </a:spcBef>
              <a:spcAft>
                <a:spcPts val="0"/>
              </a:spcAft>
              <a:buNone/>
            </a:pPr>
            <a:r>
              <a:rPr b="1" lang="en" sz="2000">
                <a:solidFill>
                  <a:srgbClr val="FFFFFF"/>
                </a:solidFill>
              </a:rPr>
              <a:t>21 </a:t>
            </a:r>
            <a:r>
              <a:rPr lang="en" sz="2300">
                <a:solidFill>
                  <a:srgbClr val="FFFFFF"/>
                </a:solidFill>
                <a:latin typeface="Verdana"/>
                <a:ea typeface="Verdana"/>
                <a:cs typeface="Verdana"/>
                <a:sym typeface="Verdana"/>
              </a:rPr>
              <a:t>Does not </a:t>
            </a:r>
            <a:r>
              <a:rPr b="1" lang="en" sz="2300" u="sng">
                <a:solidFill>
                  <a:srgbClr val="FFFFFF"/>
                </a:solidFill>
                <a:latin typeface="Verdana"/>
                <a:ea typeface="Verdana"/>
                <a:cs typeface="Verdana"/>
                <a:sym typeface="Verdana"/>
              </a:rPr>
              <a:t>the potter</a:t>
            </a:r>
            <a:r>
              <a:rPr lang="en" sz="2300">
                <a:solidFill>
                  <a:srgbClr val="FFFFFF"/>
                </a:solidFill>
                <a:latin typeface="Verdana"/>
                <a:ea typeface="Verdana"/>
                <a:cs typeface="Verdana"/>
                <a:sym typeface="Verdana"/>
              </a:rPr>
              <a:t> </a:t>
            </a:r>
            <a:r>
              <a:rPr b="1" i="1" lang="en" sz="2300">
                <a:solidFill>
                  <a:srgbClr val="FFFFFF"/>
                </a:solidFill>
                <a:latin typeface="Verdana"/>
                <a:ea typeface="Verdana"/>
                <a:cs typeface="Verdana"/>
                <a:sym typeface="Verdana"/>
              </a:rPr>
              <a:t>have the right</a:t>
            </a:r>
            <a:r>
              <a:rPr lang="en" sz="2300">
                <a:solidFill>
                  <a:srgbClr val="FFFFFF"/>
                </a:solidFill>
                <a:latin typeface="Verdana"/>
                <a:ea typeface="Verdana"/>
                <a:cs typeface="Verdana"/>
                <a:sym typeface="Verdana"/>
              </a:rPr>
              <a:t> to make out of the same lump of clay some pottery for special purposes and some for common use?</a:t>
            </a:r>
            <a:endParaRPr sz="2300">
              <a:solidFill>
                <a:srgbClr val="FFFFFF"/>
              </a:solidFill>
              <a:latin typeface="Verdana"/>
              <a:ea typeface="Verdana"/>
              <a:cs typeface="Verdana"/>
              <a:sym typeface="Verdana"/>
            </a:endParaRPr>
          </a:p>
          <a:p>
            <a:pPr indent="0" lvl="0" marL="0" rtl="0" algn="r">
              <a:lnSpc>
                <a:spcPct val="100000"/>
              </a:lnSpc>
              <a:spcBef>
                <a:spcPts val="0"/>
              </a:spcBef>
              <a:spcAft>
                <a:spcPts val="0"/>
              </a:spcAft>
              <a:buNone/>
            </a:pPr>
            <a:r>
              <a:rPr b="1" lang="en" sz="2400">
                <a:solidFill>
                  <a:srgbClr val="FFFFFF"/>
                </a:solidFill>
                <a:latin typeface="Verdana"/>
                <a:ea typeface="Verdana"/>
                <a:cs typeface="Verdana"/>
                <a:sym typeface="Verdana"/>
              </a:rPr>
              <a:t>Romans 9:20-21</a:t>
            </a:r>
            <a:endParaRPr b="1" sz="2400">
              <a:solidFill>
                <a:srgbClr val="FFFFFF"/>
              </a:solidFill>
              <a:latin typeface="Verdana"/>
              <a:ea typeface="Verdana"/>
              <a:cs typeface="Verdana"/>
              <a:sym typeface="Verdana"/>
            </a:endParaRPr>
          </a:p>
        </p:txBody>
      </p:sp>
      <p:sp>
        <p:nvSpPr>
          <p:cNvPr id="173" name="Google Shape;173;p25"/>
          <p:cNvSpPr txBox="1"/>
          <p:nvPr/>
        </p:nvSpPr>
        <p:spPr>
          <a:xfrm>
            <a:off x="198950" y="4241475"/>
            <a:ext cx="8760600" cy="1190100"/>
          </a:xfrm>
          <a:prstGeom prst="rect">
            <a:avLst/>
          </a:prstGeom>
          <a:noFill/>
          <a:ln>
            <a:noFill/>
          </a:ln>
        </p:spPr>
        <p:txBody>
          <a:bodyPr anchorCtr="0" anchor="t" bIns="91425" lIns="91425" spcFirstLastPara="1" rIns="91425" wrap="square" tIns="91425">
            <a:noAutofit/>
          </a:bodyPr>
          <a:lstStyle/>
          <a:p>
            <a:pPr indent="457200" lvl="0" marL="0" rtl="0" algn="l">
              <a:lnSpc>
                <a:spcPct val="100000"/>
              </a:lnSpc>
              <a:spcBef>
                <a:spcPts val="0"/>
              </a:spcBef>
              <a:spcAft>
                <a:spcPts val="0"/>
              </a:spcAft>
              <a:buNone/>
            </a:pPr>
            <a:r>
              <a:rPr b="1" lang="en" sz="3100">
                <a:solidFill>
                  <a:srgbClr val="FFFFFF"/>
                </a:solidFill>
              </a:rPr>
              <a:t>2. We deserve hell; anything else is mercy </a:t>
            </a:r>
            <a:endParaRPr b="1" sz="3500">
              <a:solidFill>
                <a:srgbClr val="FFFFFF"/>
              </a:solidFill>
              <a:latin typeface="Verdana"/>
              <a:ea typeface="Verdana"/>
              <a:cs typeface="Verdana"/>
              <a:sym typeface="Verdan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6"/>
          <p:cNvSpPr txBox="1"/>
          <p:nvPr>
            <p:ph type="ctrTitle"/>
          </p:nvPr>
        </p:nvSpPr>
        <p:spPr>
          <a:xfrm>
            <a:off x="3457352" y="1892100"/>
            <a:ext cx="2229300" cy="1359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8300">
                <a:latin typeface="Caveat"/>
                <a:ea typeface="Caveat"/>
                <a:cs typeface="Caveat"/>
                <a:sym typeface="Caveat"/>
              </a:rPr>
              <a:t>God</a:t>
            </a:r>
            <a:endParaRPr sz="8300">
              <a:latin typeface="Caveat"/>
              <a:ea typeface="Caveat"/>
              <a:cs typeface="Caveat"/>
              <a:sym typeface="Caveat"/>
            </a:endParaRPr>
          </a:p>
        </p:txBody>
      </p:sp>
      <p:sp>
        <p:nvSpPr>
          <p:cNvPr id="179" name="Google Shape;179;p26"/>
          <p:cNvSpPr/>
          <p:nvPr/>
        </p:nvSpPr>
        <p:spPr>
          <a:xfrm>
            <a:off x="3044100" y="1141550"/>
            <a:ext cx="3332700" cy="30336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26"/>
          <p:cNvSpPr txBox="1"/>
          <p:nvPr/>
        </p:nvSpPr>
        <p:spPr>
          <a:xfrm>
            <a:off x="198950" y="347600"/>
            <a:ext cx="8760600" cy="669000"/>
          </a:xfrm>
          <a:prstGeom prst="rect">
            <a:avLst/>
          </a:prstGeom>
          <a:noFill/>
          <a:ln>
            <a:noFill/>
          </a:ln>
        </p:spPr>
        <p:txBody>
          <a:bodyPr anchorCtr="0" anchor="t" bIns="91425" lIns="91425" spcFirstLastPara="1" rIns="91425" wrap="square" tIns="91425">
            <a:noAutofit/>
          </a:bodyPr>
          <a:lstStyle/>
          <a:p>
            <a:pPr indent="-450850" lvl="0" marL="457200" rtl="0" algn="ctr">
              <a:lnSpc>
                <a:spcPct val="100000"/>
              </a:lnSpc>
              <a:spcBef>
                <a:spcPts val="0"/>
              </a:spcBef>
              <a:spcAft>
                <a:spcPts val="0"/>
              </a:spcAft>
              <a:buClr>
                <a:srgbClr val="FFFFFF"/>
              </a:buClr>
              <a:buSzPts val="3500"/>
              <a:buFont typeface="Verdana"/>
              <a:buAutoNum type="arabicPeriod"/>
            </a:pPr>
            <a:r>
              <a:rPr b="1" lang="en" sz="3100">
                <a:solidFill>
                  <a:srgbClr val="FFFFFF"/>
                </a:solidFill>
              </a:rPr>
              <a:t>God is God, we are not</a:t>
            </a:r>
            <a:endParaRPr b="1" sz="3500">
              <a:solidFill>
                <a:srgbClr val="FFFFFF"/>
              </a:solidFill>
              <a:latin typeface="Verdana"/>
              <a:ea typeface="Verdana"/>
              <a:cs typeface="Verdana"/>
              <a:sym typeface="Verdana"/>
            </a:endParaRPr>
          </a:p>
        </p:txBody>
      </p:sp>
      <p:sp>
        <p:nvSpPr>
          <p:cNvPr id="181" name="Google Shape;181;p26"/>
          <p:cNvSpPr txBox="1"/>
          <p:nvPr/>
        </p:nvSpPr>
        <p:spPr>
          <a:xfrm>
            <a:off x="198950" y="4241475"/>
            <a:ext cx="8760600" cy="1190100"/>
          </a:xfrm>
          <a:prstGeom prst="rect">
            <a:avLst/>
          </a:prstGeom>
          <a:noFill/>
          <a:ln>
            <a:noFill/>
          </a:ln>
        </p:spPr>
        <p:txBody>
          <a:bodyPr anchorCtr="0" anchor="t" bIns="91425" lIns="91425" spcFirstLastPara="1" rIns="91425" wrap="square" tIns="91425">
            <a:noAutofit/>
          </a:bodyPr>
          <a:lstStyle/>
          <a:p>
            <a:pPr indent="457200" lvl="0" marL="0" rtl="0" algn="l">
              <a:lnSpc>
                <a:spcPct val="100000"/>
              </a:lnSpc>
              <a:spcBef>
                <a:spcPts val="0"/>
              </a:spcBef>
              <a:spcAft>
                <a:spcPts val="0"/>
              </a:spcAft>
              <a:buNone/>
            </a:pPr>
            <a:r>
              <a:rPr b="1" lang="en" sz="3100">
                <a:solidFill>
                  <a:srgbClr val="FFFFFF"/>
                </a:solidFill>
              </a:rPr>
              <a:t>2. We deserve hell; anything else is mercy </a:t>
            </a:r>
            <a:endParaRPr b="1" sz="3500">
              <a:solidFill>
                <a:srgbClr val="FFFFFF"/>
              </a:solidFill>
              <a:latin typeface="Verdana"/>
              <a:ea typeface="Verdana"/>
              <a:cs typeface="Verdana"/>
              <a:sym typeface="Verdan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27"/>
          <p:cNvSpPr txBox="1"/>
          <p:nvPr>
            <p:ph idx="1" type="body"/>
          </p:nvPr>
        </p:nvSpPr>
        <p:spPr>
          <a:xfrm>
            <a:off x="311700" y="262325"/>
            <a:ext cx="8520600" cy="4306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FFFFFF"/>
                </a:solidFill>
              </a:rPr>
              <a:t>24 </a:t>
            </a:r>
            <a:r>
              <a:rPr lang="en" sz="2300">
                <a:solidFill>
                  <a:srgbClr val="FFFFFF"/>
                </a:solidFill>
                <a:latin typeface="Verdana"/>
                <a:ea typeface="Verdana"/>
                <a:cs typeface="Verdana"/>
                <a:sym typeface="Verdana"/>
              </a:rPr>
              <a:t>“Everyone then who hears these words of mine and does them will be like a wise man who built his house on the rock. </a:t>
            </a:r>
            <a:r>
              <a:rPr b="1" lang="en" sz="2000">
                <a:solidFill>
                  <a:srgbClr val="FFFFFF"/>
                </a:solidFill>
              </a:rPr>
              <a:t>25 </a:t>
            </a:r>
            <a:r>
              <a:rPr lang="en" sz="2300">
                <a:solidFill>
                  <a:srgbClr val="FFFFFF"/>
                </a:solidFill>
                <a:latin typeface="Verdana"/>
                <a:ea typeface="Verdana"/>
                <a:cs typeface="Verdana"/>
                <a:sym typeface="Verdana"/>
              </a:rPr>
              <a:t>And the rain fell, and the floods came, and the winds blew and beat on that house, but it did not fall, because it had been founded on the rock.</a:t>
            </a:r>
            <a:endParaRPr sz="2300">
              <a:solidFill>
                <a:srgbClr val="FFFFFF"/>
              </a:solidFill>
              <a:latin typeface="Verdana"/>
              <a:ea typeface="Verdana"/>
              <a:cs typeface="Verdana"/>
              <a:sym typeface="Verdana"/>
            </a:endParaRPr>
          </a:p>
          <a:p>
            <a:pPr indent="0" lvl="0" marL="0" rtl="0" algn="r">
              <a:spcBef>
                <a:spcPts val="1600"/>
              </a:spcBef>
              <a:spcAft>
                <a:spcPts val="1600"/>
              </a:spcAft>
              <a:buNone/>
            </a:pPr>
            <a:r>
              <a:rPr lang="en" sz="2300">
                <a:solidFill>
                  <a:srgbClr val="FFFFFF"/>
                </a:solidFill>
                <a:latin typeface="Verdana"/>
                <a:ea typeface="Verdana"/>
                <a:cs typeface="Verdana"/>
                <a:sym typeface="Verdana"/>
              </a:rPr>
              <a:t>Matthew 6:24-25</a:t>
            </a:r>
            <a:endParaRPr sz="2300">
              <a:solidFill>
                <a:srgbClr val="FFFFFF"/>
              </a:solidFill>
              <a:latin typeface="Verdana"/>
              <a:ea typeface="Verdana"/>
              <a:cs typeface="Verdana"/>
              <a:sym typeface="Verdana"/>
            </a:endParaRPr>
          </a:p>
        </p:txBody>
      </p:sp>
      <p:sp>
        <p:nvSpPr>
          <p:cNvPr id="187" name="Google Shape;187;p27"/>
          <p:cNvSpPr txBox="1"/>
          <p:nvPr/>
        </p:nvSpPr>
        <p:spPr>
          <a:xfrm>
            <a:off x="198950" y="4241475"/>
            <a:ext cx="8760600" cy="1190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100">
                <a:solidFill>
                  <a:srgbClr val="FFFFFF"/>
                </a:solidFill>
              </a:rPr>
              <a:t>3</a:t>
            </a:r>
            <a:r>
              <a:rPr b="1" lang="en" sz="3100">
                <a:solidFill>
                  <a:srgbClr val="FFFFFF"/>
                </a:solidFill>
              </a:rPr>
              <a:t>. Only Jesus can save us - now and forever </a:t>
            </a:r>
            <a:endParaRPr b="1" sz="3500">
              <a:solidFill>
                <a:srgbClr val="FFFFFF"/>
              </a:solidFill>
              <a:latin typeface="Verdana"/>
              <a:ea typeface="Verdana"/>
              <a:cs typeface="Verdana"/>
              <a:sym typeface="Verdan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28"/>
          <p:cNvSpPr txBox="1"/>
          <p:nvPr>
            <p:ph idx="1" type="body"/>
          </p:nvPr>
        </p:nvSpPr>
        <p:spPr>
          <a:xfrm>
            <a:off x="311700" y="262325"/>
            <a:ext cx="8520600" cy="4306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FFFFFF"/>
                </a:solidFill>
              </a:rPr>
              <a:t>24 </a:t>
            </a:r>
            <a:r>
              <a:rPr lang="en" sz="2300">
                <a:solidFill>
                  <a:srgbClr val="FFFFFF"/>
                </a:solidFill>
                <a:latin typeface="Verdana"/>
                <a:ea typeface="Verdana"/>
                <a:cs typeface="Verdana"/>
                <a:sym typeface="Verdana"/>
              </a:rPr>
              <a:t>“Everyone then who </a:t>
            </a:r>
            <a:r>
              <a:rPr b="1" lang="en" sz="2300" u="sng">
                <a:solidFill>
                  <a:srgbClr val="FFFFFF"/>
                </a:solidFill>
                <a:latin typeface="Verdana"/>
                <a:ea typeface="Verdana"/>
                <a:cs typeface="Verdana"/>
                <a:sym typeface="Verdana"/>
              </a:rPr>
              <a:t>hears these words</a:t>
            </a:r>
            <a:r>
              <a:rPr lang="en" sz="2300">
                <a:solidFill>
                  <a:srgbClr val="FFFFFF"/>
                </a:solidFill>
                <a:latin typeface="Verdana"/>
                <a:ea typeface="Verdana"/>
                <a:cs typeface="Verdana"/>
                <a:sym typeface="Verdana"/>
              </a:rPr>
              <a:t> </a:t>
            </a:r>
            <a:r>
              <a:rPr b="1" lang="en" sz="2300">
                <a:solidFill>
                  <a:srgbClr val="FFFFFF"/>
                </a:solidFill>
                <a:latin typeface="Verdana"/>
                <a:ea typeface="Verdana"/>
                <a:cs typeface="Verdana"/>
                <a:sym typeface="Verdana"/>
              </a:rPr>
              <a:t>[</a:t>
            </a:r>
            <a:r>
              <a:rPr b="1" lang="en" sz="2300" u="sng">
                <a:solidFill>
                  <a:srgbClr val="FFFFFF"/>
                </a:solidFill>
                <a:latin typeface="Verdana"/>
                <a:ea typeface="Verdana"/>
                <a:cs typeface="Verdana"/>
                <a:sym typeface="Verdana"/>
              </a:rPr>
              <a:t>FAITH</a:t>
            </a:r>
            <a:r>
              <a:rPr b="1" lang="en" sz="2300">
                <a:solidFill>
                  <a:srgbClr val="FFFFFF"/>
                </a:solidFill>
                <a:latin typeface="Verdana"/>
                <a:ea typeface="Verdana"/>
                <a:cs typeface="Verdana"/>
                <a:sym typeface="Verdana"/>
              </a:rPr>
              <a:t>]</a:t>
            </a:r>
            <a:r>
              <a:rPr lang="en" sz="2300">
                <a:solidFill>
                  <a:srgbClr val="FFFFFF"/>
                </a:solidFill>
                <a:latin typeface="Verdana"/>
                <a:ea typeface="Verdana"/>
                <a:cs typeface="Verdana"/>
                <a:sym typeface="Verdana"/>
              </a:rPr>
              <a:t>of mine and </a:t>
            </a:r>
            <a:r>
              <a:rPr b="1" lang="en" sz="2300" u="sng">
                <a:solidFill>
                  <a:srgbClr val="FFFFFF"/>
                </a:solidFill>
                <a:latin typeface="Verdana"/>
                <a:ea typeface="Verdana"/>
                <a:cs typeface="Verdana"/>
                <a:sym typeface="Verdana"/>
              </a:rPr>
              <a:t>does them</a:t>
            </a:r>
            <a:r>
              <a:rPr lang="en" sz="2300">
                <a:solidFill>
                  <a:srgbClr val="FFFFFF"/>
                </a:solidFill>
                <a:latin typeface="Verdana"/>
                <a:ea typeface="Verdana"/>
                <a:cs typeface="Verdana"/>
                <a:sym typeface="Verdana"/>
              </a:rPr>
              <a:t> </a:t>
            </a:r>
            <a:r>
              <a:rPr b="1" lang="en" sz="2300">
                <a:solidFill>
                  <a:srgbClr val="FFFFFF"/>
                </a:solidFill>
                <a:latin typeface="Verdana"/>
                <a:ea typeface="Verdana"/>
                <a:cs typeface="Verdana"/>
                <a:sym typeface="Verdana"/>
              </a:rPr>
              <a:t>[</a:t>
            </a:r>
            <a:r>
              <a:rPr b="1" lang="en" sz="2300" u="sng">
                <a:solidFill>
                  <a:srgbClr val="FFFFFF"/>
                </a:solidFill>
                <a:latin typeface="Verdana"/>
                <a:ea typeface="Verdana"/>
                <a:cs typeface="Verdana"/>
                <a:sym typeface="Verdana"/>
              </a:rPr>
              <a:t>OBEDIENCE</a:t>
            </a:r>
            <a:r>
              <a:rPr b="1" lang="en" sz="2300">
                <a:solidFill>
                  <a:srgbClr val="FFFFFF"/>
                </a:solidFill>
                <a:latin typeface="Verdana"/>
                <a:ea typeface="Verdana"/>
                <a:cs typeface="Verdana"/>
                <a:sym typeface="Verdana"/>
              </a:rPr>
              <a:t>] </a:t>
            </a:r>
            <a:r>
              <a:rPr lang="en" sz="2300">
                <a:solidFill>
                  <a:srgbClr val="FFFFFF"/>
                </a:solidFill>
                <a:latin typeface="Verdana"/>
                <a:ea typeface="Verdana"/>
                <a:cs typeface="Verdana"/>
                <a:sym typeface="Verdana"/>
              </a:rPr>
              <a:t>will be like a wise man who built his house on the rock. </a:t>
            </a:r>
            <a:r>
              <a:rPr b="1" lang="en" sz="2000">
                <a:solidFill>
                  <a:srgbClr val="FFFFFF"/>
                </a:solidFill>
              </a:rPr>
              <a:t>25 </a:t>
            </a:r>
            <a:r>
              <a:rPr lang="en" sz="2300">
                <a:solidFill>
                  <a:srgbClr val="FFFFFF"/>
                </a:solidFill>
                <a:latin typeface="Verdana"/>
                <a:ea typeface="Verdana"/>
                <a:cs typeface="Verdana"/>
                <a:sym typeface="Verdana"/>
              </a:rPr>
              <a:t>And the rain fell, and the floods came, and the winds blew and beat on that house, but it did not fall, because it had been founded on the rock.</a:t>
            </a:r>
            <a:endParaRPr sz="2300">
              <a:solidFill>
                <a:srgbClr val="FFFFFF"/>
              </a:solidFill>
              <a:latin typeface="Verdana"/>
              <a:ea typeface="Verdana"/>
              <a:cs typeface="Verdana"/>
              <a:sym typeface="Verdana"/>
            </a:endParaRPr>
          </a:p>
          <a:p>
            <a:pPr indent="0" lvl="0" marL="0" rtl="0" algn="r">
              <a:spcBef>
                <a:spcPts val="1600"/>
              </a:spcBef>
              <a:spcAft>
                <a:spcPts val="1600"/>
              </a:spcAft>
              <a:buNone/>
            </a:pPr>
            <a:r>
              <a:rPr lang="en" sz="2300">
                <a:solidFill>
                  <a:srgbClr val="FFFFFF"/>
                </a:solidFill>
                <a:latin typeface="Verdana"/>
                <a:ea typeface="Verdana"/>
                <a:cs typeface="Verdana"/>
                <a:sym typeface="Verdana"/>
              </a:rPr>
              <a:t>Matthew 6:24-25</a:t>
            </a:r>
            <a:endParaRPr sz="2300">
              <a:solidFill>
                <a:srgbClr val="FFFFFF"/>
              </a:solidFill>
              <a:latin typeface="Verdana"/>
              <a:ea typeface="Verdana"/>
              <a:cs typeface="Verdana"/>
              <a:sym typeface="Verdana"/>
            </a:endParaRPr>
          </a:p>
        </p:txBody>
      </p:sp>
      <p:sp>
        <p:nvSpPr>
          <p:cNvPr id="193" name="Google Shape;193;p28"/>
          <p:cNvSpPr txBox="1"/>
          <p:nvPr/>
        </p:nvSpPr>
        <p:spPr>
          <a:xfrm>
            <a:off x="198950" y="4241475"/>
            <a:ext cx="8760600" cy="1190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100">
                <a:solidFill>
                  <a:srgbClr val="FFFFFF"/>
                </a:solidFill>
              </a:rPr>
              <a:t>3. Only Jesus can save us - now and forever </a:t>
            </a:r>
            <a:endParaRPr b="1" sz="3500">
              <a:solidFill>
                <a:srgbClr val="FFFFFF"/>
              </a:solidFill>
              <a:latin typeface="Verdana"/>
              <a:ea typeface="Verdana"/>
              <a:cs typeface="Verdana"/>
              <a:sym typeface="Verdan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29"/>
          <p:cNvSpPr txBox="1"/>
          <p:nvPr>
            <p:ph idx="1" type="body"/>
          </p:nvPr>
        </p:nvSpPr>
        <p:spPr>
          <a:xfrm>
            <a:off x="311700" y="262325"/>
            <a:ext cx="8520600" cy="4306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FFFFFF"/>
                </a:solidFill>
              </a:rPr>
              <a:t>37 </a:t>
            </a:r>
            <a:r>
              <a:rPr lang="en" sz="2300">
                <a:solidFill>
                  <a:srgbClr val="FFFFFF"/>
                </a:solidFill>
                <a:latin typeface="Verdana"/>
                <a:ea typeface="Verdana"/>
                <a:cs typeface="Verdana"/>
                <a:sym typeface="Verdana"/>
              </a:rPr>
              <a:t>For as were </a:t>
            </a:r>
            <a:r>
              <a:rPr b="1" lang="en" sz="2300" u="sng">
                <a:solidFill>
                  <a:srgbClr val="FFFFFF"/>
                </a:solidFill>
                <a:latin typeface="Verdana"/>
                <a:ea typeface="Verdana"/>
                <a:cs typeface="Verdana"/>
                <a:sym typeface="Verdana"/>
              </a:rPr>
              <a:t>the days of Noah</a:t>
            </a:r>
            <a:r>
              <a:rPr lang="en" sz="2300">
                <a:solidFill>
                  <a:srgbClr val="FFFFFF"/>
                </a:solidFill>
                <a:latin typeface="Verdana"/>
                <a:ea typeface="Verdana"/>
                <a:cs typeface="Verdana"/>
                <a:sym typeface="Verdana"/>
              </a:rPr>
              <a:t>, so will be the coming of the Son of Man. </a:t>
            </a:r>
            <a:r>
              <a:rPr b="1" lang="en" sz="2000">
                <a:solidFill>
                  <a:srgbClr val="FFFFFF"/>
                </a:solidFill>
              </a:rPr>
              <a:t>38 </a:t>
            </a:r>
            <a:r>
              <a:rPr lang="en" sz="2300">
                <a:solidFill>
                  <a:srgbClr val="FFFFFF"/>
                </a:solidFill>
                <a:latin typeface="Verdana"/>
                <a:ea typeface="Verdana"/>
                <a:cs typeface="Verdana"/>
                <a:sym typeface="Verdana"/>
              </a:rPr>
              <a:t>For as in those days before the flood they were eating and drinking, marrying and giving in marriage, until the day when Noah entered the ark, </a:t>
            </a:r>
            <a:r>
              <a:rPr b="1" lang="en" sz="2000">
                <a:solidFill>
                  <a:srgbClr val="FFFFFF"/>
                </a:solidFill>
              </a:rPr>
              <a:t>39 </a:t>
            </a:r>
            <a:r>
              <a:rPr lang="en" sz="2300">
                <a:solidFill>
                  <a:srgbClr val="FFFFFF"/>
                </a:solidFill>
                <a:latin typeface="Verdana"/>
                <a:ea typeface="Verdana"/>
                <a:cs typeface="Verdana"/>
                <a:sym typeface="Verdana"/>
              </a:rPr>
              <a:t>and they were unaware </a:t>
            </a:r>
            <a:r>
              <a:rPr b="1" i="1" lang="en" sz="2300">
                <a:solidFill>
                  <a:srgbClr val="FFFFFF"/>
                </a:solidFill>
                <a:latin typeface="Verdana"/>
                <a:ea typeface="Verdana"/>
                <a:cs typeface="Verdana"/>
                <a:sym typeface="Verdana"/>
              </a:rPr>
              <a:t>until the flood came and swept them all away</a:t>
            </a:r>
            <a:r>
              <a:rPr lang="en" sz="2300">
                <a:solidFill>
                  <a:srgbClr val="FFFFFF"/>
                </a:solidFill>
                <a:latin typeface="Verdana"/>
                <a:ea typeface="Verdana"/>
                <a:cs typeface="Verdana"/>
                <a:sym typeface="Verdana"/>
              </a:rPr>
              <a:t>, so will be the coming of the Son of Man.</a:t>
            </a:r>
            <a:endParaRPr sz="2300">
              <a:solidFill>
                <a:srgbClr val="FFFFFF"/>
              </a:solidFill>
              <a:latin typeface="Verdana"/>
              <a:ea typeface="Verdana"/>
              <a:cs typeface="Verdana"/>
              <a:sym typeface="Verdana"/>
            </a:endParaRPr>
          </a:p>
          <a:p>
            <a:pPr indent="0" lvl="0" marL="0" rtl="0" algn="r">
              <a:spcBef>
                <a:spcPts val="1600"/>
              </a:spcBef>
              <a:spcAft>
                <a:spcPts val="1600"/>
              </a:spcAft>
              <a:buNone/>
            </a:pPr>
            <a:r>
              <a:rPr lang="en" sz="2300">
                <a:solidFill>
                  <a:srgbClr val="FFFFFF"/>
                </a:solidFill>
                <a:latin typeface="Verdana"/>
                <a:ea typeface="Verdana"/>
                <a:cs typeface="Verdana"/>
                <a:sym typeface="Verdana"/>
              </a:rPr>
              <a:t>Matthew 24:37-39</a:t>
            </a:r>
            <a:endParaRPr sz="2300">
              <a:solidFill>
                <a:srgbClr val="FFFFFF"/>
              </a:solidFill>
              <a:latin typeface="Verdana"/>
              <a:ea typeface="Verdana"/>
              <a:cs typeface="Verdana"/>
              <a:sym typeface="Verdana"/>
            </a:endParaRPr>
          </a:p>
        </p:txBody>
      </p:sp>
      <p:sp>
        <p:nvSpPr>
          <p:cNvPr id="199" name="Google Shape;199;p29"/>
          <p:cNvSpPr txBox="1"/>
          <p:nvPr/>
        </p:nvSpPr>
        <p:spPr>
          <a:xfrm>
            <a:off x="198950" y="4241475"/>
            <a:ext cx="8760600" cy="1190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100">
                <a:solidFill>
                  <a:srgbClr val="FFFFFF"/>
                </a:solidFill>
              </a:rPr>
              <a:t>3. Only Jesus can save us - now and forever </a:t>
            </a:r>
            <a:endParaRPr b="1" sz="3500">
              <a:solidFill>
                <a:srgbClr val="FFFFFF"/>
              </a:solidFill>
              <a:latin typeface="Verdana"/>
              <a:ea typeface="Verdana"/>
              <a:cs typeface="Verdana"/>
              <a:sym typeface="Verdan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pic>
        <p:nvPicPr>
          <p:cNvPr id="204" name="Google Shape;204;p30"/>
          <p:cNvPicPr preferRelativeResize="0"/>
          <p:nvPr/>
        </p:nvPicPr>
        <p:blipFill>
          <a:blip r:embed="rId3">
            <a:alphaModFix/>
          </a:blip>
          <a:stretch>
            <a:fillRect/>
          </a:stretch>
        </p:blipFill>
        <p:spPr>
          <a:xfrm>
            <a:off x="1229200" y="-3025"/>
            <a:ext cx="6544405" cy="5143499"/>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pic>
        <p:nvPicPr>
          <p:cNvPr id="209" name="Google Shape;209;p31"/>
          <p:cNvPicPr preferRelativeResize="0"/>
          <p:nvPr/>
        </p:nvPicPr>
        <p:blipFill>
          <a:blip r:embed="rId3">
            <a:alphaModFix/>
          </a:blip>
          <a:stretch>
            <a:fillRect/>
          </a:stretch>
        </p:blipFill>
        <p:spPr>
          <a:xfrm>
            <a:off x="1295400" y="-1"/>
            <a:ext cx="6514099" cy="51196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4"/>
          <p:cNvSpPr txBox="1"/>
          <p:nvPr>
            <p:ph type="ctrTitle"/>
          </p:nvPr>
        </p:nvSpPr>
        <p:spPr>
          <a:xfrm>
            <a:off x="3457352" y="1892100"/>
            <a:ext cx="2229300" cy="1359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8300">
                <a:latin typeface="Caveat"/>
                <a:ea typeface="Caveat"/>
                <a:cs typeface="Caveat"/>
                <a:sym typeface="Caveat"/>
              </a:rPr>
              <a:t>God</a:t>
            </a:r>
            <a:endParaRPr sz="8300">
              <a:latin typeface="Caveat"/>
              <a:ea typeface="Caveat"/>
              <a:cs typeface="Caveat"/>
              <a:sym typeface="Caveat"/>
            </a:endParaRPr>
          </a:p>
        </p:txBody>
      </p:sp>
      <p:sp>
        <p:nvSpPr>
          <p:cNvPr id="60" name="Google Shape;60;p14"/>
          <p:cNvSpPr/>
          <p:nvPr/>
        </p:nvSpPr>
        <p:spPr>
          <a:xfrm>
            <a:off x="3044100" y="1141550"/>
            <a:ext cx="3332700" cy="30336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4"/>
          <p:cNvSpPr txBox="1"/>
          <p:nvPr/>
        </p:nvSpPr>
        <p:spPr>
          <a:xfrm>
            <a:off x="198950" y="347600"/>
            <a:ext cx="8760600" cy="669000"/>
          </a:xfrm>
          <a:prstGeom prst="rect">
            <a:avLst/>
          </a:prstGeom>
          <a:noFill/>
          <a:ln>
            <a:noFill/>
          </a:ln>
        </p:spPr>
        <p:txBody>
          <a:bodyPr anchorCtr="0" anchor="t" bIns="91425" lIns="91425" spcFirstLastPara="1" rIns="91425" wrap="square" tIns="91425">
            <a:noAutofit/>
          </a:bodyPr>
          <a:lstStyle/>
          <a:p>
            <a:pPr indent="-425450" lvl="0" marL="457200" rtl="0" algn="ctr">
              <a:lnSpc>
                <a:spcPct val="100000"/>
              </a:lnSpc>
              <a:spcBef>
                <a:spcPts val="0"/>
              </a:spcBef>
              <a:spcAft>
                <a:spcPts val="0"/>
              </a:spcAft>
              <a:buClr>
                <a:srgbClr val="FFFFFF"/>
              </a:buClr>
              <a:buSzPts val="3100"/>
              <a:buAutoNum type="arabicPeriod"/>
            </a:pPr>
            <a:r>
              <a:rPr b="1" lang="en" sz="3100">
                <a:solidFill>
                  <a:srgbClr val="FFFFFF"/>
                </a:solidFill>
              </a:rPr>
              <a:t>God is God, we are not</a:t>
            </a:r>
            <a:endParaRPr b="1" sz="3500">
              <a:solidFill>
                <a:srgbClr val="FFFFFF"/>
              </a:solidFill>
              <a:latin typeface="Verdana"/>
              <a:ea typeface="Verdana"/>
              <a:cs typeface="Verdana"/>
              <a:sym typeface="Verdan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pic>
        <p:nvPicPr>
          <p:cNvPr id="214" name="Google Shape;214;p32"/>
          <p:cNvPicPr preferRelativeResize="0"/>
          <p:nvPr/>
        </p:nvPicPr>
        <p:blipFill>
          <a:blip r:embed="rId3">
            <a:alphaModFix/>
          </a:blip>
          <a:stretch>
            <a:fillRect/>
          </a:stretch>
        </p:blipFill>
        <p:spPr>
          <a:xfrm>
            <a:off x="1262175" y="0"/>
            <a:ext cx="6544413" cy="5143499"/>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8" name="Shape 218"/>
        <p:cNvGrpSpPr/>
        <p:nvPr/>
      </p:nvGrpSpPr>
      <p:grpSpPr>
        <a:xfrm>
          <a:off x="0" y="0"/>
          <a:ext cx="0" cy="0"/>
          <a:chOff x="0" y="0"/>
          <a:chExt cx="0" cy="0"/>
        </a:xfrm>
      </p:grpSpPr>
      <p:pic>
        <p:nvPicPr>
          <p:cNvPr id="219" name="Google Shape;219;p33"/>
          <p:cNvPicPr preferRelativeResize="0"/>
          <p:nvPr/>
        </p:nvPicPr>
        <p:blipFill>
          <a:blip r:embed="rId3">
            <a:alphaModFix/>
          </a:blip>
          <a:stretch>
            <a:fillRect/>
          </a:stretch>
        </p:blipFill>
        <p:spPr>
          <a:xfrm>
            <a:off x="1226150" y="0"/>
            <a:ext cx="6610120" cy="51435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pic>
        <p:nvPicPr>
          <p:cNvPr id="224" name="Google Shape;224;p34"/>
          <p:cNvPicPr preferRelativeResize="0"/>
          <p:nvPr/>
        </p:nvPicPr>
        <p:blipFill>
          <a:blip r:embed="rId3">
            <a:alphaModFix/>
          </a:blip>
          <a:stretch>
            <a:fillRect/>
          </a:stretch>
        </p:blipFill>
        <p:spPr>
          <a:xfrm>
            <a:off x="1257525" y="0"/>
            <a:ext cx="6610120" cy="51435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pic>
        <p:nvPicPr>
          <p:cNvPr id="229" name="Google Shape;229;p35"/>
          <p:cNvPicPr preferRelativeResize="0"/>
          <p:nvPr/>
        </p:nvPicPr>
        <p:blipFill>
          <a:blip r:embed="rId3">
            <a:alphaModFix/>
          </a:blip>
          <a:stretch>
            <a:fillRect/>
          </a:stretch>
        </p:blipFill>
        <p:spPr>
          <a:xfrm>
            <a:off x="4878325" y="915488"/>
            <a:ext cx="4265675" cy="3352550"/>
          </a:xfrm>
          <a:prstGeom prst="rect">
            <a:avLst/>
          </a:prstGeom>
          <a:noFill/>
          <a:ln>
            <a:noFill/>
          </a:ln>
        </p:spPr>
      </p:pic>
      <p:pic>
        <p:nvPicPr>
          <p:cNvPr id="230" name="Google Shape;230;p35"/>
          <p:cNvPicPr preferRelativeResize="0"/>
          <p:nvPr/>
        </p:nvPicPr>
        <p:blipFill>
          <a:blip r:embed="rId4">
            <a:alphaModFix/>
          </a:blip>
          <a:stretch>
            <a:fillRect/>
          </a:stretch>
        </p:blipFill>
        <p:spPr>
          <a:xfrm>
            <a:off x="0" y="915500"/>
            <a:ext cx="4151458" cy="3262775"/>
          </a:xfrm>
          <a:prstGeom prst="rect">
            <a:avLst/>
          </a:prstGeom>
          <a:noFill/>
          <a:ln>
            <a:noFill/>
          </a:ln>
        </p:spPr>
      </p:pic>
      <p:sp>
        <p:nvSpPr>
          <p:cNvPr id="231" name="Google Shape;231;p35"/>
          <p:cNvSpPr/>
          <p:nvPr/>
        </p:nvSpPr>
        <p:spPr>
          <a:xfrm>
            <a:off x="4213400" y="471425"/>
            <a:ext cx="501900" cy="4254900"/>
          </a:xfrm>
          <a:prstGeom prst="rightBrace">
            <a:avLst>
              <a:gd fmla="val 50000" name="adj1"/>
              <a:gd fmla="val 50000" name="adj2"/>
            </a:avLst>
          </a:prstGeom>
          <a:noFill/>
          <a:ln cap="flat" cmpd="sng" w="762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5" name="Shape 235"/>
        <p:cNvGrpSpPr/>
        <p:nvPr/>
      </p:nvGrpSpPr>
      <p:grpSpPr>
        <a:xfrm>
          <a:off x="0" y="0"/>
          <a:ext cx="0" cy="0"/>
          <a:chOff x="0" y="0"/>
          <a:chExt cx="0" cy="0"/>
        </a:xfrm>
      </p:grpSpPr>
      <p:sp>
        <p:nvSpPr>
          <p:cNvPr id="236" name="Google Shape;236;p36"/>
          <p:cNvSpPr txBox="1"/>
          <p:nvPr>
            <p:ph idx="1" type="body"/>
          </p:nvPr>
        </p:nvSpPr>
        <p:spPr>
          <a:xfrm>
            <a:off x="311700" y="126425"/>
            <a:ext cx="8520600" cy="444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FFFFFF"/>
                </a:solidFill>
              </a:rPr>
              <a:t>23 </a:t>
            </a:r>
            <a:r>
              <a:rPr lang="en" sz="2300">
                <a:solidFill>
                  <a:srgbClr val="FFFFFF"/>
                </a:solidFill>
                <a:latin typeface="Verdana"/>
                <a:ea typeface="Verdana"/>
                <a:cs typeface="Verdana"/>
                <a:sym typeface="Verdana"/>
              </a:rPr>
              <a:t>Then he said to them all: “Whoever wants to be my disciple must </a:t>
            </a:r>
            <a:r>
              <a:rPr b="1" lang="en" sz="2300" u="sng">
                <a:solidFill>
                  <a:srgbClr val="FFFFFF"/>
                </a:solidFill>
                <a:latin typeface="Verdana"/>
                <a:ea typeface="Verdana"/>
                <a:cs typeface="Verdana"/>
                <a:sym typeface="Verdana"/>
              </a:rPr>
              <a:t>deny themselves</a:t>
            </a:r>
            <a:r>
              <a:rPr lang="en" sz="2300">
                <a:solidFill>
                  <a:srgbClr val="FFFFFF"/>
                </a:solidFill>
                <a:latin typeface="Verdana"/>
                <a:ea typeface="Verdana"/>
                <a:cs typeface="Verdana"/>
                <a:sym typeface="Verdana"/>
              </a:rPr>
              <a:t> and </a:t>
            </a:r>
            <a:r>
              <a:rPr b="1" lang="en" sz="2300" u="sng">
                <a:solidFill>
                  <a:srgbClr val="FFFFFF"/>
                </a:solidFill>
                <a:latin typeface="Verdana"/>
                <a:ea typeface="Verdana"/>
                <a:cs typeface="Verdana"/>
                <a:sym typeface="Verdana"/>
              </a:rPr>
              <a:t>take up their cross</a:t>
            </a:r>
            <a:r>
              <a:rPr lang="en" sz="2300">
                <a:solidFill>
                  <a:srgbClr val="FFFFFF"/>
                </a:solidFill>
                <a:latin typeface="Verdana"/>
                <a:ea typeface="Verdana"/>
                <a:cs typeface="Verdana"/>
                <a:sym typeface="Verdana"/>
              </a:rPr>
              <a:t> daily and follow me. </a:t>
            </a:r>
            <a:r>
              <a:rPr b="1" lang="en" sz="2000">
                <a:solidFill>
                  <a:srgbClr val="FFFFFF"/>
                </a:solidFill>
              </a:rPr>
              <a:t>24 </a:t>
            </a:r>
            <a:r>
              <a:rPr lang="en" sz="2300">
                <a:solidFill>
                  <a:srgbClr val="FFFFFF"/>
                </a:solidFill>
                <a:latin typeface="Verdana"/>
                <a:ea typeface="Verdana"/>
                <a:cs typeface="Verdana"/>
                <a:sym typeface="Verdana"/>
              </a:rPr>
              <a:t>For whoever wants to save their life will lose it, but whoever </a:t>
            </a:r>
            <a:r>
              <a:rPr b="1" lang="en" sz="2300" u="sng">
                <a:solidFill>
                  <a:srgbClr val="FFFFFF"/>
                </a:solidFill>
                <a:latin typeface="Verdana"/>
                <a:ea typeface="Verdana"/>
                <a:cs typeface="Verdana"/>
                <a:sym typeface="Verdana"/>
              </a:rPr>
              <a:t>loses their life</a:t>
            </a:r>
            <a:r>
              <a:rPr lang="en" sz="2300">
                <a:solidFill>
                  <a:srgbClr val="FFFFFF"/>
                </a:solidFill>
                <a:latin typeface="Verdana"/>
                <a:ea typeface="Verdana"/>
                <a:cs typeface="Verdana"/>
                <a:sym typeface="Verdana"/>
              </a:rPr>
              <a:t> for me will save it. </a:t>
            </a:r>
            <a:r>
              <a:rPr b="1" lang="en" sz="2000">
                <a:solidFill>
                  <a:srgbClr val="FFFFFF"/>
                </a:solidFill>
              </a:rPr>
              <a:t>25 </a:t>
            </a:r>
            <a:r>
              <a:rPr lang="en" sz="2300">
                <a:solidFill>
                  <a:srgbClr val="FFFFFF"/>
                </a:solidFill>
                <a:latin typeface="Verdana"/>
                <a:ea typeface="Verdana"/>
                <a:cs typeface="Verdana"/>
                <a:sym typeface="Verdana"/>
              </a:rPr>
              <a:t>What good is it for someone to gain the whole world, and yet lose or forfeit their very self?”</a:t>
            </a:r>
            <a:endParaRPr b="1" sz="2400">
              <a:solidFill>
                <a:srgbClr val="FFFFFF"/>
              </a:solidFill>
              <a:latin typeface="Verdana"/>
              <a:ea typeface="Verdana"/>
              <a:cs typeface="Verdana"/>
              <a:sym typeface="Verdana"/>
            </a:endParaRPr>
          </a:p>
          <a:p>
            <a:pPr indent="0" lvl="0" marL="0" rtl="0" algn="r">
              <a:spcBef>
                <a:spcPts val="1600"/>
              </a:spcBef>
              <a:spcAft>
                <a:spcPts val="1600"/>
              </a:spcAft>
              <a:buNone/>
            </a:pPr>
            <a:r>
              <a:rPr b="1" lang="en" sz="2400">
                <a:solidFill>
                  <a:srgbClr val="FFFFFF"/>
                </a:solidFill>
                <a:latin typeface="Verdana"/>
                <a:ea typeface="Verdana"/>
                <a:cs typeface="Verdana"/>
                <a:sym typeface="Verdana"/>
              </a:rPr>
              <a:t>Luke 9:23-25</a:t>
            </a:r>
            <a:endParaRPr b="1" sz="2400">
              <a:solidFill>
                <a:srgbClr val="FFFFFF"/>
              </a:solidFill>
              <a:latin typeface="Verdana"/>
              <a:ea typeface="Verdana"/>
              <a:cs typeface="Verdana"/>
              <a:sym typeface="Verdana"/>
            </a:endParaRPr>
          </a:p>
        </p:txBody>
      </p:sp>
      <p:sp>
        <p:nvSpPr>
          <p:cNvPr id="237" name="Google Shape;237;p36"/>
          <p:cNvSpPr txBox="1"/>
          <p:nvPr/>
        </p:nvSpPr>
        <p:spPr>
          <a:xfrm>
            <a:off x="198950" y="4241475"/>
            <a:ext cx="8760600" cy="1190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3100">
                <a:solidFill>
                  <a:srgbClr val="FFFFFF"/>
                </a:solidFill>
              </a:rPr>
              <a:t>4</a:t>
            </a:r>
            <a:r>
              <a:rPr b="1" lang="en" sz="3100">
                <a:solidFill>
                  <a:srgbClr val="FFFFFF"/>
                </a:solidFill>
              </a:rPr>
              <a:t>. Christians should expect suffering now</a:t>
            </a:r>
            <a:endParaRPr b="1" sz="3500">
              <a:solidFill>
                <a:srgbClr val="FFFFFF"/>
              </a:solidFill>
              <a:latin typeface="Verdana"/>
              <a:ea typeface="Verdana"/>
              <a:cs typeface="Verdana"/>
              <a:sym typeface="Verdan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1" name="Shape 241"/>
        <p:cNvGrpSpPr/>
        <p:nvPr/>
      </p:nvGrpSpPr>
      <p:grpSpPr>
        <a:xfrm>
          <a:off x="0" y="0"/>
          <a:ext cx="0" cy="0"/>
          <a:chOff x="0" y="0"/>
          <a:chExt cx="0" cy="0"/>
        </a:xfrm>
      </p:grpSpPr>
      <p:pic>
        <p:nvPicPr>
          <p:cNvPr id="242" name="Google Shape;242;p37"/>
          <p:cNvPicPr preferRelativeResize="0"/>
          <p:nvPr/>
        </p:nvPicPr>
        <p:blipFill>
          <a:blip r:embed="rId3">
            <a:alphaModFix/>
          </a:blip>
          <a:stretch>
            <a:fillRect/>
          </a:stretch>
        </p:blipFill>
        <p:spPr>
          <a:xfrm>
            <a:off x="0" y="413695"/>
            <a:ext cx="2540725" cy="1996848"/>
          </a:xfrm>
          <a:prstGeom prst="rect">
            <a:avLst/>
          </a:prstGeom>
          <a:noFill/>
          <a:ln>
            <a:noFill/>
          </a:ln>
        </p:spPr>
      </p:pic>
      <p:pic>
        <p:nvPicPr>
          <p:cNvPr id="243" name="Google Shape;243;p37"/>
          <p:cNvPicPr preferRelativeResize="0"/>
          <p:nvPr/>
        </p:nvPicPr>
        <p:blipFill>
          <a:blip r:embed="rId4">
            <a:alphaModFix/>
          </a:blip>
          <a:stretch>
            <a:fillRect/>
          </a:stretch>
        </p:blipFill>
        <p:spPr>
          <a:xfrm>
            <a:off x="0" y="2797250"/>
            <a:ext cx="2540725" cy="1996850"/>
          </a:xfrm>
          <a:prstGeom prst="rect">
            <a:avLst/>
          </a:prstGeom>
          <a:noFill/>
          <a:ln>
            <a:noFill/>
          </a:ln>
        </p:spPr>
      </p:pic>
      <p:sp>
        <p:nvSpPr>
          <p:cNvPr id="244" name="Google Shape;244;p37"/>
          <p:cNvSpPr/>
          <p:nvPr/>
        </p:nvSpPr>
        <p:spPr>
          <a:xfrm>
            <a:off x="2879675" y="444300"/>
            <a:ext cx="501900" cy="4254900"/>
          </a:xfrm>
          <a:prstGeom prst="rightBrace">
            <a:avLst>
              <a:gd fmla="val 50000" name="adj1"/>
              <a:gd fmla="val 50000" name="adj2"/>
            </a:avLst>
          </a:prstGeom>
          <a:noFill/>
          <a:ln cap="flat" cmpd="sng" w="762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45" name="Google Shape;245;p37"/>
          <p:cNvCxnSpPr/>
          <p:nvPr/>
        </p:nvCxnSpPr>
        <p:spPr>
          <a:xfrm>
            <a:off x="4276125" y="440050"/>
            <a:ext cx="0" cy="3711300"/>
          </a:xfrm>
          <a:prstGeom prst="straightConnector1">
            <a:avLst/>
          </a:prstGeom>
          <a:noFill/>
          <a:ln cap="flat" cmpd="sng" w="38100">
            <a:solidFill>
              <a:srgbClr val="FFFFFF"/>
            </a:solidFill>
            <a:prstDash val="solid"/>
            <a:round/>
            <a:headEnd len="med" w="med" type="none"/>
            <a:tailEnd len="med" w="med" type="none"/>
          </a:ln>
        </p:spPr>
      </p:cxnSp>
      <p:cxnSp>
        <p:nvCxnSpPr>
          <p:cNvPr id="246" name="Google Shape;246;p37"/>
          <p:cNvCxnSpPr/>
          <p:nvPr/>
        </p:nvCxnSpPr>
        <p:spPr>
          <a:xfrm rot="10800000">
            <a:off x="4276125" y="4151350"/>
            <a:ext cx="4238400" cy="15000"/>
          </a:xfrm>
          <a:prstGeom prst="straightConnector1">
            <a:avLst/>
          </a:prstGeom>
          <a:noFill/>
          <a:ln cap="flat" cmpd="sng" w="38100">
            <a:solidFill>
              <a:srgbClr val="FFFFFF"/>
            </a:solidFill>
            <a:prstDash val="solid"/>
            <a:round/>
            <a:headEnd len="med" w="med" type="none"/>
            <a:tailEnd len="med" w="med" type="none"/>
          </a:ln>
        </p:spPr>
      </p:cxnSp>
      <p:sp>
        <p:nvSpPr>
          <p:cNvPr id="247" name="Google Shape;247;p37"/>
          <p:cNvSpPr txBox="1"/>
          <p:nvPr/>
        </p:nvSpPr>
        <p:spPr>
          <a:xfrm>
            <a:off x="4924275" y="428722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Y  E  A  R  S</a:t>
            </a:r>
            <a:endParaRPr b="1" sz="2900">
              <a:solidFill>
                <a:srgbClr val="FFFFFF"/>
              </a:solidFill>
              <a:latin typeface="Caveat"/>
              <a:ea typeface="Caveat"/>
              <a:cs typeface="Caveat"/>
              <a:sym typeface="Caveat"/>
            </a:endParaRPr>
          </a:p>
        </p:txBody>
      </p:sp>
      <p:sp>
        <p:nvSpPr>
          <p:cNvPr id="248" name="Google Shape;248;p37"/>
          <p:cNvSpPr txBox="1"/>
          <p:nvPr/>
        </p:nvSpPr>
        <p:spPr>
          <a:xfrm rot="-5400000">
            <a:off x="2313725" y="188177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S  U  C  C  E  S  S</a:t>
            </a:r>
            <a:endParaRPr b="1" sz="2900">
              <a:solidFill>
                <a:srgbClr val="FFFFFF"/>
              </a:solidFill>
              <a:latin typeface="Caveat"/>
              <a:ea typeface="Caveat"/>
              <a:cs typeface="Caveat"/>
              <a:sym typeface="Caveat"/>
            </a:endParaRPr>
          </a:p>
        </p:txBody>
      </p:sp>
      <p:sp>
        <p:nvSpPr>
          <p:cNvPr id="249" name="Google Shape;249;p37"/>
          <p:cNvSpPr/>
          <p:nvPr/>
        </p:nvSpPr>
        <p:spPr>
          <a:xfrm>
            <a:off x="4332800" y="1053365"/>
            <a:ext cx="3868075" cy="2794775"/>
          </a:xfrm>
          <a:custGeom>
            <a:rect b="b" l="l" r="r" t="t"/>
            <a:pathLst>
              <a:path extrusionOk="0" h="111791" w="154723">
                <a:moveTo>
                  <a:pt x="0" y="3067"/>
                </a:moveTo>
                <a:cubicBezTo>
                  <a:pt x="3179" y="3067"/>
                  <a:pt x="6657" y="-1349"/>
                  <a:pt x="9200" y="558"/>
                </a:cubicBezTo>
                <a:cubicBezTo>
                  <a:pt x="11803" y="2511"/>
                  <a:pt x="13288" y="5713"/>
                  <a:pt x="15891" y="7667"/>
                </a:cubicBezTo>
                <a:cubicBezTo>
                  <a:pt x="17137" y="8603"/>
                  <a:pt x="19389" y="5728"/>
                  <a:pt x="20491" y="6830"/>
                </a:cubicBezTo>
                <a:cubicBezTo>
                  <a:pt x="21956" y="8295"/>
                  <a:pt x="23047" y="10671"/>
                  <a:pt x="25091" y="11012"/>
                </a:cubicBezTo>
                <a:cubicBezTo>
                  <a:pt x="27154" y="11356"/>
                  <a:pt x="28239" y="6313"/>
                  <a:pt x="30109" y="7248"/>
                </a:cubicBezTo>
                <a:cubicBezTo>
                  <a:pt x="34345" y="9365"/>
                  <a:pt x="36775" y="14025"/>
                  <a:pt x="40563" y="16866"/>
                </a:cubicBezTo>
                <a:cubicBezTo>
                  <a:pt x="43625" y="19162"/>
                  <a:pt x="48429" y="17246"/>
                  <a:pt x="51853" y="18957"/>
                </a:cubicBezTo>
                <a:cubicBezTo>
                  <a:pt x="53943" y="20002"/>
                  <a:pt x="52291" y="23996"/>
                  <a:pt x="53944" y="25648"/>
                </a:cubicBezTo>
                <a:cubicBezTo>
                  <a:pt x="55691" y="27394"/>
                  <a:pt x="59077" y="26258"/>
                  <a:pt x="61053" y="27739"/>
                </a:cubicBezTo>
                <a:cubicBezTo>
                  <a:pt x="65113" y="30782"/>
                  <a:pt x="61649" y="38786"/>
                  <a:pt x="65235" y="42375"/>
                </a:cubicBezTo>
                <a:cubicBezTo>
                  <a:pt x="66956" y="44097"/>
                  <a:pt x="71256" y="41869"/>
                  <a:pt x="72344" y="44047"/>
                </a:cubicBezTo>
                <a:cubicBezTo>
                  <a:pt x="73216" y="45793"/>
                  <a:pt x="70965" y="48521"/>
                  <a:pt x="72344" y="49902"/>
                </a:cubicBezTo>
                <a:cubicBezTo>
                  <a:pt x="75130" y="52692"/>
                  <a:pt x="81687" y="45075"/>
                  <a:pt x="84053" y="48229"/>
                </a:cubicBezTo>
                <a:cubicBezTo>
                  <a:pt x="87921" y="53385"/>
                  <a:pt x="85397" y="63329"/>
                  <a:pt x="91162" y="66210"/>
                </a:cubicBezTo>
                <a:cubicBezTo>
                  <a:pt x="93783" y="67520"/>
                  <a:pt x="97100" y="65081"/>
                  <a:pt x="99943" y="65792"/>
                </a:cubicBezTo>
                <a:cubicBezTo>
                  <a:pt x="104137" y="66841"/>
                  <a:pt x="108203" y="68459"/>
                  <a:pt x="112070" y="70392"/>
                </a:cubicBezTo>
                <a:cubicBezTo>
                  <a:pt x="112818" y="70766"/>
                  <a:pt x="111606" y="72205"/>
                  <a:pt x="112070" y="72901"/>
                </a:cubicBezTo>
                <a:cubicBezTo>
                  <a:pt x="112832" y="74043"/>
                  <a:pt x="115293" y="73312"/>
                  <a:pt x="115834" y="74574"/>
                </a:cubicBezTo>
                <a:cubicBezTo>
                  <a:pt x="116728" y="76660"/>
                  <a:pt x="115726" y="79450"/>
                  <a:pt x="117088" y="81265"/>
                </a:cubicBezTo>
                <a:cubicBezTo>
                  <a:pt x="118204" y="82753"/>
                  <a:pt x="121209" y="81204"/>
                  <a:pt x="122524" y="82519"/>
                </a:cubicBezTo>
                <a:cubicBezTo>
                  <a:pt x="123459" y="83454"/>
                  <a:pt x="122844" y="85347"/>
                  <a:pt x="123779" y="86283"/>
                </a:cubicBezTo>
                <a:cubicBezTo>
                  <a:pt x="125982" y="88488"/>
                  <a:pt x="130775" y="85751"/>
                  <a:pt x="132979" y="87955"/>
                </a:cubicBezTo>
                <a:cubicBezTo>
                  <a:pt x="137190" y="92166"/>
                  <a:pt x="134295" y="101381"/>
                  <a:pt x="139251" y="104682"/>
                </a:cubicBezTo>
                <a:cubicBezTo>
                  <a:pt x="143975" y="107829"/>
                  <a:pt x="154723" y="106115"/>
                  <a:pt x="154723" y="111791"/>
                </a:cubicBezTo>
              </a:path>
            </a:pathLst>
          </a:custGeom>
          <a:noFill/>
          <a:ln cap="flat" cmpd="sng" w="38100">
            <a:solidFill>
              <a:srgbClr val="FF0000"/>
            </a:solidFill>
            <a:prstDash val="solid"/>
            <a:round/>
            <a:headEnd len="med" w="med" type="none"/>
            <a:tailEnd len="med" w="med" type="none"/>
          </a:ln>
        </p:spPr>
      </p:sp>
      <p:sp>
        <p:nvSpPr>
          <p:cNvPr id="250" name="Google Shape;250;p37"/>
          <p:cNvSpPr txBox="1"/>
          <p:nvPr/>
        </p:nvSpPr>
        <p:spPr>
          <a:xfrm>
            <a:off x="4329800" y="582000"/>
            <a:ext cx="18714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Humility</a:t>
            </a:r>
            <a:endParaRPr sz="2400">
              <a:solidFill>
                <a:srgbClr val="FFFFFF"/>
              </a:solidFill>
            </a:endParaRPr>
          </a:p>
        </p:txBody>
      </p:sp>
      <p:sp>
        <p:nvSpPr>
          <p:cNvPr id="251" name="Google Shape;251;p37"/>
          <p:cNvSpPr txBox="1"/>
          <p:nvPr/>
        </p:nvSpPr>
        <p:spPr>
          <a:xfrm>
            <a:off x="5677000" y="12362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Dependence</a:t>
            </a:r>
            <a:endParaRPr sz="2400">
              <a:solidFill>
                <a:srgbClr val="FFFFFF"/>
              </a:solidFill>
            </a:endParaRPr>
          </a:p>
        </p:txBody>
      </p:sp>
      <p:sp>
        <p:nvSpPr>
          <p:cNvPr id="252" name="Google Shape;252;p37"/>
          <p:cNvSpPr txBox="1"/>
          <p:nvPr/>
        </p:nvSpPr>
        <p:spPr>
          <a:xfrm>
            <a:off x="6473150" y="21106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Service</a:t>
            </a:r>
            <a:endParaRPr sz="2400">
              <a:solidFill>
                <a:srgbClr val="FFFFFF"/>
              </a:solidFill>
            </a:endParaRPr>
          </a:p>
        </p:txBody>
      </p:sp>
      <p:sp>
        <p:nvSpPr>
          <p:cNvPr id="253" name="Google Shape;253;p37"/>
          <p:cNvSpPr txBox="1"/>
          <p:nvPr/>
        </p:nvSpPr>
        <p:spPr>
          <a:xfrm>
            <a:off x="7376400" y="2793150"/>
            <a:ext cx="1460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Sacrifice</a:t>
            </a:r>
            <a:endParaRPr sz="2400">
              <a:solidFill>
                <a:srgbClr val="FFFFFF"/>
              </a:solidFill>
            </a:endParaRPr>
          </a:p>
        </p:txBody>
      </p:sp>
      <p:grpSp>
        <p:nvGrpSpPr>
          <p:cNvPr id="254" name="Google Shape;254;p37"/>
          <p:cNvGrpSpPr/>
          <p:nvPr/>
        </p:nvGrpSpPr>
        <p:grpSpPr>
          <a:xfrm>
            <a:off x="8019600" y="3351400"/>
            <a:ext cx="1060200" cy="1442700"/>
            <a:chOff x="4535300" y="3304525"/>
            <a:chExt cx="1060200" cy="1442700"/>
          </a:xfrm>
        </p:grpSpPr>
        <p:cxnSp>
          <p:nvCxnSpPr>
            <p:cNvPr id="255" name="Google Shape;255;p37"/>
            <p:cNvCxnSpPr/>
            <p:nvPr/>
          </p:nvCxnSpPr>
          <p:spPr>
            <a:xfrm flipH="1">
              <a:off x="5060150" y="3304525"/>
              <a:ext cx="10500" cy="1442700"/>
            </a:xfrm>
            <a:prstGeom prst="straightConnector1">
              <a:avLst/>
            </a:prstGeom>
            <a:noFill/>
            <a:ln cap="flat" cmpd="sng" w="228600">
              <a:solidFill>
                <a:srgbClr val="FFFFFF"/>
              </a:solidFill>
              <a:prstDash val="solid"/>
              <a:round/>
              <a:headEnd len="med" w="med" type="none"/>
              <a:tailEnd len="med" w="med" type="none"/>
            </a:ln>
          </p:spPr>
        </p:cxnSp>
        <p:cxnSp>
          <p:nvCxnSpPr>
            <p:cNvPr id="256" name="Google Shape;256;p37"/>
            <p:cNvCxnSpPr/>
            <p:nvPr/>
          </p:nvCxnSpPr>
          <p:spPr>
            <a:xfrm flipH="1">
              <a:off x="4535300" y="3722588"/>
              <a:ext cx="1060200" cy="5400"/>
            </a:xfrm>
            <a:prstGeom prst="straightConnector1">
              <a:avLst/>
            </a:prstGeom>
            <a:noFill/>
            <a:ln cap="flat" cmpd="sng" w="228600">
              <a:solidFill>
                <a:srgbClr val="FFFFFF"/>
              </a:solidFill>
              <a:prstDash val="solid"/>
              <a:round/>
              <a:headEnd len="med" w="med" type="none"/>
              <a:tailEnd len="med" w="med" type="none"/>
            </a:ln>
          </p:spPr>
        </p:cxnSp>
      </p:grpSp>
      <p:sp>
        <p:nvSpPr>
          <p:cNvPr id="257" name="Google Shape;257;p37"/>
          <p:cNvSpPr txBox="1"/>
          <p:nvPr/>
        </p:nvSpPr>
        <p:spPr>
          <a:xfrm>
            <a:off x="5508700" y="76200"/>
            <a:ext cx="3558900" cy="10533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600">
                <a:solidFill>
                  <a:srgbClr val="FFFFFF"/>
                </a:solidFill>
              </a:rPr>
              <a:t>4. Christians should expect suffering now</a:t>
            </a:r>
            <a:endParaRPr b="1" sz="3000">
              <a:solidFill>
                <a:srgbClr val="FFFFFF"/>
              </a:solidFill>
              <a:latin typeface="Verdana"/>
              <a:ea typeface="Verdana"/>
              <a:cs typeface="Verdana"/>
              <a:sym typeface="Verdan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1" name="Shape 261"/>
        <p:cNvGrpSpPr/>
        <p:nvPr/>
      </p:nvGrpSpPr>
      <p:grpSpPr>
        <a:xfrm>
          <a:off x="0" y="0"/>
          <a:ext cx="0" cy="0"/>
          <a:chOff x="0" y="0"/>
          <a:chExt cx="0" cy="0"/>
        </a:xfrm>
      </p:grpSpPr>
      <p:pic>
        <p:nvPicPr>
          <p:cNvPr id="262" name="Google Shape;262;p38"/>
          <p:cNvPicPr preferRelativeResize="0"/>
          <p:nvPr/>
        </p:nvPicPr>
        <p:blipFill>
          <a:blip r:embed="rId3">
            <a:alphaModFix/>
          </a:blip>
          <a:stretch>
            <a:fillRect/>
          </a:stretch>
        </p:blipFill>
        <p:spPr>
          <a:xfrm>
            <a:off x="0" y="413695"/>
            <a:ext cx="2540725" cy="1996848"/>
          </a:xfrm>
          <a:prstGeom prst="rect">
            <a:avLst/>
          </a:prstGeom>
          <a:noFill/>
          <a:ln>
            <a:noFill/>
          </a:ln>
        </p:spPr>
      </p:pic>
      <p:pic>
        <p:nvPicPr>
          <p:cNvPr id="263" name="Google Shape;263;p38"/>
          <p:cNvPicPr preferRelativeResize="0"/>
          <p:nvPr/>
        </p:nvPicPr>
        <p:blipFill>
          <a:blip r:embed="rId4">
            <a:alphaModFix/>
          </a:blip>
          <a:stretch>
            <a:fillRect/>
          </a:stretch>
        </p:blipFill>
        <p:spPr>
          <a:xfrm>
            <a:off x="0" y="2797250"/>
            <a:ext cx="2540725" cy="1996850"/>
          </a:xfrm>
          <a:prstGeom prst="rect">
            <a:avLst/>
          </a:prstGeom>
          <a:noFill/>
          <a:ln>
            <a:noFill/>
          </a:ln>
        </p:spPr>
      </p:pic>
      <p:sp>
        <p:nvSpPr>
          <p:cNvPr id="264" name="Google Shape;264;p38"/>
          <p:cNvSpPr/>
          <p:nvPr/>
        </p:nvSpPr>
        <p:spPr>
          <a:xfrm>
            <a:off x="2879675" y="444300"/>
            <a:ext cx="501900" cy="4254900"/>
          </a:xfrm>
          <a:prstGeom prst="rightBrace">
            <a:avLst>
              <a:gd fmla="val 50000" name="adj1"/>
              <a:gd fmla="val 50000" name="adj2"/>
            </a:avLst>
          </a:prstGeom>
          <a:noFill/>
          <a:ln cap="flat" cmpd="sng" w="762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65" name="Google Shape;265;p38"/>
          <p:cNvCxnSpPr/>
          <p:nvPr/>
        </p:nvCxnSpPr>
        <p:spPr>
          <a:xfrm>
            <a:off x="4276125" y="440050"/>
            <a:ext cx="0" cy="3711300"/>
          </a:xfrm>
          <a:prstGeom prst="straightConnector1">
            <a:avLst/>
          </a:prstGeom>
          <a:noFill/>
          <a:ln cap="flat" cmpd="sng" w="38100">
            <a:solidFill>
              <a:srgbClr val="FFFFFF"/>
            </a:solidFill>
            <a:prstDash val="solid"/>
            <a:round/>
            <a:headEnd len="med" w="med" type="none"/>
            <a:tailEnd len="med" w="med" type="none"/>
          </a:ln>
        </p:spPr>
      </p:cxnSp>
      <p:cxnSp>
        <p:nvCxnSpPr>
          <p:cNvPr id="266" name="Google Shape;266;p38"/>
          <p:cNvCxnSpPr/>
          <p:nvPr/>
        </p:nvCxnSpPr>
        <p:spPr>
          <a:xfrm rot="10800000">
            <a:off x="4276125" y="4151350"/>
            <a:ext cx="4238400" cy="15000"/>
          </a:xfrm>
          <a:prstGeom prst="straightConnector1">
            <a:avLst/>
          </a:prstGeom>
          <a:noFill/>
          <a:ln cap="flat" cmpd="sng" w="38100">
            <a:solidFill>
              <a:srgbClr val="FFFFFF"/>
            </a:solidFill>
            <a:prstDash val="solid"/>
            <a:round/>
            <a:headEnd len="med" w="med" type="none"/>
            <a:tailEnd len="med" w="med" type="none"/>
          </a:ln>
        </p:spPr>
      </p:cxnSp>
      <p:sp>
        <p:nvSpPr>
          <p:cNvPr id="267" name="Google Shape;267;p38"/>
          <p:cNvSpPr txBox="1"/>
          <p:nvPr/>
        </p:nvSpPr>
        <p:spPr>
          <a:xfrm>
            <a:off x="4924275" y="428722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Y  E  A  R  S</a:t>
            </a:r>
            <a:endParaRPr b="1" sz="2900">
              <a:solidFill>
                <a:srgbClr val="FFFFFF"/>
              </a:solidFill>
              <a:latin typeface="Caveat"/>
              <a:ea typeface="Caveat"/>
              <a:cs typeface="Caveat"/>
              <a:sym typeface="Caveat"/>
            </a:endParaRPr>
          </a:p>
        </p:txBody>
      </p:sp>
      <p:sp>
        <p:nvSpPr>
          <p:cNvPr id="268" name="Google Shape;268;p38"/>
          <p:cNvSpPr txBox="1"/>
          <p:nvPr/>
        </p:nvSpPr>
        <p:spPr>
          <a:xfrm rot="-5400000">
            <a:off x="2313725" y="188177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S  U  C  C  E  S  S</a:t>
            </a:r>
            <a:endParaRPr b="1" sz="2900">
              <a:solidFill>
                <a:srgbClr val="FFFFFF"/>
              </a:solidFill>
              <a:latin typeface="Caveat"/>
              <a:ea typeface="Caveat"/>
              <a:cs typeface="Caveat"/>
              <a:sym typeface="Caveat"/>
            </a:endParaRPr>
          </a:p>
        </p:txBody>
      </p:sp>
      <p:sp>
        <p:nvSpPr>
          <p:cNvPr id="269" name="Google Shape;269;p38"/>
          <p:cNvSpPr/>
          <p:nvPr/>
        </p:nvSpPr>
        <p:spPr>
          <a:xfrm>
            <a:off x="4332800" y="1053365"/>
            <a:ext cx="3868075" cy="2794775"/>
          </a:xfrm>
          <a:custGeom>
            <a:rect b="b" l="l" r="r" t="t"/>
            <a:pathLst>
              <a:path extrusionOk="0" h="111791" w="154723">
                <a:moveTo>
                  <a:pt x="0" y="3067"/>
                </a:moveTo>
                <a:cubicBezTo>
                  <a:pt x="3179" y="3067"/>
                  <a:pt x="6657" y="-1349"/>
                  <a:pt x="9200" y="558"/>
                </a:cubicBezTo>
                <a:cubicBezTo>
                  <a:pt x="11803" y="2511"/>
                  <a:pt x="13288" y="5713"/>
                  <a:pt x="15891" y="7667"/>
                </a:cubicBezTo>
                <a:cubicBezTo>
                  <a:pt x="17137" y="8603"/>
                  <a:pt x="19389" y="5728"/>
                  <a:pt x="20491" y="6830"/>
                </a:cubicBezTo>
                <a:cubicBezTo>
                  <a:pt x="21956" y="8295"/>
                  <a:pt x="23047" y="10671"/>
                  <a:pt x="25091" y="11012"/>
                </a:cubicBezTo>
                <a:cubicBezTo>
                  <a:pt x="27154" y="11356"/>
                  <a:pt x="28239" y="6313"/>
                  <a:pt x="30109" y="7248"/>
                </a:cubicBezTo>
                <a:cubicBezTo>
                  <a:pt x="34345" y="9365"/>
                  <a:pt x="36775" y="14025"/>
                  <a:pt x="40563" y="16866"/>
                </a:cubicBezTo>
                <a:cubicBezTo>
                  <a:pt x="43625" y="19162"/>
                  <a:pt x="48429" y="17246"/>
                  <a:pt x="51853" y="18957"/>
                </a:cubicBezTo>
                <a:cubicBezTo>
                  <a:pt x="53943" y="20002"/>
                  <a:pt x="52291" y="23996"/>
                  <a:pt x="53944" y="25648"/>
                </a:cubicBezTo>
                <a:cubicBezTo>
                  <a:pt x="55691" y="27394"/>
                  <a:pt x="59077" y="26258"/>
                  <a:pt x="61053" y="27739"/>
                </a:cubicBezTo>
                <a:cubicBezTo>
                  <a:pt x="65113" y="30782"/>
                  <a:pt x="61649" y="38786"/>
                  <a:pt x="65235" y="42375"/>
                </a:cubicBezTo>
                <a:cubicBezTo>
                  <a:pt x="66956" y="44097"/>
                  <a:pt x="71256" y="41869"/>
                  <a:pt x="72344" y="44047"/>
                </a:cubicBezTo>
                <a:cubicBezTo>
                  <a:pt x="73216" y="45793"/>
                  <a:pt x="70965" y="48521"/>
                  <a:pt x="72344" y="49902"/>
                </a:cubicBezTo>
                <a:cubicBezTo>
                  <a:pt x="75130" y="52692"/>
                  <a:pt x="81687" y="45075"/>
                  <a:pt x="84053" y="48229"/>
                </a:cubicBezTo>
                <a:cubicBezTo>
                  <a:pt x="87921" y="53385"/>
                  <a:pt x="85397" y="63329"/>
                  <a:pt x="91162" y="66210"/>
                </a:cubicBezTo>
                <a:cubicBezTo>
                  <a:pt x="93783" y="67520"/>
                  <a:pt x="97100" y="65081"/>
                  <a:pt x="99943" y="65792"/>
                </a:cubicBezTo>
                <a:cubicBezTo>
                  <a:pt x="104137" y="66841"/>
                  <a:pt x="108203" y="68459"/>
                  <a:pt x="112070" y="70392"/>
                </a:cubicBezTo>
                <a:cubicBezTo>
                  <a:pt x="112818" y="70766"/>
                  <a:pt x="111606" y="72205"/>
                  <a:pt x="112070" y="72901"/>
                </a:cubicBezTo>
                <a:cubicBezTo>
                  <a:pt x="112832" y="74043"/>
                  <a:pt x="115293" y="73312"/>
                  <a:pt x="115834" y="74574"/>
                </a:cubicBezTo>
                <a:cubicBezTo>
                  <a:pt x="116728" y="76660"/>
                  <a:pt x="115726" y="79450"/>
                  <a:pt x="117088" y="81265"/>
                </a:cubicBezTo>
                <a:cubicBezTo>
                  <a:pt x="118204" y="82753"/>
                  <a:pt x="121209" y="81204"/>
                  <a:pt x="122524" y="82519"/>
                </a:cubicBezTo>
                <a:cubicBezTo>
                  <a:pt x="123459" y="83454"/>
                  <a:pt x="122844" y="85347"/>
                  <a:pt x="123779" y="86283"/>
                </a:cubicBezTo>
                <a:cubicBezTo>
                  <a:pt x="125982" y="88488"/>
                  <a:pt x="130775" y="85751"/>
                  <a:pt x="132979" y="87955"/>
                </a:cubicBezTo>
                <a:cubicBezTo>
                  <a:pt x="137190" y="92166"/>
                  <a:pt x="134295" y="101381"/>
                  <a:pt x="139251" y="104682"/>
                </a:cubicBezTo>
                <a:cubicBezTo>
                  <a:pt x="143975" y="107829"/>
                  <a:pt x="154723" y="106115"/>
                  <a:pt x="154723" y="111791"/>
                </a:cubicBezTo>
              </a:path>
            </a:pathLst>
          </a:custGeom>
          <a:noFill/>
          <a:ln cap="flat" cmpd="sng" w="38100">
            <a:solidFill>
              <a:srgbClr val="FF0000"/>
            </a:solidFill>
            <a:prstDash val="solid"/>
            <a:round/>
            <a:headEnd len="med" w="med" type="none"/>
            <a:tailEnd len="med" w="med" type="none"/>
          </a:ln>
        </p:spPr>
      </p:sp>
      <p:sp>
        <p:nvSpPr>
          <p:cNvPr id="270" name="Google Shape;270;p38"/>
          <p:cNvSpPr txBox="1"/>
          <p:nvPr/>
        </p:nvSpPr>
        <p:spPr>
          <a:xfrm>
            <a:off x="4329800" y="582000"/>
            <a:ext cx="18714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Humility</a:t>
            </a:r>
            <a:endParaRPr sz="2400">
              <a:solidFill>
                <a:srgbClr val="FFFFFF"/>
              </a:solidFill>
            </a:endParaRPr>
          </a:p>
        </p:txBody>
      </p:sp>
      <p:sp>
        <p:nvSpPr>
          <p:cNvPr id="271" name="Google Shape;271;p38"/>
          <p:cNvSpPr txBox="1"/>
          <p:nvPr/>
        </p:nvSpPr>
        <p:spPr>
          <a:xfrm>
            <a:off x="5677000" y="12362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Dependence</a:t>
            </a:r>
            <a:endParaRPr sz="2400">
              <a:solidFill>
                <a:srgbClr val="FFFFFF"/>
              </a:solidFill>
            </a:endParaRPr>
          </a:p>
        </p:txBody>
      </p:sp>
      <p:sp>
        <p:nvSpPr>
          <p:cNvPr id="272" name="Google Shape;272;p38"/>
          <p:cNvSpPr txBox="1"/>
          <p:nvPr/>
        </p:nvSpPr>
        <p:spPr>
          <a:xfrm>
            <a:off x="6473150" y="21106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Service</a:t>
            </a:r>
            <a:endParaRPr sz="2400">
              <a:solidFill>
                <a:srgbClr val="FFFFFF"/>
              </a:solidFill>
            </a:endParaRPr>
          </a:p>
        </p:txBody>
      </p:sp>
      <p:sp>
        <p:nvSpPr>
          <p:cNvPr id="273" name="Google Shape;273;p38"/>
          <p:cNvSpPr txBox="1"/>
          <p:nvPr/>
        </p:nvSpPr>
        <p:spPr>
          <a:xfrm>
            <a:off x="7376400" y="2793150"/>
            <a:ext cx="1460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Sacrifice</a:t>
            </a:r>
            <a:endParaRPr sz="2400">
              <a:solidFill>
                <a:srgbClr val="FFFFFF"/>
              </a:solidFill>
            </a:endParaRPr>
          </a:p>
        </p:txBody>
      </p:sp>
      <p:sp>
        <p:nvSpPr>
          <p:cNvPr id="274" name="Google Shape;274;p38"/>
          <p:cNvSpPr txBox="1"/>
          <p:nvPr/>
        </p:nvSpPr>
        <p:spPr>
          <a:xfrm rot="-1986439">
            <a:off x="318286" y="2091671"/>
            <a:ext cx="2331526" cy="637800"/>
          </a:xfrm>
          <a:prstGeom prst="rect">
            <a:avLst/>
          </a:prstGeom>
          <a:solidFill>
            <a:srgbClr val="FFFFFF"/>
          </a:solidFill>
          <a:ln cap="flat" cmpd="sng" w="381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3200">
                <a:solidFill>
                  <a:srgbClr val="FF0000"/>
                </a:solidFill>
              </a:rPr>
              <a:t>About ME</a:t>
            </a:r>
            <a:endParaRPr b="1" sz="3200">
              <a:solidFill>
                <a:srgbClr val="FF0000"/>
              </a:solidFill>
            </a:endParaRPr>
          </a:p>
        </p:txBody>
      </p:sp>
      <p:sp>
        <p:nvSpPr>
          <p:cNvPr id="275" name="Google Shape;275;p38"/>
          <p:cNvSpPr txBox="1"/>
          <p:nvPr/>
        </p:nvSpPr>
        <p:spPr>
          <a:xfrm rot="-1986407">
            <a:off x="4702059" y="2128422"/>
            <a:ext cx="2607281" cy="637800"/>
          </a:xfrm>
          <a:prstGeom prst="rect">
            <a:avLst/>
          </a:prstGeom>
          <a:solidFill>
            <a:srgbClr val="FFFFFF"/>
          </a:solidFill>
          <a:ln cap="flat" cmpd="sng" w="381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3200">
                <a:solidFill>
                  <a:srgbClr val="FF0000"/>
                </a:solidFill>
              </a:rPr>
              <a:t>About GOD</a:t>
            </a:r>
            <a:endParaRPr b="1" sz="3200">
              <a:solidFill>
                <a:srgbClr val="FF0000"/>
              </a:solidFill>
            </a:endParaRPr>
          </a:p>
        </p:txBody>
      </p:sp>
      <p:grpSp>
        <p:nvGrpSpPr>
          <p:cNvPr id="276" name="Google Shape;276;p38"/>
          <p:cNvGrpSpPr/>
          <p:nvPr/>
        </p:nvGrpSpPr>
        <p:grpSpPr>
          <a:xfrm>
            <a:off x="8012150" y="3323300"/>
            <a:ext cx="1060200" cy="1442700"/>
            <a:chOff x="4535300" y="3304525"/>
            <a:chExt cx="1060200" cy="1442700"/>
          </a:xfrm>
        </p:grpSpPr>
        <p:cxnSp>
          <p:nvCxnSpPr>
            <p:cNvPr id="277" name="Google Shape;277;p38"/>
            <p:cNvCxnSpPr/>
            <p:nvPr/>
          </p:nvCxnSpPr>
          <p:spPr>
            <a:xfrm flipH="1">
              <a:off x="5060150" y="3304525"/>
              <a:ext cx="10500" cy="1442700"/>
            </a:xfrm>
            <a:prstGeom prst="straightConnector1">
              <a:avLst/>
            </a:prstGeom>
            <a:noFill/>
            <a:ln cap="flat" cmpd="sng" w="228600">
              <a:solidFill>
                <a:srgbClr val="FFFFFF"/>
              </a:solidFill>
              <a:prstDash val="solid"/>
              <a:round/>
              <a:headEnd len="med" w="med" type="none"/>
              <a:tailEnd len="med" w="med" type="none"/>
            </a:ln>
          </p:spPr>
        </p:cxnSp>
        <p:cxnSp>
          <p:nvCxnSpPr>
            <p:cNvPr id="278" name="Google Shape;278;p38"/>
            <p:cNvCxnSpPr/>
            <p:nvPr/>
          </p:nvCxnSpPr>
          <p:spPr>
            <a:xfrm flipH="1">
              <a:off x="4535300" y="3722588"/>
              <a:ext cx="1060200" cy="5400"/>
            </a:xfrm>
            <a:prstGeom prst="straightConnector1">
              <a:avLst/>
            </a:prstGeom>
            <a:noFill/>
            <a:ln cap="flat" cmpd="sng" w="228600">
              <a:solidFill>
                <a:srgbClr val="FFFFFF"/>
              </a:solidFill>
              <a:prstDash val="solid"/>
              <a:round/>
              <a:headEnd len="med" w="med" type="none"/>
              <a:tailEnd len="med" w="med" type="none"/>
            </a:ln>
          </p:spPr>
        </p:cxnSp>
      </p:grpSp>
      <p:sp>
        <p:nvSpPr>
          <p:cNvPr id="279" name="Google Shape;279;p38"/>
          <p:cNvSpPr txBox="1"/>
          <p:nvPr/>
        </p:nvSpPr>
        <p:spPr>
          <a:xfrm>
            <a:off x="5508700" y="76200"/>
            <a:ext cx="3558900" cy="10533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600">
                <a:solidFill>
                  <a:srgbClr val="FFFFFF"/>
                </a:solidFill>
              </a:rPr>
              <a:t>4. Christians should expect suffering now</a:t>
            </a:r>
            <a:endParaRPr b="1" sz="3000">
              <a:solidFill>
                <a:srgbClr val="FFFFFF"/>
              </a:solidFill>
              <a:latin typeface="Verdana"/>
              <a:ea typeface="Verdana"/>
              <a:cs typeface="Verdana"/>
              <a:sym typeface="Verdan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3" name="Shape 283"/>
        <p:cNvGrpSpPr/>
        <p:nvPr/>
      </p:nvGrpSpPr>
      <p:grpSpPr>
        <a:xfrm>
          <a:off x="0" y="0"/>
          <a:ext cx="0" cy="0"/>
          <a:chOff x="0" y="0"/>
          <a:chExt cx="0" cy="0"/>
        </a:xfrm>
      </p:grpSpPr>
      <p:cxnSp>
        <p:nvCxnSpPr>
          <p:cNvPr id="284" name="Google Shape;284;p39"/>
          <p:cNvCxnSpPr/>
          <p:nvPr/>
        </p:nvCxnSpPr>
        <p:spPr>
          <a:xfrm>
            <a:off x="923325" y="287650"/>
            <a:ext cx="0" cy="3711300"/>
          </a:xfrm>
          <a:prstGeom prst="straightConnector1">
            <a:avLst/>
          </a:prstGeom>
          <a:noFill/>
          <a:ln cap="flat" cmpd="sng" w="38100">
            <a:solidFill>
              <a:srgbClr val="FFFFFF"/>
            </a:solidFill>
            <a:prstDash val="solid"/>
            <a:round/>
            <a:headEnd len="med" w="med" type="none"/>
            <a:tailEnd len="med" w="med" type="none"/>
          </a:ln>
        </p:spPr>
      </p:cxnSp>
      <p:cxnSp>
        <p:nvCxnSpPr>
          <p:cNvPr id="285" name="Google Shape;285;p39"/>
          <p:cNvCxnSpPr/>
          <p:nvPr/>
        </p:nvCxnSpPr>
        <p:spPr>
          <a:xfrm rot="10800000">
            <a:off x="923325" y="3998950"/>
            <a:ext cx="4238400" cy="15000"/>
          </a:xfrm>
          <a:prstGeom prst="straightConnector1">
            <a:avLst/>
          </a:prstGeom>
          <a:noFill/>
          <a:ln cap="flat" cmpd="sng" w="38100">
            <a:solidFill>
              <a:srgbClr val="FFFFFF"/>
            </a:solidFill>
            <a:prstDash val="solid"/>
            <a:round/>
            <a:headEnd len="med" w="med" type="none"/>
            <a:tailEnd len="med" w="med" type="none"/>
          </a:ln>
        </p:spPr>
      </p:cxnSp>
      <p:sp>
        <p:nvSpPr>
          <p:cNvPr id="286" name="Google Shape;286;p39"/>
          <p:cNvSpPr txBox="1"/>
          <p:nvPr/>
        </p:nvSpPr>
        <p:spPr>
          <a:xfrm>
            <a:off x="1571475" y="413482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Y  E  A  R  S</a:t>
            </a:r>
            <a:endParaRPr b="1" sz="2900">
              <a:solidFill>
                <a:srgbClr val="FFFFFF"/>
              </a:solidFill>
              <a:latin typeface="Caveat"/>
              <a:ea typeface="Caveat"/>
              <a:cs typeface="Caveat"/>
              <a:sym typeface="Caveat"/>
            </a:endParaRPr>
          </a:p>
        </p:txBody>
      </p:sp>
      <p:sp>
        <p:nvSpPr>
          <p:cNvPr id="287" name="Google Shape;287;p39"/>
          <p:cNvSpPr txBox="1"/>
          <p:nvPr/>
        </p:nvSpPr>
        <p:spPr>
          <a:xfrm rot="-5400000">
            <a:off x="-1039075" y="172937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S  U  C  C  E  S  S</a:t>
            </a:r>
            <a:endParaRPr b="1" sz="2900">
              <a:solidFill>
                <a:srgbClr val="FFFFFF"/>
              </a:solidFill>
              <a:latin typeface="Caveat"/>
              <a:ea typeface="Caveat"/>
              <a:cs typeface="Caveat"/>
              <a:sym typeface="Caveat"/>
            </a:endParaRPr>
          </a:p>
        </p:txBody>
      </p:sp>
      <p:sp>
        <p:nvSpPr>
          <p:cNvPr id="288" name="Google Shape;288;p39"/>
          <p:cNvSpPr/>
          <p:nvPr/>
        </p:nvSpPr>
        <p:spPr>
          <a:xfrm>
            <a:off x="980000" y="900965"/>
            <a:ext cx="3868075" cy="2794775"/>
          </a:xfrm>
          <a:custGeom>
            <a:rect b="b" l="l" r="r" t="t"/>
            <a:pathLst>
              <a:path extrusionOk="0" h="111791" w="154723">
                <a:moveTo>
                  <a:pt x="0" y="3067"/>
                </a:moveTo>
                <a:cubicBezTo>
                  <a:pt x="3179" y="3067"/>
                  <a:pt x="6657" y="-1349"/>
                  <a:pt x="9200" y="558"/>
                </a:cubicBezTo>
                <a:cubicBezTo>
                  <a:pt x="11803" y="2511"/>
                  <a:pt x="13288" y="5713"/>
                  <a:pt x="15891" y="7667"/>
                </a:cubicBezTo>
                <a:cubicBezTo>
                  <a:pt x="17137" y="8603"/>
                  <a:pt x="19389" y="5728"/>
                  <a:pt x="20491" y="6830"/>
                </a:cubicBezTo>
                <a:cubicBezTo>
                  <a:pt x="21956" y="8295"/>
                  <a:pt x="23047" y="10671"/>
                  <a:pt x="25091" y="11012"/>
                </a:cubicBezTo>
                <a:cubicBezTo>
                  <a:pt x="27154" y="11356"/>
                  <a:pt x="28239" y="6313"/>
                  <a:pt x="30109" y="7248"/>
                </a:cubicBezTo>
                <a:cubicBezTo>
                  <a:pt x="34345" y="9365"/>
                  <a:pt x="36775" y="14025"/>
                  <a:pt x="40563" y="16866"/>
                </a:cubicBezTo>
                <a:cubicBezTo>
                  <a:pt x="43625" y="19162"/>
                  <a:pt x="48429" y="17246"/>
                  <a:pt x="51853" y="18957"/>
                </a:cubicBezTo>
                <a:cubicBezTo>
                  <a:pt x="53943" y="20002"/>
                  <a:pt x="52291" y="23996"/>
                  <a:pt x="53944" y="25648"/>
                </a:cubicBezTo>
                <a:cubicBezTo>
                  <a:pt x="55691" y="27394"/>
                  <a:pt x="59077" y="26258"/>
                  <a:pt x="61053" y="27739"/>
                </a:cubicBezTo>
                <a:cubicBezTo>
                  <a:pt x="65113" y="30782"/>
                  <a:pt x="61649" y="38786"/>
                  <a:pt x="65235" y="42375"/>
                </a:cubicBezTo>
                <a:cubicBezTo>
                  <a:pt x="66956" y="44097"/>
                  <a:pt x="71256" y="41869"/>
                  <a:pt x="72344" y="44047"/>
                </a:cubicBezTo>
                <a:cubicBezTo>
                  <a:pt x="73216" y="45793"/>
                  <a:pt x="70965" y="48521"/>
                  <a:pt x="72344" y="49902"/>
                </a:cubicBezTo>
                <a:cubicBezTo>
                  <a:pt x="75130" y="52692"/>
                  <a:pt x="81687" y="45075"/>
                  <a:pt x="84053" y="48229"/>
                </a:cubicBezTo>
                <a:cubicBezTo>
                  <a:pt x="87921" y="53385"/>
                  <a:pt x="85397" y="63329"/>
                  <a:pt x="91162" y="66210"/>
                </a:cubicBezTo>
                <a:cubicBezTo>
                  <a:pt x="93783" y="67520"/>
                  <a:pt x="97100" y="65081"/>
                  <a:pt x="99943" y="65792"/>
                </a:cubicBezTo>
                <a:cubicBezTo>
                  <a:pt x="104137" y="66841"/>
                  <a:pt x="108203" y="68459"/>
                  <a:pt x="112070" y="70392"/>
                </a:cubicBezTo>
                <a:cubicBezTo>
                  <a:pt x="112818" y="70766"/>
                  <a:pt x="111606" y="72205"/>
                  <a:pt x="112070" y="72901"/>
                </a:cubicBezTo>
                <a:cubicBezTo>
                  <a:pt x="112832" y="74043"/>
                  <a:pt x="115293" y="73312"/>
                  <a:pt x="115834" y="74574"/>
                </a:cubicBezTo>
                <a:cubicBezTo>
                  <a:pt x="116728" y="76660"/>
                  <a:pt x="115726" y="79450"/>
                  <a:pt x="117088" y="81265"/>
                </a:cubicBezTo>
                <a:cubicBezTo>
                  <a:pt x="118204" y="82753"/>
                  <a:pt x="121209" y="81204"/>
                  <a:pt x="122524" y="82519"/>
                </a:cubicBezTo>
                <a:cubicBezTo>
                  <a:pt x="123459" y="83454"/>
                  <a:pt x="122844" y="85347"/>
                  <a:pt x="123779" y="86283"/>
                </a:cubicBezTo>
                <a:cubicBezTo>
                  <a:pt x="125982" y="88488"/>
                  <a:pt x="130775" y="85751"/>
                  <a:pt x="132979" y="87955"/>
                </a:cubicBezTo>
                <a:cubicBezTo>
                  <a:pt x="137190" y="92166"/>
                  <a:pt x="134295" y="101381"/>
                  <a:pt x="139251" y="104682"/>
                </a:cubicBezTo>
                <a:cubicBezTo>
                  <a:pt x="143975" y="107829"/>
                  <a:pt x="154723" y="106115"/>
                  <a:pt x="154723" y="111791"/>
                </a:cubicBezTo>
              </a:path>
            </a:pathLst>
          </a:custGeom>
          <a:noFill/>
          <a:ln cap="flat" cmpd="sng" w="38100">
            <a:solidFill>
              <a:srgbClr val="FF0000"/>
            </a:solidFill>
            <a:prstDash val="solid"/>
            <a:round/>
            <a:headEnd len="med" w="med" type="none"/>
            <a:tailEnd len="med" w="med" type="none"/>
          </a:ln>
        </p:spPr>
      </p:sp>
      <p:sp>
        <p:nvSpPr>
          <p:cNvPr id="289" name="Google Shape;289;p39"/>
          <p:cNvSpPr txBox="1"/>
          <p:nvPr/>
        </p:nvSpPr>
        <p:spPr>
          <a:xfrm>
            <a:off x="977000" y="429600"/>
            <a:ext cx="18714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Humility</a:t>
            </a:r>
            <a:endParaRPr sz="2400">
              <a:solidFill>
                <a:srgbClr val="FFFFFF"/>
              </a:solidFill>
            </a:endParaRPr>
          </a:p>
        </p:txBody>
      </p:sp>
      <p:sp>
        <p:nvSpPr>
          <p:cNvPr id="290" name="Google Shape;290;p39"/>
          <p:cNvSpPr txBox="1"/>
          <p:nvPr/>
        </p:nvSpPr>
        <p:spPr>
          <a:xfrm>
            <a:off x="2324200" y="10838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Dependence</a:t>
            </a:r>
            <a:endParaRPr sz="2400">
              <a:solidFill>
                <a:srgbClr val="FFFFFF"/>
              </a:solidFill>
            </a:endParaRPr>
          </a:p>
        </p:txBody>
      </p:sp>
      <p:sp>
        <p:nvSpPr>
          <p:cNvPr id="291" name="Google Shape;291;p39"/>
          <p:cNvSpPr txBox="1"/>
          <p:nvPr/>
        </p:nvSpPr>
        <p:spPr>
          <a:xfrm>
            <a:off x="3120350" y="19582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Service</a:t>
            </a:r>
            <a:endParaRPr sz="2400">
              <a:solidFill>
                <a:srgbClr val="FFFFFF"/>
              </a:solidFill>
            </a:endParaRPr>
          </a:p>
        </p:txBody>
      </p:sp>
      <p:sp>
        <p:nvSpPr>
          <p:cNvPr id="292" name="Google Shape;292;p39"/>
          <p:cNvSpPr txBox="1"/>
          <p:nvPr/>
        </p:nvSpPr>
        <p:spPr>
          <a:xfrm>
            <a:off x="4023600" y="2640750"/>
            <a:ext cx="1460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Sacrifice</a:t>
            </a:r>
            <a:endParaRPr sz="2400">
              <a:solidFill>
                <a:srgbClr val="FFFFFF"/>
              </a:solidFill>
            </a:endParaRPr>
          </a:p>
        </p:txBody>
      </p:sp>
      <p:sp>
        <p:nvSpPr>
          <p:cNvPr id="293" name="Google Shape;293;p39"/>
          <p:cNvSpPr txBox="1"/>
          <p:nvPr/>
        </p:nvSpPr>
        <p:spPr>
          <a:xfrm>
            <a:off x="1126375" y="2599075"/>
            <a:ext cx="2535900" cy="115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rPr>
              <a:t>“In this world you will have trouble.” </a:t>
            </a:r>
            <a:endParaRPr sz="2300">
              <a:solidFill>
                <a:srgbClr val="FFFFFF"/>
              </a:solidFill>
            </a:endParaRPr>
          </a:p>
          <a:p>
            <a:pPr indent="0" lvl="0" marL="0" rtl="0" algn="r">
              <a:spcBef>
                <a:spcPts val="0"/>
              </a:spcBef>
              <a:spcAft>
                <a:spcPts val="0"/>
              </a:spcAft>
              <a:buNone/>
            </a:pPr>
            <a:r>
              <a:rPr lang="en" sz="2300">
                <a:solidFill>
                  <a:srgbClr val="FFFFFF"/>
                </a:solidFill>
              </a:rPr>
              <a:t>John 16:33</a:t>
            </a:r>
            <a:endParaRPr sz="2300">
              <a:solidFill>
                <a:srgbClr val="FFFFFF"/>
              </a:solidFill>
            </a:endParaRPr>
          </a:p>
        </p:txBody>
      </p:sp>
      <p:sp>
        <p:nvSpPr>
          <p:cNvPr id="294" name="Google Shape;294;p39"/>
          <p:cNvSpPr txBox="1"/>
          <p:nvPr/>
        </p:nvSpPr>
        <p:spPr>
          <a:xfrm>
            <a:off x="2582525" y="130475"/>
            <a:ext cx="2855400" cy="89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rPr>
              <a:t>“Take up their cross daily” Luke 9:23</a:t>
            </a:r>
            <a:endParaRPr sz="2300">
              <a:solidFill>
                <a:srgbClr val="FFFFFF"/>
              </a:solidFill>
            </a:endParaRPr>
          </a:p>
        </p:txBody>
      </p:sp>
      <p:grpSp>
        <p:nvGrpSpPr>
          <p:cNvPr id="295" name="Google Shape;295;p39"/>
          <p:cNvGrpSpPr/>
          <p:nvPr/>
        </p:nvGrpSpPr>
        <p:grpSpPr>
          <a:xfrm>
            <a:off x="4535300" y="3304525"/>
            <a:ext cx="1060200" cy="1442700"/>
            <a:chOff x="4535300" y="3304525"/>
            <a:chExt cx="1060200" cy="1442700"/>
          </a:xfrm>
        </p:grpSpPr>
        <p:cxnSp>
          <p:nvCxnSpPr>
            <p:cNvPr id="296" name="Google Shape;296;p39"/>
            <p:cNvCxnSpPr/>
            <p:nvPr/>
          </p:nvCxnSpPr>
          <p:spPr>
            <a:xfrm flipH="1">
              <a:off x="5060150" y="3304525"/>
              <a:ext cx="10500" cy="1442700"/>
            </a:xfrm>
            <a:prstGeom prst="straightConnector1">
              <a:avLst/>
            </a:prstGeom>
            <a:noFill/>
            <a:ln cap="flat" cmpd="sng" w="228600">
              <a:solidFill>
                <a:srgbClr val="FFFFFF"/>
              </a:solidFill>
              <a:prstDash val="solid"/>
              <a:round/>
              <a:headEnd len="med" w="med" type="none"/>
              <a:tailEnd len="med" w="med" type="none"/>
            </a:ln>
          </p:spPr>
        </p:cxnSp>
        <p:cxnSp>
          <p:nvCxnSpPr>
            <p:cNvPr id="297" name="Google Shape;297;p39"/>
            <p:cNvCxnSpPr/>
            <p:nvPr/>
          </p:nvCxnSpPr>
          <p:spPr>
            <a:xfrm flipH="1">
              <a:off x="4535300" y="3722588"/>
              <a:ext cx="1060200" cy="5400"/>
            </a:xfrm>
            <a:prstGeom prst="straightConnector1">
              <a:avLst/>
            </a:prstGeom>
            <a:noFill/>
            <a:ln cap="flat" cmpd="sng" w="228600">
              <a:solidFill>
                <a:srgbClr val="FFFFFF"/>
              </a:solidFill>
              <a:prstDash val="solid"/>
              <a:round/>
              <a:headEnd len="med" w="med" type="none"/>
              <a:tailEnd len="med" w="med" type="none"/>
            </a:ln>
          </p:spPr>
        </p:cxnSp>
      </p:grpSp>
      <p:sp>
        <p:nvSpPr>
          <p:cNvPr id="298" name="Google Shape;298;p39"/>
          <p:cNvSpPr txBox="1"/>
          <p:nvPr/>
        </p:nvSpPr>
        <p:spPr>
          <a:xfrm>
            <a:off x="5484300" y="1312400"/>
            <a:ext cx="3213900" cy="12810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rPr>
              <a:t>“He must become greater; I must become less.” John 3:30</a:t>
            </a:r>
            <a:endParaRPr sz="2300">
              <a:solidFill>
                <a:srgbClr val="FFFFFF"/>
              </a:solidFill>
            </a:endParaRPr>
          </a:p>
        </p:txBody>
      </p:sp>
      <p:sp>
        <p:nvSpPr>
          <p:cNvPr id="299" name="Google Shape;299;p39"/>
          <p:cNvSpPr txBox="1"/>
          <p:nvPr/>
        </p:nvSpPr>
        <p:spPr>
          <a:xfrm>
            <a:off x="5508700" y="76200"/>
            <a:ext cx="3558900" cy="10533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600">
                <a:solidFill>
                  <a:srgbClr val="FFFFFF"/>
                </a:solidFill>
              </a:rPr>
              <a:t>4. Christians should expect suffering now</a:t>
            </a:r>
            <a:endParaRPr b="1" sz="3000">
              <a:solidFill>
                <a:srgbClr val="FFFFFF"/>
              </a:solidFill>
              <a:latin typeface="Verdana"/>
              <a:ea typeface="Verdana"/>
              <a:cs typeface="Verdana"/>
              <a:sym typeface="Verdan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3" name="Shape 303"/>
        <p:cNvGrpSpPr/>
        <p:nvPr/>
      </p:nvGrpSpPr>
      <p:grpSpPr>
        <a:xfrm>
          <a:off x="0" y="0"/>
          <a:ext cx="0" cy="0"/>
          <a:chOff x="0" y="0"/>
          <a:chExt cx="0" cy="0"/>
        </a:xfrm>
      </p:grpSpPr>
      <p:cxnSp>
        <p:nvCxnSpPr>
          <p:cNvPr id="304" name="Google Shape;304;p40"/>
          <p:cNvCxnSpPr/>
          <p:nvPr/>
        </p:nvCxnSpPr>
        <p:spPr>
          <a:xfrm>
            <a:off x="923325" y="287650"/>
            <a:ext cx="0" cy="3711300"/>
          </a:xfrm>
          <a:prstGeom prst="straightConnector1">
            <a:avLst/>
          </a:prstGeom>
          <a:noFill/>
          <a:ln cap="flat" cmpd="sng" w="38100">
            <a:solidFill>
              <a:srgbClr val="FFFFFF"/>
            </a:solidFill>
            <a:prstDash val="solid"/>
            <a:round/>
            <a:headEnd len="med" w="med" type="none"/>
            <a:tailEnd len="med" w="med" type="none"/>
          </a:ln>
        </p:spPr>
      </p:cxnSp>
      <p:cxnSp>
        <p:nvCxnSpPr>
          <p:cNvPr id="305" name="Google Shape;305;p40"/>
          <p:cNvCxnSpPr/>
          <p:nvPr/>
        </p:nvCxnSpPr>
        <p:spPr>
          <a:xfrm rot="10800000">
            <a:off x="923325" y="3998950"/>
            <a:ext cx="4238400" cy="15000"/>
          </a:xfrm>
          <a:prstGeom prst="straightConnector1">
            <a:avLst/>
          </a:prstGeom>
          <a:noFill/>
          <a:ln cap="flat" cmpd="sng" w="38100">
            <a:solidFill>
              <a:srgbClr val="FFFFFF"/>
            </a:solidFill>
            <a:prstDash val="solid"/>
            <a:round/>
            <a:headEnd len="med" w="med" type="none"/>
            <a:tailEnd len="med" w="med" type="none"/>
          </a:ln>
        </p:spPr>
      </p:cxnSp>
      <p:sp>
        <p:nvSpPr>
          <p:cNvPr id="306" name="Google Shape;306;p40"/>
          <p:cNvSpPr txBox="1"/>
          <p:nvPr/>
        </p:nvSpPr>
        <p:spPr>
          <a:xfrm>
            <a:off x="1571475" y="413482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Y  E  A  R  S</a:t>
            </a:r>
            <a:endParaRPr b="1" sz="2900">
              <a:solidFill>
                <a:srgbClr val="FFFFFF"/>
              </a:solidFill>
              <a:latin typeface="Caveat"/>
              <a:ea typeface="Caveat"/>
              <a:cs typeface="Caveat"/>
              <a:sym typeface="Caveat"/>
            </a:endParaRPr>
          </a:p>
        </p:txBody>
      </p:sp>
      <p:sp>
        <p:nvSpPr>
          <p:cNvPr id="307" name="Google Shape;307;p40"/>
          <p:cNvSpPr txBox="1"/>
          <p:nvPr/>
        </p:nvSpPr>
        <p:spPr>
          <a:xfrm rot="-5400000">
            <a:off x="-1039075" y="172937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S  U  C  C  E  S  S</a:t>
            </a:r>
            <a:endParaRPr b="1" sz="2900">
              <a:solidFill>
                <a:srgbClr val="FFFFFF"/>
              </a:solidFill>
              <a:latin typeface="Caveat"/>
              <a:ea typeface="Caveat"/>
              <a:cs typeface="Caveat"/>
              <a:sym typeface="Caveat"/>
            </a:endParaRPr>
          </a:p>
        </p:txBody>
      </p:sp>
      <p:sp>
        <p:nvSpPr>
          <p:cNvPr id="308" name="Google Shape;308;p40"/>
          <p:cNvSpPr/>
          <p:nvPr/>
        </p:nvSpPr>
        <p:spPr>
          <a:xfrm>
            <a:off x="980000" y="900965"/>
            <a:ext cx="3868075" cy="2794775"/>
          </a:xfrm>
          <a:custGeom>
            <a:rect b="b" l="l" r="r" t="t"/>
            <a:pathLst>
              <a:path extrusionOk="0" h="111791" w="154723">
                <a:moveTo>
                  <a:pt x="0" y="3067"/>
                </a:moveTo>
                <a:cubicBezTo>
                  <a:pt x="3179" y="3067"/>
                  <a:pt x="6657" y="-1349"/>
                  <a:pt x="9200" y="558"/>
                </a:cubicBezTo>
                <a:cubicBezTo>
                  <a:pt x="11803" y="2511"/>
                  <a:pt x="13288" y="5713"/>
                  <a:pt x="15891" y="7667"/>
                </a:cubicBezTo>
                <a:cubicBezTo>
                  <a:pt x="17137" y="8603"/>
                  <a:pt x="19389" y="5728"/>
                  <a:pt x="20491" y="6830"/>
                </a:cubicBezTo>
                <a:cubicBezTo>
                  <a:pt x="21956" y="8295"/>
                  <a:pt x="23047" y="10671"/>
                  <a:pt x="25091" y="11012"/>
                </a:cubicBezTo>
                <a:cubicBezTo>
                  <a:pt x="27154" y="11356"/>
                  <a:pt x="28239" y="6313"/>
                  <a:pt x="30109" y="7248"/>
                </a:cubicBezTo>
                <a:cubicBezTo>
                  <a:pt x="34345" y="9365"/>
                  <a:pt x="36775" y="14025"/>
                  <a:pt x="40563" y="16866"/>
                </a:cubicBezTo>
                <a:cubicBezTo>
                  <a:pt x="43625" y="19162"/>
                  <a:pt x="48429" y="17246"/>
                  <a:pt x="51853" y="18957"/>
                </a:cubicBezTo>
                <a:cubicBezTo>
                  <a:pt x="53943" y="20002"/>
                  <a:pt x="52291" y="23996"/>
                  <a:pt x="53944" y="25648"/>
                </a:cubicBezTo>
                <a:cubicBezTo>
                  <a:pt x="55691" y="27394"/>
                  <a:pt x="59077" y="26258"/>
                  <a:pt x="61053" y="27739"/>
                </a:cubicBezTo>
                <a:cubicBezTo>
                  <a:pt x="65113" y="30782"/>
                  <a:pt x="61649" y="38786"/>
                  <a:pt x="65235" y="42375"/>
                </a:cubicBezTo>
                <a:cubicBezTo>
                  <a:pt x="66956" y="44097"/>
                  <a:pt x="71256" y="41869"/>
                  <a:pt x="72344" y="44047"/>
                </a:cubicBezTo>
                <a:cubicBezTo>
                  <a:pt x="73216" y="45793"/>
                  <a:pt x="70965" y="48521"/>
                  <a:pt x="72344" y="49902"/>
                </a:cubicBezTo>
                <a:cubicBezTo>
                  <a:pt x="75130" y="52692"/>
                  <a:pt x="81687" y="45075"/>
                  <a:pt x="84053" y="48229"/>
                </a:cubicBezTo>
                <a:cubicBezTo>
                  <a:pt x="87921" y="53385"/>
                  <a:pt x="85397" y="63329"/>
                  <a:pt x="91162" y="66210"/>
                </a:cubicBezTo>
                <a:cubicBezTo>
                  <a:pt x="93783" y="67520"/>
                  <a:pt x="97100" y="65081"/>
                  <a:pt x="99943" y="65792"/>
                </a:cubicBezTo>
                <a:cubicBezTo>
                  <a:pt x="104137" y="66841"/>
                  <a:pt x="108203" y="68459"/>
                  <a:pt x="112070" y="70392"/>
                </a:cubicBezTo>
                <a:cubicBezTo>
                  <a:pt x="112818" y="70766"/>
                  <a:pt x="111606" y="72205"/>
                  <a:pt x="112070" y="72901"/>
                </a:cubicBezTo>
                <a:cubicBezTo>
                  <a:pt x="112832" y="74043"/>
                  <a:pt x="115293" y="73312"/>
                  <a:pt x="115834" y="74574"/>
                </a:cubicBezTo>
                <a:cubicBezTo>
                  <a:pt x="116728" y="76660"/>
                  <a:pt x="115726" y="79450"/>
                  <a:pt x="117088" y="81265"/>
                </a:cubicBezTo>
                <a:cubicBezTo>
                  <a:pt x="118204" y="82753"/>
                  <a:pt x="121209" y="81204"/>
                  <a:pt x="122524" y="82519"/>
                </a:cubicBezTo>
                <a:cubicBezTo>
                  <a:pt x="123459" y="83454"/>
                  <a:pt x="122844" y="85347"/>
                  <a:pt x="123779" y="86283"/>
                </a:cubicBezTo>
                <a:cubicBezTo>
                  <a:pt x="125982" y="88488"/>
                  <a:pt x="130775" y="85751"/>
                  <a:pt x="132979" y="87955"/>
                </a:cubicBezTo>
                <a:cubicBezTo>
                  <a:pt x="137190" y="92166"/>
                  <a:pt x="134295" y="101381"/>
                  <a:pt x="139251" y="104682"/>
                </a:cubicBezTo>
                <a:cubicBezTo>
                  <a:pt x="143975" y="107829"/>
                  <a:pt x="154723" y="106115"/>
                  <a:pt x="154723" y="111791"/>
                </a:cubicBezTo>
              </a:path>
            </a:pathLst>
          </a:custGeom>
          <a:noFill/>
          <a:ln cap="flat" cmpd="sng" w="38100">
            <a:solidFill>
              <a:srgbClr val="FF0000"/>
            </a:solidFill>
            <a:prstDash val="solid"/>
            <a:round/>
            <a:headEnd len="med" w="med" type="none"/>
            <a:tailEnd len="med" w="med" type="none"/>
          </a:ln>
        </p:spPr>
      </p:sp>
      <p:sp>
        <p:nvSpPr>
          <p:cNvPr id="309" name="Google Shape;309;p40"/>
          <p:cNvSpPr txBox="1"/>
          <p:nvPr/>
        </p:nvSpPr>
        <p:spPr>
          <a:xfrm>
            <a:off x="977000" y="429600"/>
            <a:ext cx="18714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Humility</a:t>
            </a:r>
            <a:endParaRPr sz="2400">
              <a:solidFill>
                <a:srgbClr val="FFFFFF"/>
              </a:solidFill>
            </a:endParaRPr>
          </a:p>
        </p:txBody>
      </p:sp>
      <p:sp>
        <p:nvSpPr>
          <p:cNvPr id="310" name="Google Shape;310;p40"/>
          <p:cNvSpPr txBox="1"/>
          <p:nvPr/>
        </p:nvSpPr>
        <p:spPr>
          <a:xfrm>
            <a:off x="2324200" y="10838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Dependence</a:t>
            </a:r>
            <a:endParaRPr sz="2400">
              <a:solidFill>
                <a:srgbClr val="FFFFFF"/>
              </a:solidFill>
            </a:endParaRPr>
          </a:p>
        </p:txBody>
      </p:sp>
      <p:sp>
        <p:nvSpPr>
          <p:cNvPr id="311" name="Google Shape;311;p40"/>
          <p:cNvSpPr txBox="1"/>
          <p:nvPr/>
        </p:nvSpPr>
        <p:spPr>
          <a:xfrm>
            <a:off x="3120350" y="19582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Service</a:t>
            </a:r>
            <a:endParaRPr sz="2400">
              <a:solidFill>
                <a:srgbClr val="FFFFFF"/>
              </a:solidFill>
            </a:endParaRPr>
          </a:p>
        </p:txBody>
      </p:sp>
      <p:sp>
        <p:nvSpPr>
          <p:cNvPr id="312" name="Google Shape;312;p40"/>
          <p:cNvSpPr txBox="1"/>
          <p:nvPr/>
        </p:nvSpPr>
        <p:spPr>
          <a:xfrm>
            <a:off x="4023600" y="2640750"/>
            <a:ext cx="1460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Sacrifice</a:t>
            </a:r>
            <a:endParaRPr sz="2400">
              <a:solidFill>
                <a:srgbClr val="FFFFFF"/>
              </a:solidFill>
            </a:endParaRPr>
          </a:p>
        </p:txBody>
      </p:sp>
      <p:sp>
        <p:nvSpPr>
          <p:cNvPr id="313" name="Google Shape;313;p40"/>
          <p:cNvSpPr txBox="1"/>
          <p:nvPr/>
        </p:nvSpPr>
        <p:spPr>
          <a:xfrm>
            <a:off x="948650" y="2827675"/>
            <a:ext cx="2998800" cy="115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200">
                <a:solidFill>
                  <a:srgbClr val="FFFFFF"/>
                </a:solidFill>
              </a:rPr>
              <a:t>“Whoever loses his life for me will save it.” Luke 9:24</a:t>
            </a:r>
            <a:endParaRPr sz="2200">
              <a:solidFill>
                <a:srgbClr val="FFFFFF"/>
              </a:solidFill>
            </a:endParaRPr>
          </a:p>
        </p:txBody>
      </p:sp>
      <p:sp>
        <p:nvSpPr>
          <p:cNvPr id="314" name="Google Shape;314;p40"/>
          <p:cNvSpPr txBox="1"/>
          <p:nvPr/>
        </p:nvSpPr>
        <p:spPr>
          <a:xfrm>
            <a:off x="5595500" y="4203600"/>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E T E R N I T Y</a:t>
            </a:r>
            <a:endParaRPr b="1" sz="2900">
              <a:solidFill>
                <a:srgbClr val="FFFFFF"/>
              </a:solidFill>
              <a:latin typeface="Caveat"/>
              <a:ea typeface="Caveat"/>
              <a:cs typeface="Caveat"/>
              <a:sym typeface="Caveat"/>
            </a:endParaRPr>
          </a:p>
        </p:txBody>
      </p:sp>
      <p:cxnSp>
        <p:nvCxnSpPr>
          <p:cNvPr id="315" name="Google Shape;315;p40"/>
          <p:cNvCxnSpPr/>
          <p:nvPr/>
        </p:nvCxnSpPr>
        <p:spPr>
          <a:xfrm flipH="1" rot="10800000">
            <a:off x="5185650" y="565650"/>
            <a:ext cx="3491700" cy="3052500"/>
          </a:xfrm>
          <a:prstGeom prst="straightConnector1">
            <a:avLst/>
          </a:prstGeom>
          <a:noFill/>
          <a:ln cap="flat" cmpd="sng" w="76200">
            <a:solidFill>
              <a:srgbClr val="FF9900"/>
            </a:solidFill>
            <a:prstDash val="solid"/>
            <a:round/>
            <a:headEnd len="med" w="med" type="none"/>
            <a:tailEnd len="med" w="med" type="triangle"/>
          </a:ln>
        </p:spPr>
      </p:cxnSp>
      <p:cxnSp>
        <p:nvCxnSpPr>
          <p:cNvPr id="316" name="Google Shape;316;p40"/>
          <p:cNvCxnSpPr/>
          <p:nvPr/>
        </p:nvCxnSpPr>
        <p:spPr>
          <a:xfrm flipH="1">
            <a:off x="4535300" y="3722588"/>
            <a:ext cx="1060200" cy="5400"/>
          </a:xfrm>
          <a:prstGeom prst="straightConnector1">
            <a:avLst/>
          </a:prstGeom>
          <a:noFill/>
          <a:ln cap="flat" cmpd="sng" w="228600">
            <a:solidFill>
              <a:srgbClr val="FFFFFF"/>
            </a:solidFill>
            <a:prstDash val="solid"/>
            <a:round/>
            <a:headEnd len="med" w="med" type="none"/>
            <a:tailEnd len="med" w="med" type="none"/>
          </a:ln>
        </p:spPr>
      </p:cxnSp>
      <p:cxnSp>
        <p:nvCxnSpPr>
          <p:cNvPr id="317" name="Google Shape;317;p40"/>
          <p:cNvCxnSpPr/>
          <p:nvPr/>
        </p:nvCxnSpPr>
        <p:spPr>
          <a:xfrm flipH="1">
            <a:off x="5060150" y="3304525"/>
            <a:ext cx="10500" cy="1442700"/>
          </a:xfrm>
          <a:prstGeom prst="straightConnector1">
            <a:avLst/>
          </a:prstGeom>
          <a:noFill/>
          <a:ln cap="flat" cmpd="sng" w="228600">
            <a:solidFill>
              <a:srgbClr val="FFFFFF"/>
            </a:solidFill>
            <a:prstDash val="solid"/>
            <a:round/>
            <a:headEnd len="med" w="med" type="none"/>
            <a:tailEnd len="med" w="med" type="none"/>
          </a:ln>
        </p:spPr>
      </p:cxnSp>
      <p:sp>
        <p:nvSpPr>
          <p:cNvPr id="318" name="Google Shape;318;p40"/>
          <p:cNvSpPr txBox="1"/>
          <p:nvPr/>
        </p:nvSpPr>
        <p:spPr>
          <a:xfrm>
            <a:off x="5871200" y="3024850"/>
            <a:ext cx="3094500" cy="89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rPr>
              <a:t>“Everyone who humbles himself will be exalted.” Lk. 14:11</a:t>
            </a:r>
            <a:endParaRPr sz="2300">
              <a:solidFill>
                <a:srgbClr val="FFFFFF"/>
              </a:solidFill>
            </a:endParaRPr>
          </a:p>
        </p:txBody>
      </p:sp>
      <p:sp>
        <p:nvSpPr>
          <p:cNvPr id="319" name="Google Shape;319;p40"/>
          <p:cNvSpPr txBox="1"/>
          <p:nvPr/>
        </p:nvSpPr>
        <p:spPr>
          <a:xfrm rot="-2525996">
            <a:off x="5084985" y="1236183"/>
            <a:ext cx="3094302" cy="89804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rPr>
              <a:t>“Store up… treasure in heaven.” Matt. 6:20</a:t>
            </a:r>
            <a:endParaRPr sz="2300">
              <a:solidFill>
                <a:srgbClr val="FFFFFF"/>
              </a:solidFill>
            </a:endParaRPr>
          </a:p>
        </p:txBody>
      </p:sp>
      <p:sp>
        <p:nvSpPr>
          <p:cNvPr id="320" name="Google Shape;320;p40"/>
          <p:cNvSpPr txBox="1"/>
          <p:nvPr/>
        </p:nvSpPr>
        <p:spPr>
          <a:xfrm>
            <a:off x="2519100" y="0"/>
            <a:ext cx="5414100" cy="597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600">
                <a:solidFill>
                  <a:srgbClr val="FFFFFF"/>
                </a:solidFill>
              </a:rPr>
              <a:t>5</a:t>
            </a:r>
            <a:r>
              <a:rPr b="1" lang="en" sz="2600">
                <a:solidFill>
                  <a:srgbClr val="FFFFFF"/>
                </a:solidFill>
              </a:rPr>
              <a:t>. Our promise is everlasting joy </a:t>
            </a:r>
            <a:endParaRPr b="1" sz="3000">
              <a:solidFill>
                <a:srgbClr val="FFFFFF"/>
              </a:solidFill>
              <a:latin typeface="Verdana"/>
              <a:ea typeface="Verdana"/>
              <a:cs typeface="Verdana"/>
              <a:sym typeface="Verdan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4" name="Shape 324"/>
        <p:cNvGrpSpPr/>
        <p:nvPr/>
      </p:nvGrpSpPr>
      <p:grpSpPr>
        <a:xfrm>
          <a:off x="0" y="0"/>
          <a:ext cx="0" cy="0"/>
          <a:chOff x="0" y="0"/>
          <a:chExt cx="0" cy="0"/>
        </a:xfrm>
      </p:grpSpPr>
      <p:cxnSp>
        <p:nvCxnSpPr>
          <p:cNvPr id="325" name="Google Shape;325;p41"/>
          <p:cNvCxnSpPr/>
          <p:nvPr/>
        </p:nvCxnSpPr>
        <p:spPr>
          <a:xfrm>
            <a:off x="923325" y="287650"/>
            <a:ext cx="0" cy="3711300"/>
          </a:xfrm>
          <a:prstGeom prst="straightConnector1">
            <a:avLst/>
          </a:prstGeom>
          <a:noFill/>
          <a:ln cap="flat" cmpd="sng" w="38100">
            <a:solidFill>
              <a:srgbClr val="FFFFFF"/>
            </a:solidFill>
            <a:prstDash val="solid"/>
            <a:round/>
            <a:headEnd len="med" w="med" type="none"/>
            <a:tailEnd len="med" w="med" type="none"/>
          </a:ln>
        </p:spPr>
      </p:cxnSp>
      <p:cxnSp>
        <p:nvCxnSpPr>
          <p:cNvPr id="326" name="Google Shape;326;p41"/>
          <p:cNvCxnSpPr/>
          <p:nvPr/>
        </p:nvCxnSpPr>
        <p:spPr>
          <a:xfrm rot="10800000">
            <a:off x="923450" y="3998975"/>
            <a:ext cx="7367100" cy="6000"/>
          </a:xfrm>
          <a:prstGeom prst="straightConnector1">
            <a:avLst/>
          </a:prstGeom>
          <a:noFill/>
          <a:ln cap="flat" cmpd="sng" w="38100">
            <a:solidFill>
              <a:srgbClr val="FFFFFF"/>
            </a:solidFill>
            <a:prstDash val="solid"/>
            <a:round/>
            <a:headEnd len="med" w="med" type="none"/>
            <a:tailEnd len="med" w="med" type="none"/>
          </a:ln>
        </p:spPr>
      </p:cxnSp>
      <p:sp>
        <p:nvSpPr>
          <p:cNvPr id="327" name="Google Shape;327;p41"/>
          <p:cNvSpPr txBox="1"/>
          <p:nvPr/>
        </p:nvSpPr>
        <p:spPr>
          <a:xfrm>
            <a:off x="1571475" y="413482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Y  E  A  R  S</a:t>
            </a:r>
            <a:endParaRPr b="1" sz="2900">
              <a:solidFill>
                <a:srgbClr val="FFFFFF"/>
              </a:solidFill>
              <a:latin typeface="Caveat"/>
              <a:ea typeface="Caveat"/>
              <a:cs typeface="Caveat"/>
              <a:sym typeface="Caveat"/>
            </a:endParaRPr>
          </a:p>
        </p:txBody>
      </p:sp>
      <p:sp>
        <p:nvSpPr>
          <p:cNvPr id="328" name="Google Shape;328;p41"/>
          <p:cNvSpPr txBox="1"/>
          <p:nvPr/>
        </p:nvSpPr>
        <p:spPr>
          <a:xfrm rot="-5400000">
            <a:off x="-1039075" y="172937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S  U  C  C  E  S  S</a:t>
            </a:r>
            <a:endParaRPr b="1" sz="2900">
              <a:solidFill>
                <a:srgbClr val="FFFFFF"/>
              </a:solidFill>
              <a:latin typeface="Caveat"/>
              <a:ea typeface="Caveat"/>
              <a:cs typeface="Caveat"/>
              <a:sym typeface="Caveat"/>
            </a:endParaRPr>
          </a:p>
        </p:txBody>
      </p:sp>
      <p:sp>
        <p:nvSpPr>
          <p:cNvPr id="329" name="Google Shape;329;p41"/>
          <p:cNvSpPr/>
          <p:nvPr/>
        </p:nvSpPr>
        <p:spPr>
          <a:xfrm>
            <a:off x="980000" y="900975"/>
            <a:ext cx="7143174" cy="2794775"/>
          </a:xfrm>
          <a:custGeom>
            <a:rect b="b" l="l" r="r" t="t"/>
            <a:pathLst>
              <a:path extrusionOk="0" h="111791" w="154723">
                <a:moveTo>
                  <a:pt x="0" y="3067"/>
                </a:moveTo>
                <a:cubicBezTo>
                  <a:pt x="3179" y="3067"/>
                  <a:pt x="6657" y="-1349"/>
                  <a:pt x="9200" y="558"/>
                </a:cubicBezTo>
                <a:cubicBezTo>
                  <a:pt x="11803" y="2511"/>
                  <a:pt x="13288" y="5713"/>
                  <a:pt x="15891" y="7667"/>
                </a:cubicBezTo>
                <a:cubicBezTo>
                  <a:pt x="17137" y="8603"/>
                  <a:pt x="19389" y="5728"/>
                  <a:pt x="20491" y="6830"/>
                </a:cubicBezTo>
                <a:cubicBezTo>
                  <a:pt x="21956" y="8295"/>
                  <a:pt x="23047" y="10671"/>
                  <a:pt x="25091" y="11012"/>
                </a:cubicBezTo>
                <a:cubicBezTo>
                  <a:pt x="27154" y="11356"/>
                  <a:pt x="28239" y="6313"/>
                  <a:pt x="30109" y="7248"/>
                </a:cubicBezTo>
                <a:cubicBezTo>
                  <a:pt x="34345" y="9365"/>
                  <a:pt x="36775" y="14025"/>
                  <a:pt x="40563" y="16866"/>
                </a:cubicBezTo>
                <a:cubicBezTo>
                  <a:pt x="43625" y="19162"/>
                  <a:pt x="48429" y="17246"/>
                  <a:pt x="51853" y="18957"/>
                </a:cubicBezTo>
                <a:cubicBezTo>
                  <a:pt x="53943" y="20002"/>
                  <a:pt x="52291" y="23996"/>
                  <a:pt x="53944" y="25648"/>
                </a:cubicBezTo>
                <a:cubicBezTo>
                  <a:pt x="55691" y="27394"/>
                  <a:pt x="59077" y="26258"/>
                  <a:pt x="61053" y="27739"/>
                </a:cubicBezTo>
                <a:cubicBezTo>
                  <a:pt x="65113" y="30782"/>
                  <a:pt x="61649" y="38786"/>
                  <a:pt x="65235" y="42375"/>
                </a:cubicBezTo>
                <a:cubicBezTo>
                  <a:pt x="66956" y="44097"/>
                  <a:pt x="71256" y="41869"/>
                  <a:pt x="72344" y="44047"/>
                </a:cubicBezTo>
                <a:cubicBezTo>
                  <a:pt x="73216" y="45793"/>
                  <a:pt x="70965" y="48521"/>
                  <a:pt x="72344" y="49902"/>
                </a:cubicBezTo>
                <a:cubicBezTo>
                  <a:pt x="75130" y="52692"/>
                  <a:pt x="81687" y="45075"/>
                  <a:pt x="84053" y="48229"/>
                </a:cubicBezTo>
                <a:cubicBezTo>
                  <a:pt x="87921" y="53385"/>
                  <a:pt x="85397" y="63329"/>
                  <a:pt x="91162" y="66210"/>
                </a:cubicBezTo>
                <a:cubicBezTo>
                  <a:pt x="93783" y="67520"/>
                  <a:pt x="97100" y="65081"/>
                  <a:pt x="99943" y="65792"/>
                </a:cubicBezTo>
                <a:cubicBezTo>
                  <a:pt x="104137" y="66841"/>
                  <a:pt x="108203" y="68459"/>
                  <a:pt x="112070" y="70392"/>
                </a:cubicBezTo>
                <a:cubicBezTo>
                  <a:pt x="112818" y="70766"/>
                  <a:pt x="111606" y="72205"/>
                  <a:pt x="112070" y="72901"/>
                </a:cubicBezTo>
                <a:cubicBezTo>
                  <a:pt x="112832" y="74043"/>
                  <a:pt x="115293" y="73312"/>
                  <a:pt x="115834" y="74574"/>
                </a:cubicBezTo>
                <a:cubicBezTo>
                  <a:pt x="116728" y="76660"/>
                  <a:pt x="115726" y="79450"/>
                  <a:pt x="117088" y="81265"/>
                </a:cubicBezTo>
                <a:cubicBezTo>
                  <a:pt x="118204" y="82753"/>
                  <a:pt x="121209" y="81204"/>
                  <a:pt x="122524" y="82519"/>
                </a:cubicBezTo>
                <a:cubicBezTo>
                  <a:pt x="123459" y="83454"/>
                  <a:pt x="122844" y="85347"/>
                  <a:pt x="123779" y="86283"/>
                </a:cubicBezTo>
                <a:cubicBezTo>
                  <a:pt x="125982" y="88488"/>
                  <a:pt x="130775" y="85751"/>
                  <a:pt x="132979" y="87955"/>
                </a:cubicBezTo>
                <a:cubicBezTo>
                  <a:pt x="137190" y="92166"/>
                  <a:pt x="134295" y="101381"/>
                  <a:pt x="139251" y="104682"/>
                </a:cubicBezTo>
                <a:cubicBezTo>
                  <a:pt x="143975" y="107829"/>
                  <a:pt x="154723" y="106115"/>
                  <a:pt x="154723" y="111791"/>
                </a:cubicBezTo>
              </a:path>
            </a:pathLst>
          </a:custGeom>
          <a:noFill/>
          <a:ln cap="flat" cmpd="sng" w="38100">
            <a:solidFill>
              <a:srgbClr val="FF0000"/>
            </a:solidFill>
            <a:prstDash val="solid"/>
            <a:round/>
            <a:headEnd len="med" w="med" type="none"/>
            <a:tailEnd len="med" w="med" type="none"/>
          </a:ln>
        </p:spPr>
      </p:sp>
      <p:sp>
        <p:nvSpPr>
          <p:cNvPr id="330" name="Google Shape;330;p41"/>
          <p:cNvSpPr txBox="1"/>
          <p:nvPr/>
        </p:nvSpPr>
        <p:spPr>
          <a:xfrm>
            <a:off x="977000" y="429600"/>
            <a:ext cx="18714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Deception</a:t>
            </a:r>
            <a:endParaRPr sz="2400">
              <a:solidFill>
                <a:srgbClr val="FFFFFF"/>
              </a:solidFill>
            </a:endParaRPr>
          </a:p>
        </p:txBody>
      </p:sp>
      <p:sp>
        <p:nvSpPr>
          <p:cNvPr id="331" name="Google Shape;331;p41"/>
          <p:cNvSpPr txBox="1"/>
          <p:nvPr/>
        </p:nvSpPr>
        <p:spPr>
          <a:xfrm>
            <a:off x="1662550" y="12832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Devastation</a:t>
            </a:r>
            <a:endParaRPr sz="2400">
              <a:solidFill>
                <a:srgbClr val="FFFFFF"/>
              </a:solidFill>
            </a:endParaRPr>
          </a:p>
        </p:txBody>
      </p:sp>
      <p:sp>
        <p:nvSpPr>
          <p:cNvPr id="332" name="Google Shape;332;p41"/>
          <p:cNvSpPr txBox="1"/>
          <p:nvPr/>
        </p:nvSpPr>
        <p:spPr>
          <a:xfrm>
            <a:off x="3883275" y="1524775"/>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Persecution</a:t>
            </a:r>
            <a:endParaRPr sz="2400">
              <a:solidFill>
                <a:srgbClr val="FFFFFF"/>
              </a:solidFill>
            </a:endParaRPr>
          </a:p>
        </p:txBody>
      </p:sp>
      <p:sp>
        <p:nvSpPr>
          <p:cNvPr id="333" name="Google Shape;333;p41"/>
          <p:cNvSpPr txBox="1"/>
          <p:nvPr/>
        </p:nvSpPr>
        <p:spPr>
          <a:xfrm>
            <a:off x="4688475" y="2495550"/>
            <a:ext cx="16158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Desertion</a:t>
            </a:r>
            <a:endParaRPr sz="2400">
              <a:solidFill>
                <a:srgbClr val="FFFFFF"/>
              </a:solidFill>
            </a:endParaRPr>
          </a:p>
        </p:txBody>
      </p:sp>
      <p:sp>
        <p:nvSpPr>
          <p:cNvPr id="334" name="Google Shape;334;p41"/>
          <p:cNvSpPr txBox="1"/>
          <p:nvPr/>
        </p:nvSpPr>
        <p:spPr>
          <a:xfrm>
            <a:off x="5829900" y="1448688"/>
            <a:ext cx="3314100" cy="115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200">
                <a:solidFill>
                  <a:srgbClr val="FFFFFF"/>
                </a:solidFill>
              </a:rPr>
              <a:t>“Then there will be great distress, unequaled…” Matt. 24:21</a:t>
            </a:r>
            <a:endParaRPr sz="2200">
              <a:solidFill>
                <a:srgbClr val="FFFFFF"/>
              </a:solidFill>
            </a:endParaRPr>
          </a:p>
        </p:txBody>
      </p:sp>
      <p:sp>
        <p:nvSpPr>
          <p:cNvPr id="335" name="Google Shape;335;p41"/>
          <p:cNvSpPr txBox="1"/>
          <p:nvPr/>
        </p:nvSpPr>
        <p:spPr>
          <a:xfrm>
            <a:off x="2639450" y="185900"/>
            <a:ext cx="5787000" cy="897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rPr>
              <a:t>“Not one stone will be left on another; every one will be thrown down.” Matt. 24:2</a:t>
            </a:r>
            <a:endParaRPr sz="2300">
              <a:solidFill>
                <a:srgbClr val="FFFFFF"/>
              </a:solidFill>
            </a:endParaRPr>
          </a:p>
        </p:txBody>
      </p:sp>
      <p:grpSp>
        <p:nvGrpSpPr>
          <p:cNvPr id="336" name="Google Shape;336;p41"/>
          <p:cNvGrpSpPr/>
          <p:nvPr/>
        </p:nvGrpSpPr>
        <p:grpSpPr>
          <a:xfrm>
            <a:off x="7844900" y="3220875"/>
            <a:ext cx="1060200" cy="1442700"/>
            <a:chOff x="7692500" y="3220875"/>
            <a:chExt cx="1060200" cy="1442700"/>
          </a:xfrm>
        </p:grpSpPr>
        <p:cxnSp>
          <p:nvCxnSpPr>
            <p:cNvPr id="337" name="Google Shape;337;p41"/>
            <p:cNvCxnSpPr/>
            <p:nvPr/>
          </p:nvCxnSpPr>
          <p:spPr>
            <a:xfrm flipH="1">
              <a:off x="7692500" y="3638938"/>
              <a:ext cx="1060200" cy="5400"/>
            </a:xfrm>
            <a:prstGeom prst="straightConnector1">
              <a:avLst/>
            </a:prstGeom>
            <a:noFill/>
            <a:ln cap="flat" cmpd="sng" w="228600">
              <a:solidFill>
                <a:srgbClr val="FFFFFF"/>
              </a:solidFill>
              <a:prstDash val="solid"/>
              <a:round/>
              <a:headEnd len="med" w="med" type="none"/>
              <a:tailEnd len="med" w="med" type="none"/>
            </a:ln>
          </p:spPr>
        </p:cxnSp>
        <p:cxnSp>
          <p:nvCxnSpPr>
            <p:cNvPr id="338" name="Google Shape;338;p41"/>
            <p:cNvCxnSpPr/>
            <p:nvPr/>
          </p:nvCxnSpPr>
          <p:spPr>
            <a:xfrm flipH="1">
              <a:off x="8217350" y="3220875"/>
              <a:ext cx="10500" cy="1442700"/>
            </a:xfrm>
            <a:prstGeom prst="straightConnector1">
              <a:avLst/>
            </a:prstGeom>
            <a:noFill/>
            <a:ln cap="flat" cmpd="sng" w="228600">
              <a:solidFill>
                <a:srgbClr val="FFFFFF"/>
              </a:solidFill>
              <a:prstDash val="solid"/>
              <a:round/>
              <a:headEnd len="med" w="med" type="none"/>
              <a:tailEnd len="med" w="med" type="none"/>
            </a:ln>
          </p:spPr>
        </p:cxnSp>
      </p:grpSp>
      <p:sp>
        <p:nvSpPr>
          <p:cNvPr id="339" name="Google Shape;339;p41"/>
          <p:cNvSpPr txBox="1"/>
          <p:nvPr/>
        </p:nvSpPr>
        <p:spPr>
          <a:xfrm>
            <a:off x="1118925" y="2673763"/>
            <a:ext cx="3612600" cy="89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rPr>
              <a:t>“All these are the beginning of birth pains.” Matt. 24:8</a:t>
            </a:r>
            <a:endParaRPr sz="2300">
              <a:solidFill>
                <a:srgbClr val="FFFFFF"/>
              </a:solidFill>
            </a:endParaRPr>
          </a:p>
        </p:txBody>
      </p:sp>
      <p:sp>
        <p:nvSpPr>
          <p:cNvPr id="340" name="Google Shape;340;p41"/>
          <p:cNvSpPr txBox="1"/>
          <p:nvPr/>
        </p:nvSpPr>
        <p:spPr>
          <a:xfrm>
            <a:off x="7193100" y="2725688"/>
            <a:ext cx="16158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Execution</a:t>
            </a:r>
            <a:endParaRPr sz="2400">
              <a:solidFill>
                <a:srgbClr val="FFFFFF"/>
              </a:solidFill>
            </a:endParaRPr>
          </a:p>
        </p:txBody>
      </p:sp>
      <p:sp>
        <p:nvSpPr>
          <p:cNvPr id="341" name="Google Shape;341;p41"/>
          <p:cNvSpPr txBox="1"/>
          <p:nvPr/>
        </p:nvSpPr>
        <p:spPr>
          <a:xfrm>
            <a:off x="4328400" y="3541750"/>
            <a:ext cx="3962100" cy="89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rPr>
              <a:t>“You will be persecuted… and put to death.” Matt. 24:9</a:t>
            </a:r>
            <a:endParaRPr sz="23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ctrTitle"/>
          </p:nvPr>
        </p:nvSpPr>
        <p:spPr>
          <a:xfrm>
            <a:off x="3457352" y="1892100"/>
            <a:ext cx="2229300" cy="1359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8300">
                <a:latin typeface="Caveat"/>
                <a:ea typeface="Caveat"/>
                <a:cs typeface="Caveat"/>
                <a:sym typeface="Caveat"/>
              </a:rPr>
              <a:t>God</a:t>
            </a:r>
            <a:endParaRPr sz="8300">
              <a:latin typeface="Caveat"/>
              <a:ea typeface="Caveat"/>
              <a:cs typeface="Caveat"/>
              <a:sym typeface="Caveat"/>
            </a:endParaRPr>
          </a:p>
        </p:txBody>
      </p:sp>
      <p:sp>
        <p:nvSpPr>
          <p:cNvPr id="67" name="Google Shape;67;p15"/>
          <p:cNvSpPr/>
          <p:nvPr/>
        </p:nvSpPr>
        <p:spPr>
          <a:xfrm>
            <a:off x="3044100" y="1141550"/>
            <a:ext cx="3332700" cy="30336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5"/>
          <p:cNvSpPr txBox="1"/>
          <p:nvPr/>
        </p:nvSpPr>
        <p:spPr>
          <a:xfrm>
            <a:off x="4117525" y="1196550"/>
            <a:ext cx="11811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Unknowable</a:t>
            </a:r>
            <a:endParaRPr>
              <a:solidFill>
                <a:srgbClr val="FFFFFF"/>
              </a:solidFill>
            </a:endParaRPr>
          </a:p>
        </p:txBody>
      </p:sp>
      <p:sp>
        <p:nvSpPr>
          <p:cNvPr id="69" name="Google Shape;69;p15"/>
          <p:cNvSpPr txBox="1"/>
          <p:nvPr/>
        </p:nvSpPr>
        <p:spPr>
          <a:xfrm>
            <a:off x="4119900" y="3773850"/>
            <a:ext cx="11811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Knowable</a:t>
            </a:r>
            <a:endParaRPr>
              <a:solidFill>
                <a:srgbClr val="FFFFFF"/>
              </a:solidFill>
            </a:endParaRPr>
          </a:p>
        </p:txBody>
      </p:sp>
      <p:cxnSp>
        <p:nvCxnSpPr>
          <p:cNvPr id="70" name="Google Shape;70;p15"/>
          <p:cNvCxnSpPr>
            <a:stCxn id="68" idx="2"/>
          </p:cNvCxnSpPr>
          <p:nvPr/>
        </p:nvCxnSpPr>
        <p:spPr>
          <a:xfrm>
            <a:off x="4708075" y="1537650"/>
            <a:ext cx="2400" cy="850500"/>
          </a:xfrm>
          <a:prstGeom prst="straightConnector1">
            <a:avLst/>
          </a:prstGeom>
          <a:noFill/>
          <a:ln cap="flat" cmpd="sng" w="19050">
            <a:solidFill>
              <a:srgbClr val="FFFFFF"/>
            </a:solidFill>
            <a:prstDash val="solid"/>
            <a:round/>
            <a:headEnd len="med" w="med" type="none"/>
            <a:tailEnd len="med" w="med" type="none"/>
          </a:ln>
        </p:spPr>
      </p:cxnSp>
      <p:cxnSp>
        <p:nvCxnSpPr>
          <p:cNvPr id="71" name="Google Shape;71;p15"/>
          <p:cNvCxnSpPr/>
          <p:nvPr/>
        </p:nvCxnSpPr>
        <p:spPr>
          <a:xfrm>
            <a:off x="4706875" y="2999550"/>
            <a:ext cx="2400" cy="850500"/>
          </a:xfrm>
          <a:prstGeom prst="straightConnector1">
            <a:avLst/>
          </a:prstGeom>
          <a:noFill/>
          <a:ln cap="flat" cmpd="sng" w="19050">
            <a:solidFill>
              <a:srgbClr val="FFFFFF"/>
            </a:solidFill>
            <a:prstDash val="solid"/>
            <a:round/>
            <a:headEnd len="med" w="med" type="none"/>
            <a:tailEnd len="med" w="med" type="none"/>
          </a:ln>
        </p:spPr>
      </p:cxnSp>
      <p:sp>
        <p:nvSpPr>
          <p:cNvPr id="72" name="Google Shape;72;p15"/>
          <p:cNvSpPr txBox="1"/>
          <p:nvPr/>
        </p:nvSpPr>
        <p:spPr>
          <a:xfrm>
            <a:off x="4119900" y="356700"/>
            <a:ext cx="1181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Totally Inaccessible</a:t>
            </a:r>
            <a:endParaRPr>
              <a:solidFill>
                <a:srgbClr val="FF0000"/>
              </a:solidFill>
            </a:endParaRPr>
          </a:p>
        </p:txBody>
      </p:sp>
      <p:cxnSp>
        <p:nvCxnSpPr>
          <p:cNvPr id="73" name="Google Shape;73;p15"/>
          <p:cNvCxnSpPr/>
          <p:nvPr/>
        </p:nvCxnSpPr>
        <p:spPr>
          <a:xfrm>
            <a:off x="4119900" y="1018050"/>
            <a:ext cx="1196700" cy="3000"/>
          </a:xfrm>
          <a:prstGeom prst="straightConnector1">
            <a:avLst/>
          </a:prstGeom>
          <a:noFill/>
          <a:ln cap="flat" cmpd="sng" w="76200">
            <a:solidFill>
              <a:srgbClr val="FF0000"/>
            </a:solidFill>
            <a:prstDash val="solid"/>
            <a:round/>
            <a:headEnd len="med" w="med" type="none"/>
            <a:tailEnd len="med" w="med" type="none"/>
          </a:ln>
        </p:spPr>
      </p:cxnSp>
      <p:sp>
        <p:nvSpPr>
          <p:cNvPr id="74" name="Google Shape;74;p15"/>
          <p:cNvSpPr txBox="1"/>
          <p:nvPr/>
        </p:nvSpPr>
        <p:spPr>
          <a:xfrm>
            <a:off x="4180450" y="4354450"/>
            <a:ext cx="1181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Totally Accessible</a:t>
            </a:r>
            <a:endParaRPr>
              <a:solidFill>
                <a:srgbClr val="FF0000"/>
              </a:solidFill>
            </a:endParaRPr>
          </a:p>
        </p:txBody>
      </p:sp>
      <p:cxnSp>
        <p:nvCxnSpPr>
          <p:cNvPr id="75" name="Google Shape;75;p15"/>
          <p:cNvCxnSpPr/>
          <p:nvPr/>
        </p:nvCxnSpPr>
        <p:spPr>
          <a:xfrm>
            <a:off x="4172650" y="4301400"/>
            <a:ext cx="1196700" cy="3000"/>
          </a:xfrm>
          <a:prstGeom prst="straightConnector1">
            <a:avLst/>
          </a:prstGeom>
          <a:noFill/>
          <a:ln cap="flat" cmpd="sng" w="76200">
            <a:solidFill>
              <a:srgbClr val="FF0000"/>
            </a:solidFill>
            <a:prstDash val="solid"/>
            <a:round/>
            <a:headEnd len="med" w="med" type="none"/>
            <a:tailEnd len="med" w="med" type="none"/>
          </a:ln>
        </p:spPr>
      </p:cxnSp>
      <p:sp>
        <p:nvSpPr>
          <p:cNvPr id="76" name="Google Shape;76;p15"/>
          <p:cNvSpPr txBox="1"/>
          <p:nvPr/>
        </p:nvSpPr>
        <p:spPr>
          <a:xfrm>
            <a:off x="2962850" y="2306800"/>
            <a:ext cx="9504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Three Persons</a:t>
            </a:r>
            <a:endParaRPr>
              <a:solidFill>
                <a:srgbClr val="FFFFFF"/>
              </a:solidFill>
            </a:endParaRPr>
          </a:p>
        </p:txBody>
      </p:sp>
      <p:sp>
        <p:nvSpPr>
          <p:cNvPr id="77" name="Google Shape;77;p15"/>
          <p:cNvSpPr txBox="1"/>
          <p:nvPr/>
        </p:nvSpPr>
        <p:spPr>
          <a:xfrm>
            <a:off x="5705175" y="2325000"/>
            <a:ext cx="7479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One God</a:t>
            </a:r>
            <a:endParaRPr>
              <a:solidFill>
                <a:srgbClr val="FFFFFF"/>
              </a:solidFill>
            </a:endParaRPr>
          </a:p>
        </p:txBody>
      </p:sp>
      <p:cxnSp>
        <p:nvCxnSpPr>
          <p:cNvPr id="78" name="Google Shape;78;p15"/>
          <p:cNvCxnSpPr/>
          <p:nvPr/>
        </p:nvCxnSpPr>
        <p:spPr>
          <a:xfrm>
            <a:off x="5314075" y="2650475"/>
            <a:ext cx="504900" cy="0"/>
          </a:xfrm>
          <a:prstGeom prst="straightConnector1">
            <a:avLst/>
          </a:prstGeom>
          <a:noFill/>
          <a:ln cap="flat" cmpd="sng" w="19050">
            <a:solidFill>
              <a:srgbClr val="FFFFFF"/>
            </a:solidFill>
            <a:prstDash val="solid"/>
            <a:round/>
            <a:headEnd len="med" w="med" type="none"/>
            <a:tailEnd len="med" w="med" type="none"/>
          </a:ln>
        </p:spPr>
      </p:cxnSp>
      <p:cxnSp>
        <p:nvCxnSpPr>
          <p:cNvPr id="79" name="Google Shape;79;p15"/>
          <p:cNvCxnSpPr/>
          <p:nvPr/>
        </p:nvCxnSpPr>
        <p:spPr>
          <a:xfrm>
            <a:off x="3732975" y="2624225"/>
            <a:ext cx="295200" cy="6600"/>
          </a:xfrm>
          <a:prstGeom prst="straightConnector1">
            <a:avLst/>
          </a:prstGeom>
          <a:noFill/>
          <a:ln cap="flat" cmpd="sng" w="19050">
            <a:solidFill>
              <a:srgbClr val="FFFFFF"/>
            </a:solidFill>
            <a:prstDash val="solid"/>
            <a:round/>
            <a:headEnd len="med" w="med" type="none"/>
            <a:tailEnd len="med" w="med" type="none"/>
          </a:ln>
        </p:spPr>
      </p:cxnSp>
      <p:sp>
        <p:nvSpPr>
          <p:cNvPr id="80" name="Google Shape;80;p15"/>
          <p:cNvSpPr txBox="1"/>
          <p:nvPr/>
        </p:nvSpPr>
        <p:spPr>
          <a:xfrm>
            <a:off x="2099700" y="2346725"/>
            <a:ext cx="845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Three gods</a:t>
            </a:r>
            <a:endParaRPr>
              <a:solidFill>
                <a:srgbClr val="FF0000"/>
              </a:solidFill>
            </a:endParaRPr>
          </a:p>
        </p:txBody>
      </p:sp>
      <p:cxnSp>
        <p:nvCxnSpPr>
          <p:cNvPr id="81" name="Google Shape;81;p15"/>
          <p:cNvCxnSpPr/>
          <p:nvPr/>
        </p:nvCxnSpPr>
        <p:spPr>
          <a:xfrm flipH="1">
            <a:off x="2907975" y="2189650"/>
            <a:ext cx="1200" cy="922500"/>
          </a:xfrm>
          <a:prstGeom prst="straightConnector1">
            <a:avLst/>
          </a:prstGeom>
          <a:noFill/>
          <a:ln cap="flat" cmpd="sng" w="76200">
            <a:solidFill>
              <a:srgbClr val="FF0000"/>
            </a:solidFill>
            <a:prstDash val="solid"/>
            <a:round/>
            <a:headEnd len="med" w="med" type="none"/>
            <a:tailEnd len="med" w="med" type="none"/>
          </a:ln>
        </p:spPr>
      </p:cxnSp>
      <p:sp>
        <p:nvSpPr>
          <p:cNvPr id="82" name="Google Shape;82;p15"/>
          <p:cNvSpPr txBox="1"/>
          <p:nvPr/>
        </p:nvSpPr>
        <p:spPr>
          <a:xfrm>
            <a:off x="6435513" y="2322075"/>
            <a:ext cx="845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One Person</a:t>
            </a:r>
            <a:endParaRPr>
              <a:solidFill>
                <a:srgbClr val="FF0000"/>
              </a:solidFill>
            </a:endParaRPr>
          </a:p>
        </p:txBody>
      </p:sp>
      <p:cxnSp>
        <p:nvCxnSpPr>
          <p:cNvPr id="83" name="Google Shape;83;p15"/>
          <p:cNvCxnSpPr/>
          <p:nvPr/>
        </p:nvCxnSpPr>
        <p:spPr>
          <a:xfrm flipH="1">
            <a:off x="6481788" y="2153250"/>
            <a:ext cx="1200" cy="922500"/>
          </a:xfrm>
          <a:prstGeom prst="straightConnector1">
            <a:avLst/>
          </a:prstGeom>
          <a:noFill/>
          <a:ln cap="flat" cmpd="sng" w="76200">
            <a:solidFill>
              <a:srgbClr val="FF0000"/>
            </a:solidFill>
            <a:prstDash val="solid"/>
            <a:round/>
            <a:headEnd len="med" w="med" type="none"/>
            <a:tailEnd len="med" w="med" type="none"/>
          </a:ln>
        </p:spPr>
      </p:cxnSp>
      <p:sp>
        <p:nvSpPr>
          <p:cNvPr id="84" name="Google Shape;84;p15"/>
          <p:cNvSpPr txBox="1"/>
          <p:nvPr/>
        </p:nvSpPr>
        <p:spPr>
          <a:xfrm>
            <a:off x="122750" y="-33400"/>
            <a:ext cx="3038100" cy="1190100"/>
          </a:xfrm>
          <a:prstGeom prst="rect">
            <a:avLst/>
          </a:prstGeom>
          <a:noFill/>
          <a:ln>
            <a:noFill/>
          </a:ln>
        </p:spPr>
        <p:txBody>
          <a:bodyPr anchorCtr="0" anchor="t" bIns="91425" lIns="91425" spcFirstLastPara="1" rIns="91425" wrap="square" tIns="91425">
            <a:noAutofit/>
          </a:bodyPr>
          <a:lstStyle/>
          <a:p>
            <a:pPr indent="-450850" lvl="0" marL="457200" rtl="0" algn="ctr">
              <a:lnSpc>
                <a:spcPct val="100000"/>
              </a:lnSpc>
              <a:spcBef>
                <a:spcPts val="0"/>
              </a:spcBef>
              <a:spcAft>
                <a:spcPts val="0"/>
              </a:spcAft>
              <a:buClr>
                <a:srgbClr val="FFFFFF"/>
              </a:buClr>
              <a:buSzPts val="3500"/>
              <a:buFont typeface="Verdana"/>
              <a:buAutoNum type="arabicPeriod"/>
            </a:pPr>
            <a:r>
              <a:rPr b="1" lang="en" sz="3100">
                <a:solidFill>
                  <a:srgbClr val="FFFFFF"/>
                </a:solidFill>
              </a:rPr>
              <a:t>God is God, we are not</a:t>
            </a:r>
            <a:endParaRPr b="1" sz="3500">
              <a:solidFill>
                <a:srgbClr val="FFFFFF"/>
              </a:solidFill>
              <a:latin typeface="Verdana"/>
              <a:ea typeface="Verdana"/>
              <a:cs typeface="Verdana"/>
              <a:sym typeface="Verdan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5" name="Shape 345"/>
        <p:cNvGrpSpPr/>
        <p:nvPr/>
      </p:nvGrpSpPr>
      <p:grpSpPr>
        <a:xfrm>
          <a:off x="0" y="0"/>
          <a:ext cx="0" cy="0"/>
          <a:chOff x="0" y="0"/>
          <a:chExt cx="0" cy="0"/>
        </a:xfrm>
      </p:grpSpPr>
      <p:cxnSp>
        <p:nvCxnSpPr>
          <p:cNvPr id="346" name="Google Shape;346;p42"/>
          <p:cNvCxnSpPr/>
          <p:nvPr/>
        </p:nvCxnSpPr>
        <p:spPr>
          <a:xfrm>
            <a:off x="923325" y="287650"/>
            <a:ext cx="0" cy="3711300"/>
          </a:xfrm>
          <a:prstGeom prst="straightConnector1">
            <a:avLst/>
          </a:prstGeom>
          <a:noFill/>
          <a:ln cap="flat" cmpd="sng" w="38100">
            <a:solidFill>
              <a:srgbClr val="FFFFFF"/>
            </a:solidFill>
            <a:prstDash val="solid"/>
            <a:round/>
            <a:headEnd len="med" w="med" type="none"/>
            <a:tailEnd len="med" w="med" type="none"/>
          </a:ln>
        </p:spPr>
      </p:cxnSp>
      <p:cxnSp>
        <p:nvCxnSpPr>
          <p:cNvPr id="347" name="Google Shape;347;p42"/>
          <p:cNvCxnSpPr/>
          <p:nvPr/>
        </p:nvCxnSpPr>
        <p:spPr>
          <a:xfrm rot="10800000">
            <a:off x="923325" y="3998950"/>
            <a:ext cx="4238400" cy="15000"/>
          </a:xfrm>
          <a:prstGeom prst="straightConnector1">
            <a:avLst/>
          </a:prstGeom>
          <a:noFill/>
          <a:ln cap="flat" cmpd="sng" w="38100">
            <a:solidFill>
              <a:srgbClr val="FFFFFF"/>
            </a:solidFill>
            <a:prstDash val="solid"/>
            <a:round/>
            <a:headEnd len="med" w="med" type="none"/>
            <a:tailEnd len="med" w="med" type="none"/>
          </a:ln>
        </p:spPr>
      </p:cxnSp>
      <p:sp>
        <p:nvSpPr>
          <p:cNvPr id="348" name="Google Shape;348;p42"/>
          <p:cNvSpPr txBox="1"/>
          <p:nvPr/>
        </p:nvSpPr>
        <p:spPr>
          <a:xfrm>
            <a:off x="1571475" y="413482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Y  E  A  R  S</a:t>
            </a:r>
            <a:endParaRPr b="1" sz="2900">
              <a:solidFill>
                <a:srgbClr val="FFFFFF"/>
              </a:solidFill>
              <a:latin typeface="Caveat"/>
              <a:ea typeface="Caveat"/>
              <a:cs typeface="Caveat"/>
              <a:sym typeface="Caveat"/>
            </a:endParaRPr>
          </a:p>
        </p:txBody>
      </p:sp>
      <p:sp>
        <p:nvSpPr>
          <p:cNvPr id="349" name="Google Shape;349;p42"/>
          <p:cNvSpPr txBox="1"/>
          <p:nvPr/>
        </p:nvSpPr>
        <p:spPr>
          <a:xfrm rot="-5400000">
            <a:off x="-1039075" y="172937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S  U  C  C  E  S  S</a:t>
            </a:r>
            <a:endParaRPr b="1" sz="2900">
              <a:solidFill>
                <a:srgbClr val="FFFFFF"/>
              </a:solidFill>
              <a:latin typeface="Caveat"/>
              <a:ea typeface="Caveat"/>
              <a:cs typeface="Caveat"/>
              <a:sym typeface="Caveat"/>
            </a:endParaRPr>
          </a:p>
        </p:txBody>
      </p:sp>
      <p:sp>
        <p:nvSpPr>
          <p:cNvPr id="350" name="Google Shape;350;p42"/>
          <p:cNvSpPr/>
          <p:nvPr/>
        </p:nvSpPr>
        <p:spPr>
          <a:xfrm>
            <a:off x="980000" y="900965"/>
            <a:ext cx="3868075" cy="2794775"/>
          </a:xfrm>
          <a:custGeom>
            <a:rect b="b" l="l" r="r" t="t"/>
            <a:pathLst>
              <a:path extrusionOk="0" h="111791" w="154723">
                <a:moveTo>
                  <a:pt x="0" y="3067"/>
                </a:moveTo>
                <a:cubicBezTo>
                  <a:pt x="3179" y="3067"/>
                  <a:pt x="6657" y="-1349"/>
                  <a:pt x="9200" y="558"/>
                </a:cubicBezTo>
                <a:cubicBezTo>
                  <a:pt x="11803" y="2511"/>
                  <a:pt x="13288" y="5713"/>
                  <a:pt x="15891" y="7667"/>
                </a:cubicBezTo>
                <a:cubicBezTo>
                  <a:pt x="17137" y="8603"/>
                  <a:pt x="19389" y="5728"/>
                  <a:pt x="20491" y="6830"/>
                </a:cubicBezTo>
                <a:cubicBezTo>
                  <a:pt x="21956" y="8295"/>
                  <a:pt x="23047" y="10671"/>
                  <a:pt x="25091" y="11012"/>
                </a:cubicBezTo>
                <a:cubicBezTo>
                  <a:pt x="27154" y="11356"/>
                  <a:pt x="28239" y="6313"/>
                  <a:pt x="30109" y="7248"/>
                </a:cubicBezTo>
                <a:cubicBezTo>
                  <a:pt x="34345" y="9365"/>
                  <a:pt x="36775" y="14025"/>
                  <a:pt x="40563" y="16866"/>
                </a:cubicBezTo>
                <a:cubicBezTo>
                  <a:pt x="43625" y="19162"/>
                  <a:pt x="48429" y="17246"/>
                  <a:pt x="51853" y="18957"/>
                </a:cubicBezTo>
                <a:cubicBezTo>
                  <a:pt x="53943" y="20002"/>
                  <a:pt x="52291" y="23996"/>
                  <a:pt x="53944" y="25648"/>
                </a:cubicBezTo>
                <a:cubicBezTo>
                  <a:pt x="55691" y="27394"/>
                  <a:pt x="59077" y="26258"/>
                  <a:pt x="61053" y="27739"/>
                </a:cubicBezTo>
                <a:cubicBezTo>
                  <a:pt x="65113" y="30782"/>
                  <a:pt x="61649" y="38786"/>
                  <a:pt x="65235" y="42375"/>
                </a:cubicBezTo>
                <a:cubicBezTo>
                  <a:pt x="66956" y="44097"/>
                  <a:pt x="71256" y="41869"/>
                  <a:pt x="72344" y="44047"/>
                </a:cubicBezTo>
                <a:cubicBezTo>
                  <a:pt x="73216" y="45793"/>
                  <a:pt x="70965" y="48521"/>
                  <a:pt x="72344" y="49902"/>
                </a:cubicBezTo>
                <a:cubicBezTo>
                  <a:pt x="75130" y="52692"/>
                  <a:pt x="81687" y="45075"/>
                  <a:pt x="84053" y="48229"/>
                </a:cubicBezTo>
                <a:cubicBezTo>
                  <a:pt x="87921" y="53385"/>
                  <a:pt x="85397" y="63329"/>
                  <a:pt x="91162" y="66210"/>
                </a:cubicBezTo>
                <a:cubicBezTo>
                  <a:pt x="93783" y="67520"/>
                  <a:pt x="97100" y="65081"/>
                  <a:pt x="99943" y="65792"/>
                </a:cubicBezTo>
                <a:cubicBezTo>
                  <a:pt x="104137" y="66841"/>
                  <a:pt x="108203" y="68459"/>
                  <a:pt x="112070" y="70392"/>
                </a:cubicBezTo>
                <a:cubicBezTo>
                  <a:pt x="112818" y="70766"/>
                  <a:pt x="111606" y="72205"/>
                  <a:pt x="112070" y="72901"/>
                </a:cubicBezTo>
                <a:cubicBezTo>
                  <a:pt x="112832" y="74043"/>
                  <a:pt x="115293" y="73312"/>
                  <a:pt x="115834" y="74574"/>
                </a:cubicBezTo>
                <a:cubicBezTo>
                  <a:pt x="116728" y="76660"/>
                  <a:pt x="115726" y="79450"/>
                  <a:pt x="117088" y="81265"/>
                </a:cubicBezTo>
                <a:cubicBezTo>
                  <a:pt x="118204" y="82753"/>
                  <a:pt x="121209" y="81204"/>
                  <a:pt x="122524" y="82519"/>
                </a:cubicBezTo>
                <a:cubicBezTo>
                  <a:pt x="123459" y="83454"/>
                  <a:pt x="122844" y="85347"/>
                  <a:pt x="123779" y="86283"/>
                </a:cubicBezTo>
                <a:cubicBezTo>
                  <a:pt x="125982" y="88488"/>
                  <a:pt x="130775" y="85751"/>
                  <a:pt x="132979" y="87955"/>
                </a:cubicBezTo>
                <a:cubicBezTo>
                  <a:pt x="137190" y="92166"/>
                  <a:pt x="134295" y="101381"/>
                  <a:pt x="139251" y="104682"/>
                </a:cubicBezTo>
                <a:cubicBezTo>
                  <a:pt x="143975" y="107829"/>
                  <a:pt x="154723" y="106115"/>
                  <a:pt x="154723" y="111791"/>
                </a:cubicBezTo>
              </a:path>
            </a:pathLst>
          </a:custGeom>
          <a:noFill/>
          <a:ln cap="flat" cmpd="sng" w="38100">
            <a:solidFill>
              <a:srgbClr val="FF0000"/>
            </a:solidFill>
            <a:prstDash val="solid"/>
            <a:round/>
            <a:headEnd len="med" w="med" type="none"/>
            <a:tailEnd len="med" w="med" type="none"/>
          </a:ln>
        </p:spPr>
      </p:sp>
      <p:sp>
        <p:nvSpPr>
          <p:cNvPr id="351" name="Google Shape;351;p42"/>
          <p:cNvSpPr txBox="1"/>
          <p:nvPr/>
        </p:nvSpPr>
        <p:spPr>
          <a:xfrm>
            <a:off x="977000" y="429600"/>
            <a:ext cx="18714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Deception</a:t>
            </a:r>
            <a:endParaRPr sz="2400">
              <a:solidFill>
                <a:srgbClr val="FFFFFF"/>
              </a:solidFill>
            </a:endParaRPr>
          </a:p>
        </p:txBody>
      </p:sp>
      <p:sp>
        <p:nvSpPr>
          <p:cNvPr id="352" name="Google Shape;352;p42"/>
          <p:cNvSpPr txBox="1"/>
          <p:nvPr/>
        </p:nvSpPr>
        <p:spPr>
          <a:xfrm>
            <a:off x="2324200" y="10838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Devastation</a:t>
            </a:r>
            <a:endParaRPr sz="2400">
              <a:solidFill>
                <a:srgbClr val="FFFFFF"/>
              </a:solidFill>
            </a:endParaRPr>
          </a:p>
        </p:txBody>
      </p:sp>
      <p:sp>
        <p:nvSpPr>
          <p:cNvPr id="353" name="Google Shape;353;p42"/>
          <p:cNvSpPr txBox="1"/>
          <p:nvPr/>
        </p:nvSpPr>
        <p:spPr>
          <a:xfrm>
            <a:off x="3120350" y="19582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Persecution</a:t>
            </a:r>
            <a:endParaRPr sz="2400">
              <a:solidFill>
                <a:srgbClr val="FFFFFF"/>
              </a:solidFill>
            </a:endParaRPr>
          </a:p>
        </p:txBody>
      </p:sp>
      <p:sp>
        <p:nvSpPr>
          <p:cNvPr id="354" name="Google Shape;354;p42"/>
          <p:cNvSpPr txBox="1"/>
          <p:nvPr/>
        </p:nvSpPr>
        <p:spPr>
          <a:xfrm>
            <a:off x="2442225" y="2563150"/>
            <a:ext cx="16221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Desertion</a:t>
            </a:r>
            <a:endParaRPr sz="2400">
              <a:solidFill>
                <a:srgbClr val="FFFFFF"/>
              </a:solidFill>
            </a:endParaRPr>
          </a:p>
        </p:txBody>
      </p:sp>
      <p:sp>
        <p:nvSpPr>
          <p:cNvPr id="355" name="Google Shape;355;p42"/>
          <p:cNvSpPr txBox="1"/>
          <p:nvPr/>
        </p:nvSpPr>
        <p:spPr>
          <a:xfrm>
            <a:off x="948650" y="2903875"/>
            <a:ext cx="2998800" cy="115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100">
                <a:solidFill>
                  <a:srgbClr val="FFFFFF"/>
                </a:solidFill>
              </a:rPr>
              <a:t>“Those who had been beheaded… reigned with Christ.” Rev. 20:4</a:t>
            </a:r>
            <a:endParaRPr sz="2100">
              <a:solidFill>
                <a:srgbClr val="FFFFFF"/>
              </a:solidFill>
            </a:endParaRPr>
          </a:p>
        </p:txBody>
      </p:sp>
      <p:sp>
        <p:nvSpPr>
          <p:cNvPr id="356" name="Google Shape;356;p42"/>
          <p:cNvSpPr txBox="1"/>
          <p:nvPr/>
        </p:nvSpPr>
        <p:spPr>
          <a:xfrm>
            <a:off x="2945450" y="185900"/>
            <a:ext cx="4519200" cy="897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rPr>
              <a:t>“The one who stands firm to the end will be saved.” Matt. 24:13</a:t>
            </a:r>
            <a:endParaRPr sz="2300">
              <a:solidFill>
                <a:srgbClr val="FFFFFF"/>
              </a:solidFill>
            </a:endParaRPr>
          </a:p>
        </p:txBody>
      </p:sp>
      <p:sp>
        <p:nvSpPr>
          <p:cNvPr id="357" name="Google Shape;357;p42"/>
          <p:cNvSpPr txBox="1"/>
          <p:nvPr/>
        </p:nvSpPr>
        <p:spPr>
          <a:xfrm>
            <a:off x="5595500" y="4203600"/>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E T E R N I T Y</a:t>
            </a:r>
            <a:endParaRPr b="1" sz="2900">
              <a:solidFill>
                <a:srgbClr val="FFFFFF"/>
              </a:solidFill>
              <a:latin typeface="Caveat"/>
              <a:ea typeface="Caveat"/>
              <a:cs typeface="Caveat"/>
              <a:sym typeface="Caveat"/>
            </a:endParaRPr>
          </a:p>
        </p:txBody>
      </p:sp>
      <p:cxnSp>
        <p:nvCxnSpPr>
          <p:cNvPr id="358" name="Google Shape;358;p42"/>
          <p:cNvCxnSpPr/>
          <p:nvPr/>
        </p:nvCxnSpPr>
        <p:spPr>
          <a:xfrm flipH="1" rot="10800000">
            <a:off x="5185650" y="565650"/>
            <a:ext cx="3491700" cy="3052500"/>
          </a:xfrm>
          <a:prstGeom prst="straightConnector1">
            <a:avLst/>
          </a:prstGeom>
          <a:noFill/>
          <a:ln cap="flat" cmpd="sng" w="76200">
            <a:solidFill>
              <a:srgbClr val="FF9900"/>
            </a:solidFill>
            <a:prstDash val="solid"/>
            <a:round/>
            <a:headEnd len="med" w="med" type="none"/>
            <a:tailEnd len="med" w="med" type="triangle"/>
          </a:ln>
        </p:spPr>
      </p:cxnSp>
      <p:cxnSp>
        <p:nvCxnSpPr>
          <p:cNvPr id="359" name="Google Shape;359;p42"/>
          <p:cNvCxnSpPr/>
          <p:nvPr/>
        </p:nvCxnSpPr>
        <p:spPr>
          <a:xfrm flipH="1">
            <a:off x="4535300" y="3722588"/>
            <a:ext cx="1060200" cy="5400"/>
          </a:xfrm>
          <a:prstGeom prst="straightConnector1">
            <a:avLst/>
          </a:prstGeom>
          <a:noFill/>
          <a:ln cap="flat" cmpd="sng" w="228600">
            <a:solidFill>
              <a:srgbClr val="FFFFFF"/>
            </a:solidFill>
            <a:prstDash val="solid"/>
            <a:round/>
            <a:headEnd len="med" w="med" type="none"/>
            <a:tailEnd len="med" w="med" type="none"/>
          </a:ln>
        </p:spPr>
      </p:cxnSp>
      <p:cxnSp>
        <p:nvCxnSpPr>
          <p:cNvPr id="360" name="Google Shape;360;p42"/>
          <p:cNvCxnSpPr/>
          <p:nvPr/>
        </p:nvCxnSpPr>
        <p:spPr>
          <a:xfrm flipH="1">
            <a:off x="5060150" y="3304525"/>
            <a:ext cx="10500" cy="1442700"/>
          </a:xfrm>
          <a:prstGeom prst="straightConnector1">
            <a:avLst/>
          </a:prstGeom>
          <a:noFill/>
          <a:ln cap="flat" cmpd="sng" w="228600">
            <a:solidFill>
              <a:srgbClr val="FFFFFF"/>
            </a:solidFill>
            <a:prstDash val="solid"/>
            <a:round/>
            <a:headEnd len="med" w="med" type="none"/>
            <a:tailEnd len="med" w="med" type="none"/>
          </a:ln>
        </p:spPr>
      </p:cxnSp>
      <p:sp>
        <p:nvSpPr>
          <p:cNvPr id="361" name="Google Shape;361;p42"/>
          <p:cNvSpPr txBox="1"/>
          <p:nvPr/>
        </p:nvSpPr>
        <p:spPr>
          <a:xfrm>
            <a:off x="5802525" y="1480375"/>
            <a:ext cx="3094500" cy="2654400"/>
          </a:xfrm>
          <a:prstGeom prst="rect">
            <a:avLst/>
          </a:prstGeom>
          <a:solidFill>
            <a:srgbClr val="FFFFFF">
              <a:alpha val="17320"/>
            </a:srgbClr>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FFFFFF"/>
                </a:solidFill>
                <a:latin typeface="Verdana"/>
                <a:ea typeface="Verdana"/>
                <a:cs typeface="Verdana"/>
                <a:sym typeface="Verdana"/>
              </a:rPr>
              <a:t>“Do not be afraid of what you are about to suffer. I tell you, the devil will put some of you in prison to test you, and you will suffer persecution for ten days. Be faithful, even to the point of death, and </a:t>
            </a:r>
            <a:r>
              <a:rPr lang="en" sz="1600" u="sng">
                <a:solidFill>
                  <a:srgbClr val="FFFFFF"/>
                </a:solidFill>
                <a:latin typeface="Verdana"/>
                <a:ea typeface="Verdana"/>
                <a:cs typeface="Verdana"/>
                <a:sym typeface="Verdana"/>
              </a:rPr>
              <a:t>I will give you life as your victor’s crown</a:t>
            </a:r>
            <a:r>
              <a:rPr lang="en" sz="1600">
                <a:solidFill>
                  <a:srgbClr val="FFFFFF"/>
                </a:solidFill>
                <a:latin typeface="Verdana"/>
                <a:ea typeface="Verdana"/>
                <a:cs typeface="Verdana"/>
                <a:sym typeface="Verdana"/>
              </a:rPr>
              <a:t>.” </a:t>
            </a:r>
            <a:endParaRPr sz="1600">
              <a:solidFill>
                <a:srgbClr val="FFFFFF"/>
              </a:solidFill>
              <a:latin typeface="Verdana"/>
              <a:ea typeface="Verdana"/>
              <a:cs typeface="Verdana"/>
              <a:sym typeface="Verdana"/>
            </a:endParaRPr>
          </a:p>
          <a:p>
            <a:pPr indent="0" lvl="0" marL="0" rtl="0" algn="r">
              <a:spcBef>
                <a:spcPts val="0"/>
              </a:spcBef>
              <a:spcAft>
                <a:spcPts val="0"/>
              </a:spcAft>
              <a:buNone/>
            </a:pPr>
            <a:r>
              <a:rPr lang="en" sz="1600">
                <a:solidFill>
                  <a:srgbClr val="FFFFFF"/>
                </a:solidFill>
                <a:latin typeface="Verdana"/>
                <a:ea typeface="Verdana"/>
                <a:cs typeface="Verdana"/>
                <a:sym typeface="Verdana"/>
              </a:rPr>
              <a:t>Rev. 2:10</a:t>
            </a:r>
            <a:endParaRPr sz="2700">
              <a:solidFill>
                <a:srgbClr val="FFFFFF"/>
              </a:solidFill>
              <a:latin typeface="Verdana"/>
              <a:ea typeface="Verdana"/>
              <a:cs typeface="Verdana"/>
              <a:sym typeface="Verdana"/>
            </a:endParaRPr>
          </a:p>
        </p:txBody>
      </p:sp>
      <p:sp>
        <p:nvSpPr>
          <p:cNvPr id="362" name="Google Shape;362;p42"/>
          <p:cNvSpPr txBox="1"/>
          <p:nvPr/>
        </p:nvSpPr>
        <p:spPr>
          <a:xfrm>
            <a:off x="4298525" y="2764200"/>
            <a:ext cx="16221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Execution</a:t>
            </a:r>
            <a:endParaRPr sz="2400">
              <a:solidFill>
                <a:srgbClr val="FFFFFF"/>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6" name="Shape 366"/>
        <p:cNvGrpSpPr/>
        <p:nvPr/>
      </p:nvGrpSpPr>
      <p:grpSpPr>
        <a:xfrm>
          <a:off x="0" y="0"/>
          <a:ext cx="0" cy="0"/>
          <a:chOff x="0" y="0"/>
          <a:chExt cx="0" cy="0"/>
        </a:xfrm>
      </p:grpSpPr>
      <p:cxnSp>
        <p:nvCxnSpPr>
          <p:cNvPr id="367" name="Google Shape;367;p43"/>
          <p:cNvCxnSpPr/>
          <p:nvPr/>
        </p:nvCxnSpPr>
        <p:spPr>
          <a:xfrm>
            <a:off x="923325" y="287650"/>
            <a:ext cx="0" cy="3711300"/>
          </a:xfrm>
          <a:prstGeom prst="straightConnector1">
            <a:avLst/>
          </a:prstGeom>
          <a:noFill/>
          <a:ln cap="flat" cmpd="sng" w="38100">
            <a:solidFill>
              <a:srgbClr val="FFFFFF"/>
            </a:solidFill>
            <a:prstDash val="solid"/>
            <a:round/>
            <a:headEnd len="med" w="med" type="none"/>
            <a:tailEnd len="med" w="med" type="none"/>
          </a:ln>
        </p:spPr>
      </p:cxnSp>
      <p:cxnSp>
        <p:nvCxnSpPr>
          <p:cNvPr id="368" name="Google Shape;368;p43"/>
          <p:cNvCxnSpPr/>
          <p:nvPr/>
        </p:nvCxnSpPr>
        <p:spPr>
          <a:xfrm rot="10800000">
            <a:off x="923325" y="3998950"/>
            <a:ext cx="4238400" cy="15000"/>
          </a:xfrm>
          <a:prstGeom prst="straightConnector1">
            <a:avLst/>
          </a:prstGeom>
          <a:noFill/>
          <a:ln cap="flat" cmpd="sng" w="38100">
            <a:solidFill>
              <a:srgbClr val="FFFFFF"/>
            </a:solidFill>
            <a:prstDash val="solid"/>
            <a:round/>
            <a:headEnd len="med" w="med" type="none"/>
            <a:tailEnd len="med" w="med" type="none"/>
          </a:ln>
        </p:spPr>
      </p:cxnSp>
      <p:sp>
        <p:nvSpPr>
          <p:cNvPr id="369" name="Google Shape;369;p43"/>
          <p:cNvSpPr txBox="1"/>
          <p:nvPr/>
        </p:nvSpPr>
        <p:spPr>
          <a:xfrm>
            <a:off x="1571475" y="413482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Y  E  A  R  S</a:t>
            </a:r>
            <a:endParaRPr b="1" sz="2900">
              <a:solidFill>
                <a:srgbClr val="FFFFFF"/>
              </a:solidFill>
              <a:latin typeface="Caveat"/>
              <a:ea typeface="Caveat"/>
              <a:cs typeface="Caveat"/>
              <a:sym typeface="Caveat"/>
            </a:endParaRPr>
          </a:p>
        </p:txBody>
      </p:sp>
      <p:sp>
        <p:nvSpPr>
          <p:cNvPr id="370" name="Google Shape;370;p43"/>
          <p:cNvSpPr txBox="1"/>
          <p:nvPr/>
        </p:nvSpPr>
        <p:spPr>
          <a:xfrm rot="-5400000">
            <a:off x="-1039075" y="1729375"/>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S  U  C  C  E  S  S</a:t>
            </a:r>
            <a:endParaRPr b="1" sz="2900">
              <a:solidFill>
                <a:srgbClr val="FFFFFF"/>
              </a:solidFill>
              <a:latin typeface="Caveat"/>
              <a:ea typeface="Caveat"/>
              <a:cs typeface="Caveat"/>
              <a:sym typeface="Caveat"/>
            </a:endParaRPr>
          </a:p>
        </p:txBody>
      </p:sp>
      <p:sp>
        <p:nvSpPr>
          <p:cNvPr id="371" name="Google Shape;371;p43"/>
          <p:cNvSpPr/>
          <p:nvPr/>
        </p:nvSpPr>
        <p:spPr>
          <a:xfrm>
            <a:off x="980000" y="900965"/>
            <a:ext cx="3868075" cy="2794775"/>
          </a:xfrm>
          <a:custGeom>
            <a:rect b="b" l="l" r="r" t="t"/>
            <a:pathLst>
              <a:path extrusionOk="0" h="111791" w="154723">
                <a:moveTo>
                  <a:pt x="0" y="3067"/>
                </a:moveTo>
                <a:cubicBezTo>
                  <a:pt x="3179" y="3067"/>
                  <a:pt x="6657" y="-1349"/>
                  <a:pt x="9200" y="558"/>
                </a:cubicBezTo>
                <a:cubicBezTo>
                  <a:pt x="11803" y="2511"/>
                  <a:pt x="13288" y="5713"/>
                  <a:pt x="15891" y="7667"/>
                </a:cubicBezTo>
                <a:cubicBezTo>
                  <a:pt x="17137" y="8603"/>
                  <a:pt x="19389" y="5728"/>
                  <a:pt x="20491" y="6830"/>
                </a:cubicBezTo>
                <a:cubicBezTo>
                  <a:pt x="21956" y="8295"/>
                  <a:pt x="23047" y="10671"/>
                  <a:pt x="25091" y="11012"/>
                </a:cubicBezTo>
                <a:cubicBezTo>
                  <a:pt x="27154" y="11356"/>
                  <a:pt x="28239" y="6313"/>
                  <a:pt x="30109" y="7248"/>
                </a:cubicBezTo>
                <a:cubicBezTo>
                  <a:pt x="34345" y="9365"/>
                  <a:pt x="36775" y="14025"/>
                  <a:pt x="40563" y="16866"/>
                </a:cubicBezTo>
                <a:cubicBezTo>
                  <a:pt x="43625" y="19162"/>
                  <a:pt x="48429" y="17246"/>
                  <a:pt x="51853" y="18957"/>
                </a:cubicBezTo>
                <a:cubicBezTo>
                  <a:pt x="53943" y="20002"/>
                  <a:pt x="52291" y="23996"/>
                  <a:pt x="53944" y="25648"/>
                </a:cubicBezTo>
                <a:cubicBezTo>
                  <a:pt x="55691" y="27394"/>
                  <a:pt x="59077" y="26258"/>
                  <a:pt x="61053" y="27739"/>
                </a:cubicBezTo>
                <a:cubicBezTo>
                  <a:pt x="65113" y="30782"/>
                  <a:pt x="61649" y="38786"/>
                  <a:pt x="65235" y="42375"/>
                </a:cubicBezTo>
                <a:cubicBezTo>
                  <a:pt x="66956" y="44097"/>
                  <a:pt x="71256" y="41869"/>
                  <a:pt x="72344" y="44047"/>
                </a:cubicBezTo>
                <a:cubicBezTo>
                  <a:pt x="73216" y="45793"/>
                  <a:pt x="70965" y="48521"/>
                  <a:pt x="72344" y="49902"/>
                </a:cubicBezTo>
                <a:cubicBezTo>
                  <a:pt x="75130" y="52692"/>
                  <a:pt x="81687" y="45075"/>
                  <a:pt x="84053" y="48229"/>
                </a:cubicBezTo>
                <a:cubicBezTo>
                  <a:pt x="87921" y="53385"/>
                  <a:pt x="85397" y="63329"/>
                  <a:pt x="91162" y="66210"/>
                </a:cubicBezTo>
                <a:cubicBezTo>
                  <a:pt x="93783" y="67520"/>
                  <a:pt x="97100" y="65081"/>
                  <a:pt x="99943" y="65792"/>
                </a:cubicBezTo>
                <a:cubicBezTo>
                  <a:pt x="104137" y="66841"/>
                  <a:pt x="108203" y="68459"/>
                  <a:pt x="112070" y="70392"/>
                </a:cubicBezTo>
                <a:cubicBezTo>
                  <a:pt x="112818" y="70766"/>
                  <a:pt x="111606" y="72205"/>
                  <a:pt x="112070" y="72901"/>
                </a:cubicBezTo>
                <a:cubicBezTo>
                  <a:pt x="112832" y="74043"/>
                  <a:pt x="115293" y="73312"/>
                  <a:pt x="115834" y="74574"/>
                </a:cubicBezTo>
                <a:cubicBezTo>
                  <a:pt x="116728" y="76660"/>
                  <a:pt x="115726" y="79450"/>
                  <a:pt x="117088" y="81265"/>
                </a:cubicBezTo>
                <a:cubicBezTo>
                  <a:pt x="118204" y="82753"/>
                  <a:pt x="121209" y="81204"/>
                  <a:pt x="122524" y="82519"/>
                </a:cubicBezTo>
                <a:cubicBezTo>
                  <a:pt x="123459" y="83454"/>
                  <a:pt x="122844" y="85347"/>
                  <a:pt x="123779" y="86283"/>
                </a:cubicBezTo>
                <a:cubicBezTo>
                  <a:pt x="125982" y="88488"/>
                  <a:pt x="130775" y="85751"/>
                  <a:pt x="132979" y="87955"/>
                </a:cubicBezTo>
                <a:cubicBezTo>
                  <a:pt x="137190" y="92166"/>
                  <a:pt x="134295" y="101381"/>
                  <a:pt x="139251" y="104682"/>
                </a:cubicBezTo>
                <a:cubicBezTo>
                  <a:pt x="143975" y="107829"/>
                  <a:pt x="154723" y="106115"/>
                  <a:pt x="154723" y="111791"/>
                </a:cubicBezTo>
              </a:path>
            </a:pathLst>
          </a:custGeom>
          <a:noFill/>
          <a:ln cap="flat" cmpd="sng" w="38100">
            <a:solidFill>
              <a:srgbClr val="FF0000"/>
            </a:solidFill>
            <a:prstDash val="solid"/>
            <a:round/>
            <a:headEnd len="med" w="med" type="none"/>
            <a:tailEnd len="med" w="med" type="none"/>
          </a:ln>
        </p:spPr>
      </p:sp>
      <p:sp>
        <p:nvSpPr>
          <p:cNvPr id="372" name="Google Shape;372;p43"/>
          <p:cNvSpPr txBox="1"/>
          <p:nvPr/>
        </p:nvSpPr>
        <p:spPr>
          <a:xfrm>
            <a:off x="977000" y="429600"/>
            <a:ext cx="18714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Deception</a:t>
            </a:r>
            <a:endParaRPr sz="2400">
              <a:solidFill>
                <a:srgbClr val="FFFFFF"/>
              </a:solidFill>
            </a:endParaRPr>
          </a:p>
        </p:txBody>
      </p:sp>
      <p:sp>
        <p:nvSpPr>
          <p:cNvPr id="373" name="Google Shape;373;p43"/>
          <p:cNvSpPr txBox="1"/>
          <p:nvPr/>
        </p:nvSpPr>
        <p:spPr>
          <a:xfrm>
            <a:off x="2324200" y="10838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Devastation</a:t>
            </a:r>
            <a:endParaRPr sz="2400">
              <a:solidFill>
                <a:srgbClr val="FFFFFF"/>
              </a:solidFill>
            </a:endParaRPr>
          </a:p>
        </p:txBody>
      </p:sp>
      <p:sp>
        <p:nvSpPr>
          <p:cNvPr id="374" name="Google Shape;374;p43"/>
          <p:cNvSpPr txBox="1"/>
          <p:nvPr/>
        </p:nvSpPr>
        <p:spPr>
          <a:xfrm>
            <a:off x="3120350" y="1958200"/>
            <a:ext cx="21327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Persecution</a:t>
            </a:r>
            <a:endParaRPr sz="2400">
              <a:solidFill>
                <a:srgbClr val="FFFFFF"/>
              </a:solidFill>
            </a:endParaRPr>
          </a:p>
        </p:txBody>
      </p:sp>
      <p:sp>
        <p:nvSpPr>
          <p:cNvPr id="375" name="Google Shape;375;p43"/>
          <p:cNvSpPr txBox="1"/>
          <p:nvPr/>
        </p:nvSpPr>
        <p:spPr>
          <a:xfrm>
            <a:off x="2442225" y="2563150"/>
            <a:ext cx="16221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Desertion</a:t>
            </a:r>
            <a:endParaRPr sz="2400">
              <a:solidFill>
                <a:srgbClr val="FFFFFF"/>
              </a:solidFill>
            </a:endParaRPr>
          </a:p>
        </p:txBody>
      </p:sp>
      <p:sp>
        <p:nvSpPr>
          <p:cNvPr id="376" name="Google Shape;376;p43"/>
          <p:cNvSpPr txBox="1"/>
          <p:nvPr/>
        </p:nvSpPr>
        <p:spPr>
          <a:xfrm>
            <a:off x="948650" y="2903875"/>
            <a:ext cx="2998800" cy="115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100">
                <a:solidFill>
                  <a:srgbClr val="FFFFFF"/>
                </a:solidFill>
              </a:rPr>
              <a:t>“We groan… as we wait for… the redemption of our bodies.” Rom. 8:24</a:t>
            </a:r>
            <a:endParaRPr sz="2100">
              <a:solidFill>
                <a:srgbClr val="FFFFFF"/>
              </a:solidFill>
            </a:endParaRPr>
          </a:p>
        </p:txBody>
      </p:sp>
      <p:sp>
        <p:nvSpPr>
          <p:cNvPr id="377" name="Google Shape;377;p43"/>
          <p:cNvSpPr txBox="1"/>
          <p:nvPr/>
        </p:nvSpPr>
        <p:spPr>
          <a:xfrm>
            <a:off x="2683875" y="185900"/>
            <a:ext cx="5284800" cy="897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rPr>
              <a:t>“This light and momentary affliction is achieving… eternal glory.” 2 Cor. 4:17</a:t>
            </a:r>
            <a:endParaRPr sz="2300">
              <a:solidFill>
                <a:srgbClr val="FFFFFF"/>
              </a:solidFill>
            </a:endParaRPr>
          </a:p>
        </p:txBody>
      </p:sp>
      <p:sp>
        <p:nvSpPr>
          <p:cNvPr id="378" name="Google Shape;378;p43"/>
          <p:cNvSpPr txBox="1"/>
          <p:nvPr/>
        </p:nvSpPr>
        <p:spPr>
          <a:xfrm>
            <a:off x="5595500" y="4203600"/>
            <a:ext cx="3314100" cy="72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900">
                <a:solidFill>
                  <a:srgbClr val="FFFFFF"/>
                </a:solidFill>
                <a:latin typeface="Caveat"/>
                <a:ea typeface="Caveat"/>
                <a:cs typeface="Caveat"/>
                <a:sym typeface="Caveat"/>
              </a:rPr>
              <a:t>E T E R N I T Y</a:t>
            </a:r>
            <a:endParaRPr b="1" sz="2900">
              <a:solidFill>
                <a:srgbClr val="FFFFFF"/>
              </a:solidFill>
              <a:latin typeface="Caveat"/>
              <a:ea typeface="Caveat"/>
              <a:cs typeface="Caveat"/>
              <a:sym typeface="Caveat"/>
            </a:endParaRPr>
          </a:p>
        </p:txBody>
      </p:sp>
      <p:cxnSp>
        <p:nvCxnSpPr>
          <p:cNvPr id="379" name="Google Shape;379;p43"/>
          <p:cNvCxnSpPr/>
          <p:nvPr/>
        </p:nvCxnSpPr>
        <p:spPr>
          <a:xfrm flipH="1" rot="10800000">
            <a:off x="5185650" y="565650"/>
            <a:ext cx="3491700" cy="3052500"/>
          </a:xfrm>
          <a:prstGeom prst="straightConnector1">
            <a:avLst/>
          </a:prstGeom>
          <a:noFill/>
          <a:ln cap="flat" cmpd="sng" w="76200">
            <a:solidFill>
              <a:srgbClr val="FF9900"/>
            </a:solidFill>
            <a:prstDash val="solid"/>
            <a:round/>
            <a:headEnd len="med" w="med" type="none"/>
            <a:tailEnd len="med" w="med" type="triangle"/>
          </a:ln>
        </p:spPr>
      </p:cxnSp>
      <p:cxnSp>
        <p:nvCxnSpPr>
          <p:cNvPr id="380" name="Google Shape;380;p43"/>
          <p:cNvCxnSpPr/>
          <p:nvPr/>
        </p:nvCxnSpPr>
        <p:spPr>
          <a:xfrm flipH="1">
            <a:off x="4535300" y="3722588"/>
            <a:ext cx="1060200" cy="5400"/>
          </a:xfrm>
          <a:prstGeom prst="straightConnector1">
            <a:avLst/>
          </a:prstGeom>
          <a:noFill/>
          <a:ln cap="flat" cmpd="sng" w="228600">
            <a:solidFill>
              <a:srgbClr val="FFFFFF"/>
            </a:solidFill>
            <a:prstDash val="solid"/>
            <a:round/>
            <a:headEnd len="med" w="med" type="none"/>
            <a:tailEnd len="med" w="med" type="none"/>
          </a:ln>
        </p:spPr>
      </p:cxnSp>
      <p:cxnSp>
        <p:nvCxnSpPr>
          <p:cNvPr id="381" name="Google Shape;381;p43"/>
          <p:cNvCxnSpPr/>
          <p:nvPr/>
        </p:nvCxnSpPr>
        <p:spPr>
          <a:xfrm flipH="1">
            <a:off x="5060150" y="3304525"/>
            <a:ext cx="10500" cy="1442700"/>
          </a:xfrm>
          <a:prstGeom prst="straightConnector1">
            <a:avLst/>
          </a:prstGeom>
          <a:noFill/>
          <a:ln cap="flat" cmpd="sng" w="228600">
            <a:solidFill>
              <a:srgbClr val="FFFFFF"/>
            </a:solidFill>
            <a:prstDash val="solid"/>
            <a:round/>
            <a:headEnd len="med" w="med" type="none"/>
            <a:tailEnd len="med" w="med" type="none"/>
          </a:ln>
        </p:spPr>
      </p:cxnSp>
      <p:sp>
        <p:nvSpPr>
          <p:cNvPr id="382" name="Google Shape;382;p43"/>
          <p:cNvSpPr txBox="1"/>
          <p:nvPr/>
        </p:nvSpPr>
        <p:spPr>
          <a:xfrm>
            <a:off x="5802525" y="1480375"/>
            <a:ext cx="3094500" cy="2654400"/>
          </a:xfrm>
          <a:prstGeom prst="rect">
            <a:avLst/>
          </a:prstGeom>
          <a:solidFill>
            <a:srgbClr val="FFFFFF">
              <a:alpha val="37990"/>
            </a:srgbClr>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FFFF"/>
                </a:solidFill>
              </a:rPr>
              <a:t>“</a:t>
            </a:r>
            <a:r>
              <a:rPr lang="en" sz="2100">
                <a:solidFill>
                  <a:srgbClr val="FFFFFF"/>
                </a:solidFill>
                <a:latin typeface="Verdana"/>
                <a:ea typeface="Verdana"/>
                <a:cs typeface="Verdana"/>
                <a:sym typeface="Verdana"/>
              </a:rPr>
              <a:t>I consider that our present sufferings are not worth comparing with the glory that will be revealed in us.” </a:t>
            </a:r>
            <a:endParaRPr sz="2100">
              <a:solidFill>
                <a:srgbClr val="FFFFFF"/>
              </a:solidFill>
              <a:latin typeface="Verdana"/>
              <a:ea typeface="Verdana"/>
              <a:cs typeface="Verdana"/>
              <a:sym typeface="Verdana"/>
            </a:endParaRPr>
          </a:p>
          <a:p>
            <a:pPr indent="0" lvl="0" marL="0" rtl="0" algn="r">
              <a:spcBef>
                <a:spcPts val="0"/>
              </a:spcBef>
              <a:spcAft>
                <a:spcPts val="0"/>
              </a:spcAft>
              <a:buNone/>
            </a:pPr>
            <a:r>
              <a:rPr lang="en" sz="2100">
                <a:solidFill>
                  <a:srgbClr val="FFFFFF"/>
                </a:solidFill>
                <a:latin typeface="Verdana"/>
                <a:ea typeface="Verdana"/>
                <a:cs typeface="Verdana"/>
                <a:sym typeface="Verdana"/>
              </a:rPr>
              <a:t>Romans 8:18</a:t>
            </a:r>
            <a:endParaRPr sz="3600">
              <a:solidFill>
                <a:srgbClr val="FFFFFF"/>
              </a:solidFill>
              <a:latin typeface="Verdana"/>
              <a:ea typeface="Verdana"/>
              <a:cs typeface="Verdana"/>
              <a:sym typeface="Verdana"/>
            </a:endParaRPr>
          </a:p>
        </p:txBody>
      </p:sp>
      <p:sp>
        <p:nvSpPr>
          <p:cNvPr id="383" name="Google Shape;383;p43"/>
          <p:cNvSpPr txBox="1"/>
          <p:nvPr/>
        </p:nvSpPr>
        <p:spPr>
          <a:xfrm>
            <a:off x="4298525" y="2764200"/>
            <a:ext cx="1622100" cy="52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FFFFFF"/>
                </a:solidFill>
              </a:rPr>
              <a:t>Execution</a:t>
            </a:r>
            <a:endParaRPr sz="2400">
              <a:solidFill>
                <a:srgbClr val="FFFFFF"/>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7" name="Shape 387"/>
        <p:cNvGrpSpPr/>
        <p:nvPr/>
      </p:nvGrpSpPr>
      <p:grpSpPr>
        <a:xfrm>
          <a:off x="0" y="0"/>
          <a:ext cx="0" cy="0"/>
          <a:chOff x="0" y="0"/>
          <a:chExt cx="0" cy="0"/>
        </a:xfrm>
      </p:grpSpPr>
      <p:sp>
        <p:nvSpPr>
          <p:cNvPr id="388" name="Google Shape;388;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100"/>
              <a:t>What God is Teaching us Today:</a:t>
            </a:r>
            <a:endParaRPr b="1" sz="4100"/>
          </a:p>
        </p:txBody>
      </p:sp>
      <p:sp>
        <p:nvSpPr>
          <p:cNvPr id="389" name="Google Shape;389;p44"/>
          <p:cNvSpPr txBox="1"/>
          <p:nvPr>
            <p:ph idx="1" type="body"/>
          </p:nvPr>
        </p:nvSpPr>
        <p:spPr>
          <a:xfrm>
            <a:off x="311700" y="1152475"/>
            <a:ext cx="8520600" cy="3416400"/>
          </a:xfrm>
          <a:prstGeom prst="rect">
            <a:avLst/>
          </a:prstGeom>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438150" lvl="0" marL="457200" rtl="0" algn="l">
              <a:spcBef>
                <a:spcPts val="0"/>
              </a:spcBef>
              <a:spcAft>
                <a:spcPts val="0"/>
              </a:spcAft>
              <a:buClr>
                <a:srgbClr val="FFFFFF"/>
              </a:buClr>
              <a:buSzPts val="3300"/>
              <a:buAutoNum type="arabicPeriod"/>
            </a:pPr>
            <a:r>
              <a:rPr lang="en" sz="3300">
                <a:solidFill>
                  <a:srgbClr val="FFFFFF"/>
                </a:solidFill>
              </a:rPr>
              <a:t>God is God, we are not</a:t>
            </a:r>
            <a:endParaRPr sz="3300">
              <a:solidFill>
                <a:srgbClr val="FFFFFF"/>
              </a:solidFill>
            </a:endParaRPr>
          </a:p>
          <a:p>
            <a:pPr indent="-438150" lvl="0" marL="457200" rtl="0" algn="l">
              <a:spcBef>
                <a:spcPts val="0"/>
              </a:spcBef>
              <a:spcAft>
                <a:spcPts val="0"/>
              </a:spcAft>
              <a:buClr>
                <a:srgbClr val="FFFFFF"/>
              </a:buClr>
              <a:buSzPts val="3300"/>
              <a:buAutoNum type="arabicPeriod"/>
            </a:pPr>
            <a:r>
              <a:rPr lang="en" sz="3300">
                <a:solidFill>
                  <a:srgbClr val="FFFFFF"/>
                </a:solidFill>
              </a:rPr>
              <a:t>We deserve hell; anything else is mercy</a:t>
            </a:r>
            <a:endParaRPr sz="3300">
              <a:solidFill>
                <a:srgbClr val="FFFFFF"/>
              </a:solidFill>
            </a:endParaRPr>
          </a:p>
          <a:p>
            <a:pPr indent="-438150" lvl="0" marL="457200" rtl="0" algn="l">
              <a:spcBef>
                <a:spcPts val="0"/>
              </a:spcBef>
              <a:spcAft>
                <a:spcPts val="0"/>
              </a:spcAft>
              <a:buClr>
                <a:srgbClr val="FFFFFF"/>
              </a:buClr>
              <a:buSzPts val="3300"/>
              <a:buAutoNum type="arabicPeriod"/>
            </a:pPr>
            <a:r>
              <a:rPr lang="en" sz="3300">
                <a:solidFill>
                  <a:srgbClr val="FFFFFF"/>
                </a:solidFill>
              </a:rPr>
              <a:t>Only Jesus can save us - now and forever</a:t>
            </a:r>
            <a:endParaRPr sz="3300">
              <a:solidFill>
                <a:srgbClr val="FFFFFF"/>
              </a:solidFill>
            </a:endParaRPr>
          </a:p>
          <a:p>
            <a:pPr indent="-438150" lvl="0" marL="457200" rtl="0" algn="l">
              <a:spcBef>
                <a:spcPts val="0"/>
              </a:spcBef>
              <a:spcAft>
                <a:spcPts val="0"/>
              </a:spcAft>
              <a:buClr>
                <a:srgbClr val="FFFFFF"/>
              </a:buClr>
              <a:buSzPts val="3300"/>
              <a:buAutoNum type="arabicPeriod"/>
            </a:pPr>
            <a:r>
              <a:rPr lang="en" sz="3300">
                <a:solidFill>
                  <a:srgbClr val="FFFFFF"/>
                </a:solidFill>
              </a:rPr>
              <a:t>Christians should expect suffering</a:t>
            </a:r>
            <a:endParaRPr sz="3300">
              <a:solidFill>
                <a:srgbClr val="FFFFFF"/>
              </a:solidFill>
            </a:endParaRPr>
          </a:p>
          <a:p>
            <a:pPr indent="-438150" lvl="0" marL="457200" rtl="0" algn="l">
              <a:spcBef>
                <a:spcPts val="0"/>
              </a:spcBef>
              <a:spcAft>
                <a:spcPts val="0"/>
              </a:spcAft>
              <a:buClr>
                <a:srgbClr val="FFFFFF"/>
              </a:buClr>
              <a:buSzPts val="3300"/>
              <a:buAutoNum type="arabicPeriod"/>
            </a:pPr>
            <a:r>
              <a:rPr lang="en" sz="3300">
                <a:solidFill>
                  <a:srgbClr val="FFFFFF"/>
                </a:solidFill>
              </a:rPr>
              <a:t>Our promise is everlasting joy</a:t>
            </a:r>
            <a:endParaRPr sz="33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p16"/>
          <p:cNvSpPr txBox="1"/>
          <p:nvPr>
            <p:ph type="ctrTitle"/>
          </p:nvPr>
        </p:nvSpPr>
        <p:spPr>
          <a:xfrm>
            <a:off x="3457352" y="1892100"/>
            <a:ext cx="2229300" cy="1359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8300">
                <a:latin typeface="Caveat"/>
                <a:ea typeface="Caveat"/>
                <a:cs typeface="Caveat"/>
                <a:sym typeface="Caveat"/>
              </a:rPr>
              <a:t>God</a:t>
            </a:r>
            <a:endParaRPr sz="8300">
              <a:latin typeface="Caveat"/>
              <a:ea typeface="Caveat"/>
              <a:cs typeface="Caveat"/>
              <a:sym typeface="Caveat"/>
            </a:endParaRPr>
          </a:p>
        </p:txBody>
      </p:sp>
      <p:sp>
        <p:nvSpPr>
          <p:cNvPr id="90" name="Google Shape;90;p16"/>
          <p:cNvSpPr/>
          <p:nvPr/>
        </p:nvSpPr>
        <p:spPr>
          <a:xfrm>
            <a:off x="3044100" y="1141550"/>
            <a:ext cx="3332700" cy="30336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6"/>
          <p:cNvSpPr txBox="1"/>
          <p:nvPr/>
        </p:nvSpPr>
        <p:spPr>
          <a:xfrm>
            <a:off x="4117525" y="1196550"/>
            <a:ext cx="11811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Unknowable</a:t>
            </a:r>
            <a:endParaRPr>
              <a:solidFill>
                <a:srgbClr val="FFFFFF"/>
              </a:solidFill>
            </a:endParaRPr>
          </a:p>
        </p:txBody>
      </p:sp>
      <p:sp>
        <p:nvSpPr>
          <p:cNvPr id="92" name="Google Shape;92;p16"/>
          <p:cNvSpPr txBox="1"/>
          <p:nvPr/>
        </p:nvSpPr>
        <p:spPr>
          <a:xfrm>
            <a:off x="4119900" y="3773850"/>
            <a:ext cx="11811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Knowable</a:t>
            </a:r>
            <a:endParaRPr>
              <a:solidFill>
                <a:srgbClr val="FFFFFF"/>
              </a:solidFill>
            </a:endParaRPr>
          </a:p>
        </p:txBody>
      </p:sp>
      <p:cxnSp>
        <p:nvCxnSpPr>
          <p:cNvPr id="93" name="Google Shape;93;p16"/>
          <p:cNvCxnSpPr>
            <a:stCxn id="91" idx="2"/>
          </p:cNvCxnSpPr>
          <p:nvPr/>
        </p:nvCxnSpPr>
        <p:spPr>
          <a:xfrm>
            <a:off x="4708075" y="1537650"/>
            <a:ext cx="2400" cy="850500"/>
          </a:xfrm>
          <a:prstGeom prst="straightConnector1">
            <a:avLst/>
          </a:prstGeom>
          <a:noFill/>
          <a:ln cap="flat" cmpd="sng" w="19050">
            <a:solidFill>
              <a:srgbClr val="FFFFFF"/>
            </a:solidFill>
            <a:prstDash val="solid"/>
            <a:round/>
            <a:headEnd len="med" w="med" type="none"/>
            <a:tailEnd len="med" w="med" type="none"/>
          </a:ln>
        </p:spPr>
      </p:cxnSp>
      <p:cxnSp>
        <p:nvCxnSpPr>
          <p:cNvPr id="94" name="Google Shape;94;p16"/>
          <p:cNvCxnSpPr/>
          <p:nvPr/>
        </p:nvCxnSpPr>
        <p:spPr>
          <a:xfrm>
            <a:off x="4706875" y="2999550"/>
            <a:ext cx="2400" cy="850500"/>
          </a:xfrm>
          <a:prstGeom prst="straightConnector1">
            <a:avLst/>
          </a:prstGeom>
          <a:noFill/>
          <a:ln cap="flat" cmpd="sng" w="19050">
            <a:solidFill>
              <a:srgbClr val="FFFFFF"/>
            </a:solidFill>
            <a:prstDash val="solid"/>
            <a:round/>
            <a:headEnd len="med" w="med" type="none"/>
            <a:tailEnd len="med" w="med" type="none"/>
          </a:ln>
        </p:spPr>
      </p:cxnSp>
      <p:sp>
        <p:nvSpPr>
          <p:cNvPr id="95" name="Google Shape;95;p16"/>
          <p:cNvSpPr txBox="1"/>
          <p:nvPr/>
        </p:nvSpPr>
        <p:spPr>
          <a:xfrm>
            <a:off x="4119900" y="356700"/>
            <a:ext cx="1181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Totally Inaccessible</a:t>
            </a:r>
            <a:endParaRPr>
              <a:solidFill>
                <a:srgbClr val="FF0000"/>
              </a:solidFill>
            </a:endParaRPr>
          </a:p>
        </p:txBody>
      </p:sp>
      <p:cxnSp>
        <p:nvCxnSpPr>
          <p:cNvPr id="96" name="Google Shape;96;p16"/>
          <p:cNvCxnSpPr/>
          <p:nvPr/>
        </p:nvCxnSpPr>
        <p:spPr>
          <a:xfrm>
            <a:off x="4119900" y="1018050"/>
            <a:ext cx="1196700" cy="3000"/>
          </a:xfrm>
          <a:prstGeom prst="straightConnector1">
            <a:avLst/>
          </a:prstGeom>
          <a:noFill/>
          <a:ln cap="flat" cmpd="sng" w="76200">
            <a:solidFill>
              <a:srgbClr val="FF0000"/>
            </a:solidFill>
            <a:prstDash val="solid"/>
            <a:round/>
            <a:headEnd len="med" w="med" type="none"/>
            <a:tailEnd len="med" w="med" type="none"/>
          </a:ln>
        </p:spPr>
      </p:cxnSp>
      <p:sp>
        <p:nvSpPr>
          <p:cNvPr id="97" name="Google Shape;97;p16"/>
          <p:cNvSpPr txBox="1"/>
          <p:nvPr/>
        </p:nvSpPr>
        <p:spPr>
          <a:xfrm>
            <a:off x="4180450" y="4354450"/>
            <a:ext cx="1181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Totally Accessible</a:t>
            </a:r>
            <a:endParaRPr>
              <a:solidFill>
                <a:srgbClr val="FF0000"/>
              </a:solidFill>
            </a:endParaRPr>
          </a:p>
        </p:txBody>
      </p:sp>
      <p:cxnSp>
        <p:nvCxnSpPr>
          <p:cNvPr id="98" name="Google Shape;98;p16"/>
          <p:cNvCxnSpPr/>
          <p:nvPr/>
        </p:nvCxnSpPr>
        <p:spPr>
          <a:xfrm>
            <a:off x="4172650" y="4301400"/>
            <a:ext cx="1196700" cy="3000"/>
          </a:xfrm>
          <a:prstGeom prst="straightConnector1">
            <a:avLst/>
          </a:prstGeom>
          <a:noFill/>
          <a:ln cap="flat" cmpd="sng" w="76200">
            <a:solidFill>
              <a:srgbClr val="FF0000"/>
            </a:solidFill>
            <a:prstDash val="solid"/>
            <a:round/>
            <a:headEnd len="med" w="med" type="none"/>
            <a:tailEnd len="med" w="med" type="none"/>
          </a:ln>
        </p:spPr>
      </p:cxnSp>
      <p:sp>
        <p:nvSpPr>
          <p:cNvPr id="99" name="Google Shape;99;p16"/>
          <p:cNvSpPr txBox="1"/>
          <p:nvPr/>
        </p:nvSpPr>
        <p:spPr>
          <a:xfrm>
            <a:off x="2962850" y="2306800"/>
            <a:ext cx="9504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Three Persons</a:t>
            </a:r>
            <a:endParaRPr>
              <a:solidFill>
                <a:srgbClr val="FFFFFF"/>
              </a:solidFill>
            </a:endParaRPr>
          </a:p>
        </p:txBody>
      </p:sp>
      <p:sp>
        <p:nvSpPr>
          <p:cNvPr id="100" name="Google Shape;100;p16"/>
          <p:cNvSpPr txBox="1"/>
          <p:nvPr/>
        </p:nvSpPr>
        <p:spPr>
          <a:xfrm>
            <a:off x="5705175" y="2325000"/>
            <a:ext cx="7479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One God</a:t>
            </a:r>
            <a:endParaRPr>
              <a:solidFill>
                <a:srgbClr val="FFFFFF"/>
              </a:solidFill>
            </a:endParaRPr>
          </a:p>
        </p:txBody>
      </p:sp>
      <p:cxnSp>
        <p:nvCxnSpPr>
          <p:cNvPr id="101" name="Google Shape;101;p16"/>
          <p:cNvCxnSpPr/>
          <p:nvPr/>
        </p:nvCxnSpPr>
        <p:spPr>
          <a:xfrm>
            <a:off x="5314075" y="2650475"/>
            <a:ext cx="504900" cy="0"/>
          </a:xfrm>
          <a:prstGeom prst="straightConnector1">
            <a:avLst/>
          </a:prstGeom>
          <a:noFill/>
          <a:ln cap="flat" cmpd="sng" w="19050">
            <a:solidFill>
              <a:srgbClr val="FFFFFF"/>
            </a:solidFill>
            <a:prstDash val="solid"/>
            <a:round/>
            <a:headEnd len="med" w="med" type="none"/>
            <a:tailEnd len="med" w="med" type="none"/>
          </a:ln>
        </p:spPr>
      </p:cxnSp>
      <p:cxnSp>
        <p:nvCxnSpPr>
          <p:cNvPr id="102" name="Google Shape;102;p16"/>
          <p:cNvCxnSpPr/>
          <p:nvPr/>
        </p:nvCxnSpPr>
        <p:spPr>
          <a:xfrm>
            <a:off x="3732975" y="2624225"/>
            <a:ext cx="295200" cy="6600"/>
          </a:xfrm>
          <a:prstGeom prst="straightConnector1">
            <a:avLst/>
          </a:prstGeom>
          <a:noFill/>
          <a:ln cap="flat" cmpd="sng" w="19050">
            <a:solidFill>
              <a:srgbClr val="FFFFFF"/>
            </a:solidFill>
            <a:prstDash val="solid"/>
            <a:round/>
            <a:headEnd len="med" w="med" type="none"/>
            <a:tailEnd len="med" w="med" type="none"/>
          </a:ln>
        </p:spPr>
      </p:cxnSp>
      <p:sp>
        <p:nvSpPr>
          <p:cNvPr id="103" name="Google Shape;103;p16"/>
          <p:cNvSpPr txBox="1"/>
          <p:nvPr/>
        </p:nvSpPr>
        <p:spPr>
          <a:xfrm>
            <a:off x="6059850" y="3697650"/>
            <a:ext cx="845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Ignoring Evil</a:t>
            </a:r>
            <a:endParaRPr>
              <a:solidFill>
                <a:srgbClr val="FF0000"/>
              </a:solidFill>
            </a:endParaRPr>
          </a:p>
        </p:txBody>
      </p:sp>
      <p:cxnSp>
        <p:nvCxnSpPr>
          <p:cNvPr id="104" name="Google Shape;104;p16"/>
          <p:cNvCxnSpPr>
            <a:endCxn id="105" idx="1"/>
          </p:cNvCxnSpPr>
          <p:nvPr/>
        </p:nvCxnSpPr>
        <p:spPr>
          <a:xfrm flipH="1">
            <a:off x="3052175" y="1196425"/>
            <a:ext cx="573600" cy="640500"/>
          </a:xfrm>
          <a:prstGeom prst="straightConnector1">
            <a:avLst/>
          </a:prstGeom>
          <a:noFill/>
          <a:ln cap="flat" cmpd="sng" w="76200">
            <a:solidFill>
              <a:srgbClr val="FF0000"/>
            </a:solidFill>
            <a:prstDash val="solid"/>
            <a:round/>
            <a:headEnd len="med" w="med" type="none"/>
            <a:tailEnd len="med" w="med" type="none"/>
          </a:ln>
        </p:spPr>
      </p:cxnSp>
      <p:sp>
        <p:nvSpPr>
          <p:cNvPr id="106" name="Google Shape;106;p16"/>
          <p:cNvSpPr txBox="1"/>
          <p:nvPr/>
        </p:nvSpPr>
        <p:spPr>
          <a:xfrm>
            <a:off x="6435513" y="2322075"/>
            <a:ext cx="845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One Person</a:t>
            </a:r>
            <a:endParaRPr>
              <a:solidFill>
                <a:srgbClr val="FF0000"/>
              </a:solidFill>
            </a:endParaRPr>
          </a:p>
        </p:txBody>
      </p:sp>
      <p:cxnSp>
        <p:nvCxnSpPr>
          <p:cNvPr id="107" name="Google Shape;107;p16"/>
          <p:cNvCxnSpPr/>
          <p:nvPr/>
        </p:nvCxnSpPr>
        <p:spPr>
          <a:xfrm flipH="1">
            <a:off x="6481788" y="2153250"/>
            <a:ext cx="1200" cy="922500"/>
          </a:xfrm>
          <a:prstGeom prst="straightConnector1">
            <a:avLst/>
          </a:prstGeom>
          <a:noFill/>
          <a:ln cap="flat" cmpd="sng" w="76200">
            <a:solidFill>
              <a:srgbClr val="FF0000"/>
            </a:solidFill>
            <a:prstDash val="solid"/>
            <a:round/>
            <a:headEnd len="med" w="med" type="none"/>
            <a:tailEnd len="med" w="med" type="none"/>
          </a:ln>
        </p:spPr>
      </p:cxnSp>
      <p:sp>
        <p:nvSpPr>
          <p:cNvPr id="105" name="Google Shape;105;p16"/>
          <p:cNvSpPr txBox="1"/>
          <p:nvPr/>
        </p:nvSpPr>
        <p:spPr>
          <a:xfrm>
            <a:off x="3052175" y="1666375"/>
            <a:ext cx="9504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Just</a:t>
            </a:r>
            <a:endParaRPr>
              <a:solidFill>
                <a:srgbClr val="FFFFFF"/>
              </a:solidFill>
            </a:endParaRPr>
          </a:p>
        </p:txBody>
      </p:sp>
      <p:sp>
        <p:nvSpPr>
          <p:cNvPr id="108" name="Google Shape;108;p16"/>
          <p:cNvSpPr txBox="1"/>
          <p:nvPr/>
        </p:nvSpPr>
        <p:spPr>
          <a:xfrm>
            <a:off x="5237875" y="3254238"/>
            <a:ext cx="9504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Loving</a:t>
            </a:r>
            <a:endParaRPr>
              <a:solidFill>
                <a:srgbClr val="FFFFFF"/>
              </a:solidFill>
            </a:endParaRPr>
          </a:p>
        </p:txBody>
      </p:sp>
      <p:cxnSp>
        <p:nvCxnSpPr>
          <p:cNvPr id="109" name="Google Shape;109;p16"/>
          <p:cNvCxnSpPr/>
          <p:nvPr/>
        </p:nvCxnSpPr>
        <p:spPr>
          <a:xfrm>
            <a:off x="5093400" y="2999538"/>
            <a:ext cx="456900" cy="339300"/>
          </a:xfrm>
          <a:prstGeom prst="straightConnector1">
            <a:avLst/>
          </a:prstGeom>
          <a:noFill/>
          <a:ln cap="flat" cmpd="sng" w="19050">
            <a:solidFill>
              <a:srgbClr val="FFFFFF"/>
            </a:solidFill>
            <a:prstDash val="solid"/>
            <a:round/>
            <a:headEnd len="med" w="med" type="none"/>
            <a:tailEnd len="med" w="med" type="none"/>
          </a:ln>
        </p:spPr>
      </p:cxnSp>
      <p:cxnSp>
        <p:nvCxnSpPr>
          <p:cNvPr id="110" name="Google Shape;110;p16"/>
          <p:cNvCxnSpPr/>
          <p:nvPr/>
        </p:nvCxnSpPr>
        <p:spPr>
          <a:xfrm>
            <a:off x="3761150" y="1978663"/>
            <a:ext cx="385200" cy="277500"/>
          </a:xfrm>
          <a:prstGeom prst="straightConnector1">
            <a:avLst/>
          </a:prstGeom>
          <a:noFill/>
          <a:ln cap="flat" cmpd="sng" w="19050">
            <a:solidFill>
              <a:srgbClr val="FFFFFF"/>
            </a:solidFill>
            <a:prstDash val="solid"/>
            <a:round/>
            <a:headEnd len="med" w="med" type="none"/>
            <a:tailEnd len="med" w="med" type="none"/>
          </a:ln>
        </p:spPr>
      </p:cxnSp>
      <p:sp>
        <p:nvSpPr>
          <p:cNvPr id="111" name="Google Shape;111;p16"/>
          <p:cNvSpPr txBox="1"/>
          <p:nvPr/>
        </p:nvSpPr>
        <p:spPr>
          <a:xfrm>
            <a:off x="2099700" y="2346725"/>
            <a:ext cx="845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Three gods</a:t>
            </a:r>
            <a:endParaRPr>
              <a:solidFill>
                <a:srgbClr val="FF0000"/>
              </a:solidFill>
            </a:endParaRPr>
          </a:p>
        </p:txBody>
      </p:sp>
      <p:cxnSp>
        <p:nvCxnSpPr>
          <p:cNvPr id="112" name="Google Shape;112;p16"/>
          <p:cNvCxnSpPr/>
          <p:nvPr/>
        </p:nvCxnSpPr>
        <p:spPr>
          <a:xfrm flipH="1">
            <a:off x="2907975" y="2189650"/>
            <a:ext cx="1200" cy="922500"/>
          </a:xfrm>
          <a:prstGeom prst="straightConnector1">
            <a:avLst/>
          </a:prstGeom>
          <a:noFill/>
          <a:ln cap="flat" cmpd="sng" w="76200">
            <a:solidFill>
              <a:srgbClr val="FF0000"/>
            </a:solidFill>
            <a:prstDash val="solid"/>
            <a:round/>
            <a:headEnd len="med" w="med" type="none"/>
            <a:tailEnd len="med" w="med" type="none"/>
          </a:ln>
        </p:spPr>
      </p:cxnSp>
      <p:sp>
        <p:nvSpPr>
          <p:cNvPr id="113" name="Google Shape;113;p16"/>
          <p:cNvSpPr txBox="1"/>
          <p:nvPr/>
        </p:nvSpPr>
        <p:spPr>
          <a:xfrm>
            <a:off x="2521825" y="1006875"/>
            <a:ext cx="845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Harsh or cruel</a:t>
            </a:r>
            <a:endParaRPr>
              <a:solidFill>
                <a:srgbClr val="FF0000"/>
              </a:solidFill>
            </a:endParaRPr>
          </a:p>
        </p:txBody>
      </p:sp>
      <p:cxnSp>
        <p:nvCxnSpPr>
          <p:cNvPr id="114" name="Google Shape;114;p16"/>
          <p:cNvCxnSpPr/>
          <p:nvPr/>
        </p:nvCxnSpPr>
        <p:spPr>
          <a:xfrm flipH="1">
            <a:off x="5792325" y="3474450"/>
            <a:ext cx="573600" cy="640500"/>
          </a:xfrm>
          <a:prstGeom prst="straightConnector1">
            <a:avLst/>
          </a:prstGeom>
          <a:noFill/>
          <a:ln cap="flat" cmpd="sng" w="76200">
            <a:solidFill>
              <a:srgbClr val="FF0000"/>
            </a:solidFill>
            <a:prstDash val="solid"/>
            <a:round/>
            <a:headEnd len="med" w="med" type="none"/>
            <a:tailEnd len="med" w="med" type="none"/>
          </a:ln>
        </p:spPr>
      </p:cxnSp>
      <p:sp>
        <p:nvSpPr>
          <p:cNvPr id="115" name="Google Shape;115;p16"/>
          <p:cNvSpPr txBox="1"/>
          <p:nvPr/>
        </p:nvSpPr>
        <p:spPr>
          <a:xfrm>
            <a:off x="3401525" y="3342075"/>
            <a:ext cx="11811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Empowering</a:t>
            </a:r>
            <a:endParaRPr>
              <a:solidFill>
                <a:srgbClr val="FFFFFF"/>
              </a:solidFill>
            </a:endParaRPr>
          </a:p>
        </p:txBody>
      </p:sp>
      <p:cxnSp>
        <p:nvCxnSpPr>
          <p:cNvPr id="116" name="Google Shape;116;p16"/>
          <p:cNvCxnSpPr/>
          <p:nvPr/>
        </p:nvCxnSpPr>
        <p:spPr>
          <a:xfrm flipH="1">
            <a:off x="3903825" y="2959475"/>
            <a:ext cx="478800" cy="446100"/>
          </a:xfrm>
          <a:prstGeom prst="straightConnector1">
            <a:avLst/>
          </a:prstGeom>
          <a:noFill/>
          <a:ln cap="flat" cmpd="sng" w="19050">
            <a:solidFill>
              <a:srgbClr val="FFFFFF"/>
            </a:solidFill>
            <a:prstDash val="solid"/>
            <a:round/>
            <a:headEnd len="med" w="med" type="none"/>
            <a:tailEnd len="med" w="med" type="none"/>
          </a:ln>
        </p:spPr>
      </p:cxnSp>
      <p:sp>
        <p:nvSpPr>
          <p:cNvPr id="117" name="Google Shape;117;p16"/>
          <p:cNvSpPr txBox="1"/>
          <p:nvPr/>
        </p:nvSpPr>
        <p:spPr>
          <a:xfrm>
            <a:off x="5000175" y="1608375"/>
            <a:ext cx="1181100" cy="341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Sovereign</a:t>
            </a:r>
            <a:endParaRPr>
              <a:solidFill>
                <a:srgbClr val="FFFFFF"/>
              </a:solidFill>
            </a:endParaRPr>
          </a:p>
        </p:txBody>
      </p:sp>
      <p:cxnSp>
        <p:nvCxnSpPr>
          <p:cNvPr id="118" name="Google Shape;118;p16"/>
          <p:cNvCxnSpPr/>
          <p:nvPr/>
        </p:nvCxnSpPr>
        <p:spPr>
          <a:xfrm flipH="1">
            <a:off x="4992650" y="1960625"/>
            <a:ext cx="465900" cy="413400"/>
          </a:xfrm>
          <a:prstGeom prst="straightConnector1">
            <a:avLst/>
          </a:prstGeom>
          <a:noFill/>
          <a:ln cap="flat" cmpd="sng" w="19050">
            <a:solidFill>
              <a:srgbClr val="FFFFFF"/>
            </a:solidFill>
            <a:prstDash val="solid"/>
            <a:round/>
            <a:headEnd len="med" w="med" type="none"/>
            <a:tailEnd len="med" w="med" type="none"/>
          </a:ln>
        </p:spPr>
      </p:cxnSp>
      <p:sp>
        <p:nvSpPr>
          <p:cNvPr id="119" name="Google Shape;119;p16"/>
          <p:cNvSpPr txBox="1"/>
          <p:nvPr/>
        </p:nvSpPr>
        <p:spPr>
          <a:xfrm>
            <a:off x="5895175" y="1094250"/>
            <a:ext cx="1181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The Cause of evil</a:t>
            </a:r>
            <a:endParaRPr>
              <a:solidFill>
                <a:srgbClr val="FF0000"/>
              </a:solidFill>
            </a:endParaRPr>
          </a:p>
        </p:txBody>
      </p:sp>
      <p:cxnSp>
        <p:nvCxnSpPr>
          <p:cNvPr id="120" name="Google Shape;120;p16"/>
          <p:cNvCxnSpPr/>
          <p:nvPr/>
        </p:nvCxnSpPr>
        <p:spPr>
          <a:xfrm>
            <a:off x="5705175" y="1196425"/>
            <a:ext cx="652200" cy="652800"/>
          </a:xfrm>
          <a:prstGeom prst="straightConnector1">
            <a:avLst/>
          </a:prstGeom>
          <a:noFill/>
          <a:ln cap="flat" cmpd="sng" w="76200">
            <a:solidFill>
              <a:srgbClr val="FF0000"/>
            </a:solidFill>
            <a:prstDash val="solid"/>
            <a:round/>
            <a:headEnd len="med" w="med" type="none"/>
            <a:tailEnd len="med" w="med" type="none"/>
          </a:ln>
        </p:spPr>
      </p:cxnSp>
      <p:sp>
        <p:nvSpPr>
          <p:cNvPr id="121" name="Google Shape;121;p16"/>
          <p:cNvSpPr txBox="1"/>
          <p:nvPr/>
        </p:nvSpPr>
        <p:spPr>
          <a:xfrm>
            <a:off x="2365425" y="3759375"/>
            <a:ext cx="1181100" cy="5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0000"/>
                </a:solidFill>
              </a:rPr>
              <a:t>Overriding</a:t>
            </a:r>
            <a:endParaRPr>
              <a:solidFill>
                <a:srgbClr val="FF0000"/>
              </a:solidFill>
            </a:endParaRPr>
          </a:p>
          <a:p>
            <a:pPr indent="0" lvl="0" marL="0" rtl="0" algn="ctr">
              <a:spcBef>
                <a:spcPts val="0"/>
              </a:spcBef>
              <a:spcAft>
                <a:spcPts val="0"/>
              </a:spcAft>
              <a:buNone/>
            </a:pPr>
            <a:r>
              <a:rPr lang="en">
                <a:solidFill>
                  <a:srgbClr val="FF0000"/>
                </a:solidFill>
              </a:rPr>
              <a:t>Free will</a:t>
            </a:r>
            <a:endParaRPr>
              <a:solidFill>
                <a:srgbClr val="FF0000"/>
              </a:solidFill>
            </a:endParaRPr>
          </a:p>
        </p:txBody>
      </p:sp>
      <p:cxnSp>
        <p:nvCxnSpPr>
          <p:cNvPr id="122" name="Google Shape;122;p16"/>
          <p:cNvCxnSpPr/>
          <p:nvPr/>
        </p:nvCxnSpPr>
        <p:spPr>
          <a:xfrm>
            <a:off x="3138325" y="3522350"/>
            <a:ext cx="652200" cy="652800"/>
          </a:xfrm>
          <a:prstGeom prst="straightConnector1">
            <a:avLst/>
          </a:prstGeom>
          <a:noFill/>
          <a:ln cap="flat" cmpd="sng" w="76200">
            <a:solidFill>
              <a:srgbClr val="FF0000"/>
            </a:solidFill>
            <a:prstDash val="solid"/>
            <a:round/>
            <a:headEnd len="med" w="med" type="none"/>
            <a:tailEnd len="med" w="med" type="none"/>
          </a:ln>
        </p:spPr>
      </p:cxnSp>
      <p:sp>
        <p:nvSpPr>
          <p:cNvPr id="123" name="Google Shape;123;p16"/>
          <p:cNvSpPr txBox="1"/>
          <p:nvPr/>
        </p:nvSpPr>
        <p:spPr>
          <a:xfrm>
            <a:off x="122750" y="-33400"/>
            <a:ext cx="3038100" cy="1190100"/>
          </a:xfrm>
          <a:prstGeom prst="rect">
            <a:avLst/>
          </a:prstGeom>
          <a:noFill/>
          <a:ln>
            <a:noFill/>
          </a:ln>
        </p:spPr>
        <p:txBody>
          <a:bodyPr anchorCtr="0" anchor="t" bIns="91425" lIns="91425" spcFirstLastPara="1" rIns="91425" wrap="square" tIns="91425">
            <a:noAutofit/>
          </a:bodyPr>
          <a:lstStyle/>
          <a:p>
            <a:pPr indent="-450850" lvl="0" marL="457200" rtl="0" algn="ctr">
              <a:lnSpc>
                <a:spcPct val="100000"/>
              </a:lnSpc>
              <a:spcBef>
                <a:spcPts val="0"/>
              </a:spcBef>
              <a:spcAft>
                <a:spcPts val="0"/>
              </a:spcAft>
              <a:buClr>
                <a:srgbClr val="FFFFFF"/>
              </a:buClr>
              <a:buSzPts val="3500"/>
              <a:buFont typeface="Verdana"/>
              <a:buAutoNum type="arabicPeriod"/>
            </a:pPr>
            <a:r>
              <a:rPr b="1" lang="en" sz="3100">
                <a:solidFill>
                  <a:srgbClr val="FFFFFF"/>
                </a:solidFill>
              </a:rPr>
              <a:t>God is God, we are not</a:t>
            </a:r>
            <a:endParaRPr b="1" sz="3500">
              <a:solidFill>
                <a:srgbClr val="FFFFFF"/>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7"/>
          <p:cNvSpPr txBox="1"/>
          <p:nvPr/>
        </p:nvSpPr>
        <p:spPr>
          <a:xfrm>
            <a:off x="198950" y="42800"/>
            <a:ext cx="8760600" cy="496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latin typeface="Verdana"/>
                <a:ea typeface="Verdana"/>
                <a:cs typeface="Verdana"/>
                <a:sym typeface="Verdana"/>
              </a:rPr>
              <a:t>And the Lord said to Satan, “Have you considered my servant Job, that there is none like him on the earth, a blameless and upright man, who fears God and turns away from evil?” </a:t>
            </a:r>
            <a:r>
              <a:rPr b="1" lang="en" sz="2000">
                <a:solidFill>
                  <a:srgbClr val="FFFFFF"/>
                </a:solidFill>
              </a:rPr>
              <a:t>9 </a:t>
            </a:r>
            <a:r>
              <a:rPr lang="en" sz="2300">
                <a:solidFill>
                  <a:srgbClr val="FFFFFF"/>
                </a:solidFill>
                <a:latin typeface="Verdana"/>
                <a:ea typeface="Verdana"/>
                <a:cs typeface="Verdana"/>
                <a:sym typeface="Verdana"/>
              </a:rPr>
              <a:t>Then Satan answered the Lord and said, “Does Job fear God for no reason? </a:t>
            </a:r>
            <a:r>
              <a:rPr b="1" lang="en" sz="2000">
                <a:solidFill>
                  <a:srgbClr val="FFFFFF"/>
                </a:solidFill>
              </a:rPr>
              <a:t>10 </a:t>
            </a:r>
            <a:r>
              <a:rPr lang="en" sz="2300">
                <a:solidFill>
                  <a:srgbClr val="FFFFFF"/>
                </a:solidFill>
                <a:latin typeface="Verdana"/>
                <a:ea typeface="Verdana"/>
                <a:cs typeface="Verdana"/>
                <a:sym typeface="Verdana"/>
              </a:rPr>
              <a:t>Have you not put a hedge around him and his house and all that he has, on every side? You have blessed the work of his hands, and his possessions have increased in the land. </a:t>
            </a:r>
            <a:r>
              <a:rPr b="1" lang="en" sz="2000">
                <a:solidFill>
                  <a:srgbClr val="FFFFFF"/>
                </a:solidFill>
              </a:rPr>
              <a:t>11 </a:t>
            </a:r>
            <a:r>
              <a:rPr lang="en" sz="2300">
                <a:solidFill>
                  <a:srgbClr val="FFFFFF"/>
                </a:solidFill>
                <a:latin typeface="Verdana"/>
                <a:ea typeface="Verdana"/>
                <a:cs typeface="Verdana"/>
                <a:sym typeface="Verdana"/>
              </a:rPr>
              <a:t>But stretch out your hand and touch all that he has, and he will curse you to your face.” </a:t>
            </a:r>
            <a:r>
              <a:rPr b="1" lang="en" sz="2000">
                <a:solidFill>
                  <a:srgbClr val="FFFFFF"/>
                </a:solidFill>
              </a:rPr>
              <a:t>12 </a:t>
            </a:r>
            <a:r>
              <a:rPr lang="en" sz="2300">
                <a:solidFill>
                  <a:srgbClr val="FFFFFF"/>
                </a:solidFill>
                <a:latin typeface="Verdana"/>
                <a:ea typeface="Verdana"/>
                <a:cs typeface="Verdana"/>
                <a:sym typeface="Verdana"/>
              </a:rPr>
              <a:t>And the Lord said to Satan, “Behold, all that he has is in your hand. Only against him do not stretch out your hand.” So Satan went out from the presence of the Lord.			</a:t>
            </a:r>
            <a:r>
              <a:rPr b="1" lang="en" sz="2300">
                <a:solidFill>
                  <a:srgbClr val="FFFFFF"/>
                </a:solidFill>
                <a:latin typeface="Verdana"/>
                <a:ea typeface="Verdana"/>
                <a:cs typeface="Verdana"/>
                <a:sym typeface="Verdana"/>
              </a:rPr>
              <a:t>Job 1:8-12</a:t>
            </a:r>
            <a:endParaRPr b="1" sz="25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18"/>
          <p:cNvSpPr txBox="1"/>
          <p:nvPr/>
        </p:nvSpPr>
        <p:spPr>
          <a:xfrm>
            <a:off x="198950" y="42800"/>
            <a:ext cx="8760600" cy="496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FFFFFF"/>
                </a:solidFill>
                <a:latin typeface="Verdana"/>
                <a:ea typeface="Verdana"/>
                <a:cs typeface="Verdana"/>
                <a:sym typeface="Verdana"/>
              </a:rPr>
              <a:t>And </a:t>
            </a:r>
            <a:r>
              <a:rPr b="1" lang="en" sz="2300" u="sng">
                <a:solidFill>
                  <a:srgbClr val="FFFFFF"/>
                </a:solidFill>
                <a:latin typeface="Verdana"/>
                <a:ea typeface="Verdana"/>
                <a:cs typeface="Verdana"/>
                <a:sym typeface="Verdana"/>
              </a:rPr>
              <a:t>the Lord said</a:t>
            </a:r>
            <a:r>
              <a:rPr lang="en" sz="2300">
                <a:solidFill>
                  <a:srgbClr val="FFFFFF"/>
                </a:solidFill>
                <a:latin typeface="Verdana"/>
                <a:ea typeface="Verdana"/>
                <a:cs typeface="Verdana"/>
                <a:sym typeface="Verdana"/>
              </a:rPr>
              <a:t> to Satan, “Have you considered my servant Job, that there is none like him on the earth, a blameless and upright man, who fears God and turns away from evil?” </a:t>
            </a:r>
            <a:r>
              <a:rPr b="1" lang="en" sz="2000">
                <a:solidFill>
                  <a:srgbClr val="FFFFFF"/>
                </a:solidFill>
              </a:rPr>
              <a:t>9 </a:t>
            </a:r>
            <a:r>
              <a:rPr lang="en" sz="2300">
                <a:solidFill>
                  <a:srgbClr val="FFFFFF"/>
                </a:solidFill>
                <a:latin typeface="Verdana"/>
                <a:ea typeface="Verdana"/>
                <a:cs typeface="Verdana"/>
                <a:sym typeface="Verdana"/>
              </a:rPr>
              <a:t>Then Satan answered the Lord and said, “Does Job fear God for no reason? </a:t>
            </a:r>
            <a:r>
              <a:rPr b="1" lang="en" sz="2000">
                <a:solidFill>
                  <a:srgbClr val="FFFFFF"/>
                </a:solidFill>
              </a:rPr>
              <a:t>10 </a:t>
            </a:r>
            <a:r>
              <a:rPr b="1" lang="en" sz="2300" u="sng">
                <a:solidFill>
                  <a:srgbClr val="FFFFFF"/>
                </a:solidFill>
                <a:latin typeface="Verdana"/>
                <a:ea typeface="Verdana"/>
                <a:cs typeface="Verdana"/>
                <a:sym typeface="Verdana"/>
              </a:rPr>
              <a:t>Have you not put a hedge around him</a:t>
            </a:r>
            <a:r>
              <a:rPr lang="en" sz="2300">
                <a:solidFill>
                  <a:srgbClr val="FFFFFF"/>
                </a:solidFill>
                <a:latin typeface="Verdana"/>
                <a:ea typeface="Verdana"/>
                <a:cs typeface="Verdana"/>
                <a:sym typeface="Verdana"/>
              </a:rPr>
              <a:t> and his house and all that he has, on every side? </a:t>
            </a:r>
            <a:r>
              <a:rPr b="1" lang="en" sz="2300" u="sng">
                <a:solidFill>
                  <a:srgbClr val="FFFFFF"/>
                </a:solidFill>
                <a:latin typeface="Verdana"/>
                <a:ea typeface="Verdana"/>
                <a:cs typeface="Verdana"/>
                <a:sym typeface="Verdana"/>
              </a:rPr>
              <a:t>You have blessed</a:t>
            </a:r>
            <a:r>
              <a:rPr lang="en" sz="2300">
                <a:solidFill>
                  <a:srgbClr val="FFFFFF"/>
                </a:solidFill>
                <a:latin typeface="Verdana"/>
                <a:ea typeface="Verdana"/>
                <a:cs typeface="Verdana"/>
                <a:sym typeface="Verdana"/>
              </a:rPr>
              <a:t> the work of his hands, and his possessions have increased in the land. </a:t>
            </a:r>
            <a:r>
              <a:rPr b="1" lang="en" sz="2000">
                <a:solidFill>
                  <a:srgbClr val="FFFFFF"/>
                </a:solidFill>
              </a:rPr>
              <a:t>11 </a:t>
            </a:r>
            <a:r>
              <a:rPr lang="en" sz="2300">
                <a:solidFill>
                  <a:srgbClr val="FFFFFF"/>
                </a:solidFill>
                <a:latin typeface="Verdana"/>
                <a:ea typeface="Verdana"/>
                <a:cs typeface="Verdana"/>
                <a:sym typeface="Verdana"/>
              </a:rPr>
              <a:t>But stretch out your hand and touch all that he has, and he will curse you to your face.” </a:t>
            </a:r>
            <a:r>
              <a:rPr b="1" lang="en" sz="2000">
                <a:solidFill>
                  <a:srgbClr val="FFFFFF"/>
                </a:solidFill>
              </a:rPr>
              <a:t>12 </a:t>
            </a:r>
            <a:r>
              <a:rPr lang="en" sz="2300">
                <a:solidFill>
                  <a:srgbClr val="FFFFFF"/>
                </a:solidFill>
                <a:latin typeface="Verdana"/>
                <a:ea typeface="Verdana"/>
                <a:cs typeface="Verdana"/>
                <a:sym typeface="Verdana"/>
              </a:rPr>
              <a:t>And the Lord said to Satan, “Behold, all that he has is in your hand. Only against him do not stretch out your hand.” So Satan went out from the presence of the Lord.			</a:t>
            </a:r>
            <a:r>
              <a:rPr b="1" lang="en" sz="2300">
                <a:solidFill>
                  <a:srgbClr val="FFFFFF"/>
                </a:solidFill>
                <a:latin typeface="Verdana"/>
                <a:ea typeface="Verdana"/>
                <a:cs typeface="Verdana"/>
                <a:sym typeface="Verdana"/>
              </a:rPr>
              <a:t>Job 1:8-12</a:t>
            </a:r>
            <a:endParaRPr b="1" sz="25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19"/>
          <p:cNvSpPr txBox="1"/>
          <p:nvPr/>
        </p:nvSpPr>
        <p:spPr>
          <a:xfrm>
            <a:off x="198950" y="42800"/>
            <a:ext cx="8760600" cy="4965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000">
                <a:solidFill>
                  <a:srgbClr val="FFFFFF"/>
                </a:solidFill>
              </a:rPr>
              <a:t>20 </a:t>
            </a:r>
            <a:r>
              <a:rPr lang="en" sz="2300">
                <a:solidFill>
                  <a:srgbClr val="FFFFFF"/>
                </a:solidFill>
                <a:latin typeface="Verdana"/>
                <a:ea typeface="Verdana"/>
                <a:cs typeface="Verdana"/>
                <a:sym typeface="Verdana"/>
              </a:rPr>
              <a:t>Then Job arose and tore his robe and shaved his head and fell on the ground and worshiped. </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t/>
            </a:r>
            <a:endParaRPr b="1" sz="2000">
              <a:solidFill>
                <a:srgbClr val="FFFFFF"/>
              </a:solidFill>
            </a:endParaRPr>
          </a:p>
          <a:p>
            <a:pPr indent="0" lvl="0" marL="0" rtl="0" algn="l">
              <a:lnSpc>
                <a:spcPct val="100000"/>
              </a:lnSpc>
              <a:spcBef>
                <a:spcPts val="0"/>
              </a:spcBef>
              <a:spcAft>
                <a:spcPts val="0"/>
              </a:spcAft>
              <a:buNone/>
            </a:pPr>
            <a:r>
              <a:rPr b="1" lang="en" sz="2000">
                <a:solidFill>
                  <a:srgbClr val="FFFFFF"/>
                </a:solidFill>
              </a:rPr>
              <a:t>21 </a:t>
            </a:r>
            <a:r>
              <a:rPr lang="en" sz="2300">
                <a:solidFill>
                  <a:srgbClr val="FFFFFF"/>
                </a:solidFill>
                <a:latin typeface="Verdana"/>
                <a:ea typeface="Verdana"/>
                <a:cs typeface="Verdana"/>
                <a:sym typeface="Verdana"/>
              </a:rPr>
              <a:t>And he said, “Naked I came from my mother's womb, and naked shall I return. </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rPr lang="en" sz="2300">
                <a:solidFill>
                  <a:srgbClr val="FFFFFF"/>
                </a:solidFill>
                <a:latin typeface="Verdana"/>
                <a:ea typeface="Verdana"/>
                <a:cs typeface="Verdana"/>
                <a:sym typeface="Verdana"/>
              </a:rPr>
              <a:t>The Lord gave, and the Lord has taken away; blessed be the name of the Lord.”</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rPr b="1" lang="en" sz="2000">
                <a:solidFill>
                  <a:srgbClr val="FFFFFF"/>
                </a:solidFill>
              </a:rPr>
              <a:t>22 </a:t>
            </a:r>
            <a:r>
              <a:rPr lang="en" sz="2300">
                <a:solidFill>
                  <a:srgbClr val="FFFFFF"/>
                </a:solidFill>
                <a:latin typeface="Verdana"/>
                <a:ea typeface="Verdana"/>
                <a:cs typeface="Verdana"/>
                <a:sym typeface="Verdana"/>
              </a:rPr>
              <a:t>In all this Job did not sin or charge God with wrong.</a:t>
            </a:r>
            <a:endParaRPr sz="2300">
              <a:solidFill>
                <a:srgbClr val="FFFFFF"/>
              </a:solidFill>
              <a:latin typeface="Verdana"/>
              <a:ea typeface="Verdana"/>
              <a:cs typeface="Verdana"/>
              <a:sym typeface="Verdana"/>
            </a:endParaRPr>
          </a:p>
          <a:p>
            <a:pPr indent="0" lvl="0" marL="0" rtl="0" algn="r">
              <a:lnSpc>
                <a:spcPct val="100000"/>
              </a:lnSpc>
              <a:spcBef>
                <a:spcPts val="0"/>
              </a:spcBef>
              <a:spcAft>
                <a:spcPts val="0"/>
              </a:spcAft>
              <a:buNone/>
            </a:pPr>
            <a:r>
              <a:rPr b="1" lang="en" sz="2300">
                <a:solidFill>
                  <a:srgbClr val="FFFFFF"/>
                </a:solidFill>
                <a:latin typeface="Verdana"/>
                <a:ea typeface="Verdana"/>
                <a:cs typeface="Verdana"/>
                <a:sym typeface="Verdana"/>
              </a:rPr>
              <a:t>Job 1:20-22</a:t>
            </a:r>
            <a:endParaRPr b="1"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t/>
            </a:r>
            <a:endParaRPr sz="3400">
              <a:solidFill>
                <a:srgbClr val="FFFFFF"/>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0"/>
          <p:cNvSpPr txBox="1"/>
          <p:nvPr/>
        </p:nvSpPr>
        <p:spPr>
          <a:xfrm>
            <a:off x="198950" y="42800"/>
            <a:ext cx="8760600" cy="4965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000">
                <a:solidFill>
                  <a:srgbClr val="FFFFFF"/>
                </a:solidFill>
              </a:rPr>
              <a:t>20 </a:t>
            </a:r>
            <a:r>
              <a:rPr lang="en" sz="2300">
                <a:solidFill>
                  <a:srgbClr val="FFFFFF"/>
                </a:solidFill>
                <a:latin typeface="Verdana"/>
                <a:ea typeface="Verdana"/>
                <a:cs typeface="Verdana"/>
                <a:sym typeface="Verdana"/>
              </a:rPr>
              <a:t>Then Job arose and </a:t>
            </a:r>
            <a:r>
              <a:rPr b="1" lang="en" sz="2300" u="sng">
                <a:solidFill>
                  <a:srgbClr val="FFFFFF"/>
                </a:solidFill>
                <a:latin typeface="Verdana"/>
                <a:ea typeface="Verdana"/>
                <a:cs typeface="Verdana"/>
                <a:sym typeface="Verdana"/>
              </a:rPr>
              <a:t>tore his robe</a:t>
            </a:r>
            <a:r>
              <a:rPr lang="en" sz="2300">
                <a:solidFill>
                  <a:srgbClr val="FFFFFF"/>
                </a:solidFill>
                <a:latin typeface="Verdana"/>
                <a:ea typeface="Verdana"/>
                <a:cs typeface="Verdana"/>
                <a:sym typeface="Verdana"/>
              </a:rPr>
              <a:t> and shaved his head and fell on the ground </a:t>
            </a:r>
            <a:r>
              <a:rPr b="1" lang="en" sz="2300">
                <a:solidFill>
                  <a:srgbClr val="FFFFFF"/>
                </a:solidFill>
                <a:latin typeface="Verdana"/>
                <a:ea typeface="Verdana"/>
                <a:cs typeface="Verdana"/>
                <a:sym typeface="Verdana"/>
              </a:rPr>
              <a:t>[</a:t>
            </a:r>
            <a:r>
              <a:rPr b="1" lang="en" sz="2300" u="sng">
                <a:solidFill>
                  <a:srgbClr val="FFFFFF"/>
                </a:solidFill>
                <a:latin typeface="Verdana"/>
                <a:ea typeface="Verdana"/>
                <a:cs typeface="Verdana"/>
                <a:sym typeface="Verdana"/>
              </a:rPr>
              <a:t>GRIEF</a:t>
            </a:r>
            <a:r>
              <a:rPr b="1" lang="en" sz="2300">
                <a:solidFill>
                  <a:srgbClr val="FFFFFF"/>
                </a:solidFill>
                <a:latin typeface="Verdana"/>
                <a:ea typeface="Verdana"/>
                <a:cs typeface="Verdana"/>
                <a:sym typeface="Verdana"/>
              </a:rPr>
              <a:t>]</a:t>
            </a:r>
            <a:r>
              <a:rPr lang="en" sz="2300">
                <a:solidFill>
                  <a:srgbClr val="FFFFFF"/>
                </a:solidFill>
                <a:latin typeface="Verdana"/>
                <a:ea typeface="Verdana"/>
                <a:cs typeface="Verdana"/>
                <a:sym typeface="Verdana"/>
              </a:rPr>
              <a:t> and worshiped. </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t/>
            </a:r>
            <a:endParaRPr b="1" sz="2000">
              <a:solidFill>
                <a:srgbClr val="FFFFFF"/>
              </a:solidFill>
            </a:endParaRPr>
          </a:p>
          <a:p>
            <a:pPr indent="0" lvl="0" marL="0" rtl="0" algn="l">
              <a:lnSpc>
                <a:spcPct val="100000"/>
              </a:lnSpc>
              <a:spcBef>
                <a:spcPts val="0"/>
              </a:spcBef>
              <a:spcAft>
                <a:spcPts val="0"/>
              </a:spcAft>
              <a:buNone/>
            </a:pPr>
            <a:r>
              <a:rPr b="1" lang="en" sz="2000">
                <a:solidFill>
                  <a:srgbClr val="FFFFFF"/>
                </a:solidFill>
              </a:rPr>
              <a:t>21 </a:t>
            </a:r>
            <a:r>
              <a:rPr lang="en" sz="2300">
                <a:solidFill>
                  <a:srgbClr val="FFFFFF"/>
                </a:solidFill>
                <a:latin typeface="Verdana"/>
                <a:ea typeface="Verdana"/>
                <a:cs typeface="Verdana"/>
                <a:sym typeface="Verdana"/>
              </a:rPr>
              <a:t>And he said, “</a:t>
            </a:r>
            <a:r>
              <a:rPr b="1" lang="en" sz="2300" u="sng">
                <a:solidFill>
                  <a:srgbClr val="FFFFFF"/>
                </a:solidFill>
                <a:latin typeface="Verdana"/>
                <a:ea typeface="Verdana"/>
                <a:cs typeface="Verdana"/>
                <a:sym typeface="Verdana"/>
              </a:rPr>
              <a:t>Naked I came</a:t>
            </a:r>
            <a:r>
              <a:rPr lang="en" sz="2300">
                <a:solidFill>
                  <a:srgbClr val="FFFFFF"/>
                </a:solidFill>
                <a:latin typeface="Verdana"/>
                <a:ea typeface="Verdana"/>
                <a:cs typeface="Verdana"/>
                <a:sym typeface="Verdana"/>
              </a:rPr>
              <a:t> from my mother's womb, and naked shall I return. </a:t>
            </a:r>
            <a:r>
              <a:rPr b="1" lang="en" sz="2300">
                <a:solidFill>
                  <a:srgbClr val="FFFFFF"/>
                </a:solidFill>
                <a:latin typeface="Verdana"/>
                <a:ea typeface="Verdana"/>
                <a:cs typeface="Verdana"/>
                <a:sym typeface="Verdana"/>
              </a:rPr>
              <a:t>[</a:t>
            </a:r>
            <a:r>
              <a:rPr b="1" lang="en" sz="2300" u="sng">
                <a:solidFill>
                  <a:srgbClr val="FFFFFF"/>
                </a:solidFill>
                <a:latin typeface="Verdana"/>
                <a:ea typeface="Verdana"/>
                <a:cs typeface="Verdana"/>
                <a:sym typeface="Verdana"/>
              </a:rPr>
              <a:t>HUMILITY</a:t>
            </a:r>
            <a:r>
              <a:rPr b="1" lang="en" sz="2300">
                <a:solidFill>
                  <a:srgbClr val="FFFFFF"/>
                </a:solidFill>
                <a:latin typeface="Verdana"/>
                <a:ea typeface="Verdana"/>
                <a:cs typeface="Verdana"/>
                <a:sym typeface="Verdana"/>
              </a:rPr>
              <a:t>]</a:t>
            </a:r>
            <a:endParaRPr b="1"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rPr b="1" lang="en" sz="2300" u="sng">
                <a:solidFill>
                  <a:srgbClr val="FFFFFF"/>
                </a:solidFill>
                <a:latin typeface="Verdana"/>
                <a:ea typeface="Verdana"/>
                <a:cs typeface="Verdana"/>
                <a:sym typeface="Verdana"/>
              </a:rPr>
              <a:t>The Lord gave</a:t>
            </a:r>
            <a:r>
              <a:rPr lang="en" sz="2300">
                <a:solidFill>
                  <a:srgbClr val="FFFFFF"/>
                </a:solidFill>
                <a:latin typeface="Verdana"/>
                <a:ea typeface="Verdana"/>
                <a:cs typeface="Verdana"/>
                <a:sym typeface="Verdana"/>
              </a:rPr>
              <a:t>, and the Lord has taken away; blessed be the name of the Lord.” </a:t>
            </a:r>
            <a:r>
              <a:rPr b="1" lang="en" sz="2300">
                <a:solidFill>
                  <a:srgbClr val="FFFFFF"/>
                </a:solidFill>
                <a:latin typeface="Verdana"/>
                <a:ea typeface="Verdana"/>
                <a:cs typeface="Verdana"/>
                <a:sym typeface="Verdana"/>
              </a:rPr>
              <a:t>[</a:t>
            </a:r>
            <a:r>
              <a:rPr b="1" lang="en" sz="2300" u="sng">
                <a:solidFill>
                  <a:srgbClr val="FFFFFF"/>
                </a:solidFill>
                <a:latin typeface="Verdana"/>
                <a:ea typeface="Verdana"/>
                <a:cs typeface="Verdana"/>
                <a:sym typeface="Verdana"/>
              </a:rPr>
              <a:t>FAITH</a:t>
            </a:r>
            <a:r>
              <a:rPr b="1" lang="en" sz="2300">
                <a:solidFill>
                  <a:srgbClr val="FFFFFF"/>
                </a:solidFill>
                <a:latin typeface="Verdana"/>
                <a:ea typeface="Verdana"/>
                <a:cs typeface="Verdana"/>
                <a:sym typeface="Verdana"/>
              </a:rPr>
              <a:t>]</a:t>
            </a:r>
            <a:endParaRPr b="1"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t/>
            </a:r>
            <a:endParaRPr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rPr b="1" lang="en" sz="2000">
                <a:solidFill>
                  <a:srgbClr val="FFFFFF"/>
                </a:solidFill>
              </a:rPr>
              <a:t>22 </a:t>
            </a:r>
            <a:r>
              <a:rPr lang="en" sz="2300">
                <a:solidFill>
                  <a:srgbClr val="FFFFFF"/>
                </a:solidFill>
                <a:latin typeface="Verdana"/>
                <a:ea typeface="Verdana"/>
                <a:cs typeface="Verdana"/>
                <a:sym typeface="Verdana"/>
              </a:rPr>
              <a:t>In all this Job did not sin or charge God with wrong.</a:t>
            </a:r>
            <a:endParaRPr sz="2300">
              <a:solidFill>
                <a:srgbClr val="FFFFFF"/>
              </a:solidFill>
              <a:latin typeface="Verdana"/>
              <a:ea typeface="Verdana"/>
              <a:cs typeface="Verdana"/>
              <a:sym typeface="Verdana"/>
            </a:endParaRPr>
          </a:p>
          <a:p>
            <a:pPr indent="0" lvl="0" marL="0" rtl="0" algn="r">
              <a:lnSpc>
                <a:spcPct val="100000"/>
              </a:lnSpc>
              <a:spcBef>
                <a:spcPts val="0"/>
              </a:spcBef>
              <a:spcAft>
                <a:spcPts val="0"/>
              </a:spcAft>
              <a:buNone/>
            </a:pPr>
            <a:r>
              <a:rPr b="1" lang="en" sz="2300">
                <a:solidFill>
                  <a:srgbClr val="FFFFFF"/>
                </a:solidFill>
                <a:latin typeface="Verdana"/>
                <a:ea typeface="Verdana"/>
                <a:cs typeface="Verdana"/>
                <a:sym typeface="Verdana"/>
              </a:rPr>
              <a:t>Job 1:20-22</a:t>
            </a:r>
            <a:endParaRPr b="1" sz="2300">
              <a:solidFill>
                <a:srgbClr val="FFFFFF"/>
              </a:solidFill>
              <a:latin typeface="Verdana"/>
              <a:ea typeface="Verdana"/>
              <a:cs typeface="Verdana"/>
              <a:sym typeface="Verdana"/>
            </a:endParaRPr>
          </a:p>
          <a:p>
            <a:pPr indent="0" lvl="0" marL="0" rtl="0" algn="l">
              <a:lnSpc>
                <a:spcPct val="100000"/>
              </a:lnSpc>
              <a:spcBef>
                <a:spcPts val="0"/>
              </a:spcBef>
              <a:spcAft>
                <a:spcPts val="0"/>
              </a:spcAft>
              <a:buNone/>
            </a:pPr>
            <a:r>
              <a:t/>
            </a:r>
            <a:endParaRPr sz="3400">
              <a:solidFill>
                <a:srgbClr val="FFFFFF"/>
              </a:solidFill>
              <a:latin typeface="Verdana"/>
              <a:ea typeface="Verdana"/>
              <a:cs typeface="Verdana"/>
              <a:sym typeface="Verdana"/>
            </a:endParaRPr>
          </a:p>
        </p:txBody>
      </p:sp>
      <p:sp>
        <p:nvSpPr>
          <p:cNvPr id="144" name="Google Shape;144;p20"/>
          <p:cNvSpPr txBox="1"/>
          <p:nvPr/>
        </p:nvSpPr>
        <p:spPr>
          <a:xfrm>
            <a:off x="198950" y="4241475"/>
            <a:ext cx="6332700" cy="1190100"/>
          </a:xfrm>
          <a:prstGeom prst="rect">
            <a:avLst/>
          </a:prstGeom>
          <a:noFill/>
          <a:ln>
            <a:noFill/>
          </a:ln>
        </p:spPr>
        <p:txBody>
          <a:bodyPr anchorCtr="0" anchor="t" bIns="91425" lIns="91425" spcFirstLastPara="1" rIns="91425" wrap="square" tIns="91425">
            <a:noAutofit/>
          </a:bodyPr>
          <a:lstStyle/>
          <a:p>
            <a:pPr indent="-450850" lvl="0" marL="457200" rtl="0" algn="ctr">
              <a:lnSpc>
                <a:spcPct val="100000"/>
              </a:lnSpc>
              <a:spcBef>
                <a:spcPts val="0"/>
              </a:spcBef>
              <a:spcAft>
                <a:spcPts val="0"/>
              </a:spcAft>
              <a:buClr>
                <a:srgbClr val="FFFFFF"/>
              </a:buClr>
              <a:buSzPts val="3500"/>
              <a:buFont typeface="Verdana"/>
              <a:buAutoNum type="arabicPeriod"/>
            </a:pPr>
            <a:r>
              <a:rPr b="1" lang="en" sz="3100">
                <a:solidFill>
                  <a:srgbClr val="FFFFFF"/>
                </a:solidFill>
              </a:rPr>
              <a:t>God is God, we are not</a:t>
            </a:r>
            <a:endParaRPr b="1" sz="3500">
              <a:solidFill>
                <a:srgbClr val="FFFFFF"/>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1"/>
          <p:cNvSpPr txBox="1"/>
          <p:nvPr/>
        </p:nvSpPr>
        <p:spPr>
          <a:xfrm>
            <a:off x="198950" y="42800"/>
            <a:ext cx="8760600" cy="4965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2300">
                <a:solidFill>
                  <a:srgbClr val="FFFFFF"/>
                </a:solidFill>
                <a:latin typeface="Verdana"/>
                <a:ea typeface="Verdana"/>
                <a:cs typeface="Verdana"/>
                <a:sym typeface="Verdana"/>
              </a:rPr>
              <a:t>Then the Lord answered Job out of the whirlwind and said:</a:t>
            </a:r>
            <a:endParaRPr sz="2300">
              <a:solidFill>
                <a:srgbClr val="FFFFFF"/>
              </a:solidFill>
              <a:latin typeface="Verdana"/>
              <a:ea typeface="Verdana"/>
              <a:cs typeface="Verdana"/>
              <a:sym typeface="Verdana"/>
            </a:endParaRPr>
          </a:p>
          <a:p>
            <a:pPr indent="0" lvl="0" marL="508000" rtl="0" algn="l">
              <a:lnSpc>
                <a:spcPct val="100000"/>
              </a:lnSpc>
              <a:spcBef>
                <a:spcPts val="1100"/>
              </a:spcBef>
              <a:spcAft>
                <a:spcPts val="0"/>
              </a:spcAft>
              <a:buNone/>
            </a:pPr>
            <a:r>
              <a:rPr b="1" lang="en" sz="2000">
                <a:solidFill>
                  <a:srgbClr val="FFFFFF"/>
                </a:solidFill>
              </a:rPr>
              <a:t>2  </a:t>
            </a:r>
            <a:r>
              <a:rPr lang="en" sz="2300">
                <a:solidFill>
                  <a:srgbClr val="FFFFFF"/>
                </a:solidFill>
                <a:latin typeface="Verdana"/>
                <a:ea typeface="Verdana"/>
                <a:cs typeface="Verdana"/>
                <a:sym typeface="Verdana"/>
              </a:rPr>
              <a:t>“</a:t>
            </a:r>
            <a:r>
              <a:rPr b="1" lang="en" sz="2300" u="sng">
                <a:solidFill>
                  <a:srgbClr val="FFFFFF"/>
                </a:solidFill>
                <a:latin typeface="Verdana"/>
                <a:ea typeface="Verdana"/>
                <a:cs typeface="Verdana"/>
                <a:sym typeface="Verdana"/>
              </a:rPr>
              <a:t>Who is this</a:t>
            </a:r>
            <a:r>
              <a:rPr lang="en" sz="2300">
                <a:solidFill>
                  <a:srgbClr val="FFFFFF"/>
                </a:solidFill>
                <a:latin typeface="Verdana"/>
                <a:ea typeface="Verdana"/>
                <a:cs typeface="Verdana"/>
                <a:sym typeface="Verdana"/>
              </a:rPr>
              <a:t> that darkens counsel by words without knowledge?</a:t>
            </a:r>
            <a:endParaRPr sz="2300">
              <a:solidFill>
                <a:srgbClr val="FFFFFF"/>
              </a:solidFill>
              <a:latin typeface="Verdana"/>
              <a:ea typeface="Verdana"/>
              <a:cs typeface="Verdana"/>
              <a:sym typeface="Verdana"/>
            </a:endParaRPr>
          </a:p>
          <a:p>
            <a:pPr indent="0" lvl="0" marL="508000" rtl="0" algn="l">
              <a:lnSpc>
                <a:spcPct val="100000"/>
              </a:lnSpc>
              <a:spcBef>
                <a:spcPts val="1100"/>
              </a:spcBef>
              <a:spcAft>
                <a:spcPts val="0"/>
              </a:spcAft>
              <a:buNone/>
            </a:pPr>
            <a:r>
              <a:rPr b="1" lang="en" sz="2000">
                <a:solidFill>
                  <a:srgbClr val="FFFFFF"/>
                </a:solidFill>
              </a:rPr>
              <a:t>3  </a:t>
            </a:r>
            <a:r>
              <a:rPr lang="en" sz="2300">
                <a:solidFill>
                  <a:srgbClr val="FFFFFF"/>
                </a:solidFill>
                <a:latin typeface="Verdana"/>
                <a:ea typeface="Verdana"/>
                <a:cs typeface="Verdana"/>
                <a:sym typeface="Verdana"/>
              </a:rPr>
              <a:t>Dress for action like a man;</a:t>
            </a:r>
            <a:endParaRPr sz="2300">
              <a:solidFill>
                <a:srgbClr val="FFFFFF"/>
              </a:solidFill>
              <a:latin typeface="Verdana"/>
              <a:ea typeface="Verdana"/>
              <a:cs typeface="Verdana"/>
              <a:sym typeface="Verdana"/>
            </a:endParaRPr>
          </a:p>
          <a:p>
            <a:pPr indent="0" lvl="0" marL="508000" rtl="0" algn="l">
              <a:lnSpc>
                <a:spcPct val="100000"/>
              </a:lnSpc>
              <a:spcBef>
                <a:spcPts val="1100"/>
              </a:spcBef>
              <a:spcAft>
                <a:spcPts val="0"/>
              </a:spcAft>
              <a:buNone/>
            </a:pPr>
            <a:r>
              <a:rPr lang="en" sz="1600">
                <a:solidFill>
                  <a:srgbClr val="FFFFFF"/>
                </a:solidFill>
                <a:latin typeface="Courier New"/>
                <a:ea typeface="Courier New"/>
                <a:cs typeface="Courier New"/>
                <a:sym typeface="Courier New"/>
              </a:rPr>
              <a:t>    </a:t>
            </a:r>
            <a:r>
              <a:rPr lang="en" sz="2300">
                <a:solidFill>
                  <a:srgbClr val="FFFFFF"/>
                </a:solidFill>
                <a:latin typeface="Verdana"/>
                <a:ea typeface="Verdana"/>
                <a:cs typeface="Verdana"/>
                <a:sym typeface="Verdana"/>
              </a:rPr>
              <a:t>I will question you, and you make it known to me.</a:t>
            </a:r>
            <a:endParaRPr sz="2300">
              <a:solidFill>
                <a:srgbClr val="FFFFFF"/>
              </a:solidFill>
              <a:latin typeface="Verdana"/>
              <a:ea typeface="Verdana"/>
              <a:cs typeface="Verdana"/>
              <a:sym typeface="Verdana"/>
            </a:endParaRPr>
          </a:p>
          <a:p>
            <a:pPr indent="0" lvl="0" marL="508000" rtl="0" algn="l">
              <a:lnSpc>
                <a:spcPct val="100000"/>
              </a:lnSpc>
              <a:spcBef>
                <a:spcPts val="1100"/>
              </a:spcBef>
              <a:spcAft>
                <a:spcPts val="0"/>
              </a:spcAft>
              <a:buNone/>
            </a:pPr>
            <a:r>
              <a:rPr b="1" lang="en" sz="2000">
                <a:solidFill>
                  <a:srgbClr val="FFFFFF"/>
                </a:solidFill>
              </a:rPr>
              <a:t>4 </a:t>
            </a:r>
            <a:r>
              <a:rPr lang="en" sz="2300">
                <a:solidFill>
                  <a:srgbClr val="FFFFFF"/>
                </a:solidFill>
                <a:latin typeface="Verdana"/>
                <a:ea typeface="Verdana"/>
                <a:cs typeface="Verdana"/>
                <a:sym typeface="Verdana"/>
              </a:rPr>
              <a:t>“Where were you when I laid the foundation of the earth? Tell me, if you have understanding…”</a:t>
            </a:r>
            <a:endParaRPr sz="2300">
              <a:solidFill>
                <a:srgbClr val="FFFFFF"/>
              </a:solidFill>
              <a:latin typeface="Verdana"/>
              <a:ea typeface="Verdana"/>
              <a:cs typeface="Verdana"/>
              <a:sym typeface="Verdana"/>
            </a:endParaRPr>
          </a:p>
          <a:p>
            <a:pPr indent="0" lvl="0" marL="0" rtl="0" algn="r">
              <a:lnSpc>
                <a:spcPct val="100000"/>
              </a:lnSpc>
              <a:spcBef>
                <a:spcPts val="1100"/>
              </a:spcBef>
              <a:spcAft>
                <a:spcPts val="0"/>
              </a:spcAft>
              <a:buNone/>
            </a:pPr>
            <a:r>
              <a:rPr b="1" lang="en" sz="2800">
                <a:solidFill>
                  <a:srgbClr val="FFFFFF"/>
                </a:solidFill>
              </a:rPr>
              <a:t>Job 38:1-4</a:t>
            </a:r>
            <a:endParaRPr b="1" sz="2800">
              <a:solidFill>
                <a:srgbClr val="FFFFFF"/>
              </a:solidFill>
            </a:endParaRPr>
          </a:p>
        </p:txBody>
      </p:sp>
      <p:sp>
        <p:nvSpPr>
          <p:cNvPr id="150" name="Google Shape;150;p21"/>
          <p:cNvSpPr txBox="1"/>
          <p:nvPr/>
        </p:nvSpPr>
        <p:spPr>
          <a:xfrm>
            <a:off x="198950" y="4241475"/>
            <a:ext cx="6332700" cy="1190100"/>
          </a:xfrm>
          <a:prstGeom prst="rect">
            <a:avLst/>
          </a:prstGeom>
          <a:noFill/>
          <a:ln>
            <a:noFill/>
          </a:ln>
        </p:spPr>
        <p:txBody>
          <a:bodyPr anchorCtr="0" anchor="t" bIns="91425" lIns="91425" spcFirstLastPara="1" rIns="91425" wrap="square" tIns="91425">
            <a:noAutofit/>
          </a:bodyPr>
          <a:lstStyle/>
          <a:p>
            <a:pPr indent="-450850" lvl="0" marL="457200" rtl="0" algn="ctr">
              <a:lnSpc>
                <a:spcPct val="100000"/>
              </a:lnSpc>
              <a:spcBef>
                <a:spcPts val="0"/>
              </a:spcBef>
              <a:spcAft>
                <a:spcPts val="0"/>
              </a:spcAft>
              <a:buClr>
                <a:srgbClr val="FFFFFF"/>
              </a:buClr>
              <a:buSzPts val="3500"/>
              <a:buFont typeface="Verdana"/>
              <a:buAutoNum type="arabicPeriod"/>
            </a:pPr>
            <a:r>
              <a:rPr b="1" lang="en" sz="3100">
                <a:solidFill>
                  <a:srgbClr val="FFFFFF"/>
                </a:solidFill>
              </a:rPr>
              <a:t>God is God, we are not</a:t>
            </a:r>
            <a:endParaRPr b="1" sz="3500">
              <a:solidFill>
                <a:srgbClr val="FFFFFF"/>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